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1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9"/>
  </p:notesMasterIdLst>
  <p:sldIdLst>
    <p:sldId id="256" r:id="rId2"/>
    <p:sldId id="1832" r:id="rId3"/>
    <p:sldId id="1827" r:id="rId4"/>
    <p:sldId id="1833" r:id="rId5"/>
    <p:sldId id="726" r:id="rId6"/>
    <p:sldId id="1834" r:id="rId7"/>
    <p:sldId id="730" r:id="rId8"/>
    <p:sldId id="1822" r:id="rId9"/>
    <p:sldId id="1823" r:id="rId10"/>
    <p:sldId id="1320" r:id="rId11"/>
    <p:sldId id="739" r:id="rId12"/>
    <p:sldId id="1308" r:id="rId13"/>
    <p:sldId id="1824" r:id="rId14"/>
    <p:sldId id="772" r:id="rId15"/>
    <p:sldId id="774" r:id="rId16"/>
    <p:sldId id="775" r:id="rId17"/>
    <p:sldId id="820" r:id="rId18"/>
    <p:sldId id="817" r:id="rId19"/>
    <p:sldId id="1825" r:id="rId20"/>
    <p:sldId id="849" r:id="rId21"/>
    <p:sldId id="1317" r:id="rId22"/>
    <p:sldId id="840" r:id="rId23"/>
    <p:sldId id="741" r:id="rId24"/>
    <p:sldId id="1836" r:id="rId25"/>
    <p:sldId id="773" r:id="rId26"/>
    <p:sldId id="742" r:id="rId27"/>
    <p:sldId id="1290" r:id="rId28"/>
    <p:sldId id="1309" r:id="rId29"/>
    <p:sldId id="794" r:id="rId30"/>
    <p:sldId id="795" r:id="rId31"/>
    <p:sldId id="798" r:id="rId32"/>
    <p:sldId id="800" r:id="rId33"/>
    <p:sldId id="821" r:id="rId34"/>
    <p:sldId id="575" r:id="rId35"/>
    <p:sldId id="822" r:id="rId36"/>
    <p:sldId id="846" r:id="rId37"/>
    <p:sldId id="1310" r:id="rId38"/>
    <p:sldId id="824" r:id="rId39"/>
    <p:sldId id="579" r:id="rId40"/>
    <p:sldId id="577" r:id="rId41"/>
    <p:sldId id="826" r:id="rId42"/>
    <p:sldId id="827" r:id="rId43"/>
    <p:sldId id="848" r:id="rId44"/>
    <p:sldId id="580" r:id="rId45"/>
    <p:sldId id="279" r:id="rId46"/>
    <p:sldId id="280" r:id="rId47"/>
    <p:sldId id="263" r:id="rId48"/>
    <p:sldId id="837" r:id="rId49"/>
    <p:sldId id="1838" r:id="rId50"/>
    <p:sldId id="584" r:id="rId51"/>
    <p:sldId id="1835" r:id="rId52"/>
    <p:sldId id="1837" r:id="rId53"/>
    <p:sldId id="586" r:id="rId54"/>
    <p:sldId id="570" r:id="rId55"/>
    <p:sldId id="841" r:id="rId56"/>
    <p:sldId id="1311" r:id="rId57"/>
    <p:sldId id="609" r:id="rId58"/>
    <p:sldId id="1312" r:id="rId59"/>
    <p:sldId id="1829" r:id="rId60"/>
    <p:sldId id="1830" r:id="rId61"/>
    <p:sldId id="1831" r:id="rId62"/>
    <p:sldId id="611" r:id="rId63"/>
    <p:sldId id="1313" r:id="rId64"/>
    <p:sldId id="1314" r:id="rId65"/>
    <p:sldId id="1315" r:id="rId66"/>
    <p:sldId id="1316" r:id="rId67"/>
    <p:sldId id="743" r:id="rId68"/>
    <p:sldId id="842" r:id="rId69"/>
    <p:sldId id="746" r:id="rId70"/>
    <p:sldId id="1321" r:id="rId71"/>
    <p:sldId id="747" r:id="rId72"/>
    <p:sldId id="843" r:id="rId73"/>
    <p:sldId id="845" r:id="rId74"/>
    <p:sldId id="829" r:id="rId75"/>
    <p:sldId id="830" r:id="rId76"/>
    <p:sldId id="831" r:id="rId77"/>
    <p:sldId id="83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895"/>
    <p:restoredTop sz="94612"/>
  </p:normalViewPr>
  <p:slideViewPr>
    <p:cSldViewPr snapToGrid="0" snapToObjects="1">
      <p:cViewPr varScale="1">
        <p:scale>
          <a:sx n="36" d="100"/>
          <a:sy n="36" d="100"/>
        </p:scale>
        <p:origin x="216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8C7DB0-2A65-4B48-9FF5-7FF7A86FAAB6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863402-70B3-435E-81C5-D405183DEEA5}">
      <dgm:prSet custT="1"/>
      <dgm:spPr/>
      <dgm:t>
        <a:bodyPr/>
        <a:lstStyle/>
        <a:p>
          <a:r>
            <a:rPr lang="en-US" sz="2400" dirty="0"/>
            <a:t>Dictionary with words spelled backwards</a:t>
          </a:r>
        </a:p>
      </dgm:t>
    </dgm:pt>
    <dgm:pt modelId="{A0CB004E-714C-42EB-B54E-34AED08583FA}" type="parTrans" cxnId="{20056CC3-49B1-4BAF-B54E-FCD841AE7E1B}">
      <dgm:prSet/>
      <dgm:spPr/>
      <dgm:t>
        <a:bodyPr/>
        <a:lstStyle/>
        <a:p>
          <a:endParaRPr lang="en-US" sz="2400"/>
        </a:p>
      </dgm:t>
    </dgm:pt>
    <dgm:pt modelId="{F0A963FF-E7C4-4839-95E1-CED4954EB648}" type="sibTrans" cxnId="{20056CC3-49B1-4BAF-B54E-FCD841AE7E1B}">
      <dgm:prSet/>
      <dgm:spPr/>
      <dgm:t>
        <a:bodyPr/>
        <a:lstStyle/>
        <a:p>
          <a:endParaRPr lang="en-US" sz="2400"/>
        </a:p>
      </dgm:t>
    </dgm:pt>
    <dgm:pt modelId="{11565596-90B9-4349-8D60-B83B45C9D024}">
      <dgm:prSet custT="1"/>
      <dgm:spPr/>
      <dgm:t>
        <a:bodyPr/>
        <a:lstStyle/>
        <a:p>
          <a:r>
            <a:rPr lang="en-US" sz="2400"/>
            <a:t>First and last names, streets, cities</a:t>
          </a:r>
        </a:p>
      </dgm:t>
    </dgm:pt>
    <dgm:pt modelId="{4EB4AECE-00B0-4B95-8C40-33EF8D264D1C}" type="parTrans" cxnId="{5EB46BA9-FD0C-4986-B3E4-C083EF1BA30F}">
      <dgm:prSet/>
      <dgm:spPr/>
      <dgm:t>
        <a:bodyPr/>
        <a:lstStyle/>
        <a:p>
          <a:endParaRPr lang="en-US" sz="2400"/>
        </a:p>
      </dgm:t>
    </dgm:pt>
    <dgm:pt modelId="{799D1BBC-4272-45A5-AE94-AB50C5221210}" type="sibTrans" cxnId="{5EB46BA9-FD0C-4986-B3E4-C083EF1BA30F}">
      <dgm:prSet/>
      <dgm:spPr/>
      <dgm:t>
        <a:bodyPr/>
        <a:lstStyle/>
        <a:p>
          <a:endParaRPr lang="en-US" sz="2400"/>
        </a:p>
      </dgm:t>
    </dgm:pt>
    <dgm:pt modelId="{109884D7-03B8-4699-9303-CC63AED41719}">
      <dgm:prSet custT="1"/>
      <dgm:spPr/>
      <dgm:t>
        <a:bodyPr/>
        <a:lstStyle/>
        <a:p>
          <a:r>
            <a:rPr lang="en-US" sz="2400"/>
            <a:t>Same with upper-case initials</a:t>
          </a:r>
        </a:p>
      </dgm:t>
    </dgm:pt>
    <dgm:pt modelId="{FBCAADA2-63E5-4B5E-B4EE-37FEB06D94A5}" type="parTrans" cxnId="{A989CF1B-8807-4843-915E-C39CE5B4E69B}">
      <dgm:prSet/>
      <dgm:spPr/>
      <dgm:t>
        <a:bodyPr/>
        <a:lstStyle/>
        <a:p>
          <a:endParaRPr lang="en-US" sz="2400"/>
        </a:p>
      </dgm:t>
    </dgm:pt>
    <dgm:pt modelId="{0C95A97D-F1C7-4055-AD25-635AF10C09B0}" type="sibTrans" cxnId="{A989CF1B-8807-4843-915E-C39CE5B4E69B}">
      <dgm:prSet/>
      <dgm:spPr/>
      <dgm:t>
        <a:bodyPr/>
        <a:lstStyle/>
        <a:p>
          <a:endParaRPr lang="en-US" sz="2400"/>
        </a:p>
      </dgm:t>
    </dgm:pt>
    <dgm:pt modelId="{629FA7FE-7987-4EA5-A04A-528BA2E22215}">
      <dgm:prSet custT="1"/>
      <dgm:spPr/>
      <dgm:t>
        <a:bodyPr/>
        <a:lstStyle/>
        <a:p>
          <a:r>
            <a:rPr lang="en-US" sz="2400"/>
            <a:t>All valid license plate numbers in your state</a:t>
          </a:r>
        </a:p>
      </dgm:t>
    </dgm:pt>
    <dgm:pt modelId="{80F9B5DB-CDD0-45DA-8A82-4F2931CB8FEE}" type="parTrans" cxnId="{95C7517B-9D96-450A-B3B5-E9D30407E257}">
      <dgm:prSet/>
      <dgm:spPr/>
      <dgm:t>
        <a:bodyPr/>
        <a:lstStyle/>
        <a:p>
          <a:endParaRPr lang="en-US" sz="2400"/>
        </a:p>
      </dgm:t>
    </dgm:pt>
    <dgm:pt modelId="{7B882CF6-DE3B-4C6F-9FD7-30FA5B323D41}" type="sibTrans" cxnId="{95C7517B-9D96-450A-B3B5-E9D30407E257}">
      <dgm:prSet/>
      <dgm:spPr/>
      <dgm:t>
        <a:bodyPr/>
        <a:lstStyle/>
        <a:p>
          <a:endParaRPr lang="en-US" sz="2400"/>
        </a:p>
      </dgm:t>
    </dgm:pt>
    <dgm:pt modelId="{C78F349C-B08F-49B2-A678-0130D2032792}">
      <dgm:prSet custT="1"/>
      <dgm:spPr/>
      <dgm:t>
        <a:bodyPr/>
        <a:lstStyle/>
        <a:p>
          <a:r>
            <a:rPr lang="en-US" sz="2400"/>
            <a:t>Room numbers, telephone numbers, etc.</a:t>
          </a:r>
        </a:p>
      </dgm:t>
    </dgm:pt>
    <dgm:pt modelId="{B5FA79F0-B15A-40BD-B3D0-8B0D96F4BEDD}" type="parTrans" cxnId="{11F56779-8991-4387-9836-0C47D12EF3AC}">
      <dgm:prSet/>
      <dgm:spPr/>
      <dgm:t>
        <a:bodyPr/>
        <a:lstStyle/>
        <a:p>
          <a:endParaRPr lang="en-US" sz="2400"/>
        </a:p>
      </dgm:t>
    </dgm:pt>
    <dgm:pt modelId="{6B0ADC35-A7DC-4DD4-B106-F9E3C2D87787}" type="sibTrans" cxnId="{11F56779-8991-4387-9836-0C47D12EF3AC}">
      <dgm:prSet/>
      <dgm:spPr/>
      <dgm:t>
        <a:bodyPr/>
        <a:lstStyle/>
        <a:p>
          <a:endParaRPr lang="en-US" sz="2400"/>
        </a:p>
      </dgm:t>
    </dgm:pt>
    <dgm:pt modelId="{C834B853-F27D-439B-83A4-619B21520411}">
      <dgm:prSet custT="1"/>
      <dgm:spPr/>
      <dgm:t>
        <a:bodyPr/>
        <a:lstStyle/>
        <a:p>
          <a:r>
            <a:rPr lang="en-US" sz="2400"/>
            <a:t>Letter substitutions and other tricks</a:t>
          </a:r>
          <a:br>
            <a:rPr lang="en-US" sz="2400"/>
          </a:br>
          <a:endParaRPr lang="en-US" sz="2400"/>
        </a:p>
      </dgm:t>
    </dgm:pt>
    <dgm:pt modelId="{53D62DDD-F6B2-4C5A-A0E7-5712E98A84F7}" type="parTrans" cxnId="{6009FEC8-54D3-4924-8113-CBD5415C6888}">
      <dgm:prSet/>
      <dgm:spPr/>
      <dgm:t>
        <a:bodyPr/>
        <a:lstStyle/>
        <a:p>
          <a:endParaRPr lang="en-US" sz="2400"/>
        </a:p>
      </dgm:t>
    </dgm:pt>
    <dgm:pt modelId="{6ED6771B-82BA-4178-B547-3ECD6E2395BC}" type="sibTrans" cxnId="{6009FEC8-54D3-4924-8113-CBD5415C6888}">
      <dgm:prSet/>
      <dgm:spPr/>
      <dgm:t>
        <a:bodyPr/>
        <a:lstStyle/>
        <a:p>
          <a:endParaRPr lang="en-US" sz="2400"/>
        </a:p>
      </dgm:t>
    </dgm:pt>
    <dgm:pt modelId="{B7AF2B6B-091C-3D4E-BE15-BEB1D69FFD79}" type="pres">
      <dgm:prSet presAssocID="{C78C7DB0-2A65-4B48-9FF5-7FF7A86FAAB6}" presName="diagram" presStyleCnt="0">
        <dgm:presLayoutVars>
          <dgm:dir/>
          <dgm:resizeHandles val="exact"/>
        </dgm:presLayoutVars>
      </dgm:prSet>
      <dgm:spPr/>
    </dgm:pt>
    <dgm:pt modelId="{046CE324-386D-2845-A3EF-BDE122480F82}" type="pres">
      <dgm:prSet presAssocID="{E0863402-70B3-435E-81C5-D405183DEEA5}" presName="node" presStyleLbl="node1" presStyleIdx="0" presStyleCnt="6">
        <dgm:presLayoutVars>
          <dgm:bulletEnabled val="1"/>
        </dgm:presLayoutVars>
      </dgm:prSet>
      <dgm:spPr/>
    </dgm:pt>
    <dgm:pt modelId="{07E63B74-F6E9-5244-BCB6-E41AD6BD2AC5}" type="pres">
      <dgm:prSet presAssocID="{F0A963FF-E7C4-4839-95E1-CED4954EB648}" presName="sibTrans" presStyleCnt="0"/>
      <dgm:spPr/>
    </dgm:pt>
    <dgm:pt modelId="{81173AB6-A6CB-7F4E-BBBD-A62728A610DC}" type="pres">
      <dgm:prSet presAssocID="{11565596-90B9-4349-8D60-B83B45C9D024}" presName="node" presStyleLbl="node1" presStyleIdx="1" presStyleCnt="6">
        <dgm:presLayoutVars>
          <dgm:bulletEnabled val="1"/>
        </dgm:presLayoutVars>
      </dgm:prSet>
      <dgm:spPr/>
    </dgm:pt>
    <dgm:pt modelId="{C882BD14-956C-6147-B176-DD34E005B68E}" type="pres">
      <dgm:prSet presAssocID="{799D1BBC-4272-45A5-AE94-AB50C5221210}" presName="sibTrans" presStyleCnt="0"/>
      <dgm:spPr/>
    </dgm:pt>
    <dgm:pt modelId="{E836FBF6-A90F-EF4D-8DEE-D03FDB8513F5}" type="pres">
      <dgm:prSet presAssocID="{109884D7-03B8-4699-9303-CC63AED41719}" presName="node" presStyleLbl="node1" presStyleIdx="2" presStyleCnt="6">
        <dgm:presLayoutVars>
          <dgm:bulletEnabled val="1"/>
        </dgm:presLayoutVars>
      </dgm:prSet>
      <dgm:spPr/>
    </dgm:pt>
    <dgm:pt modelId="{B313E423-AAC3-1949-AA2A-5C84CAADE1DC}" type="pres">
      <dgm:prSet presAssocID="{0C95A97D-F1C7-4055-AD25-635AF10C09B0}" presName="sibTrans" presStyleCnt="0"/>
      <dgm:spPr/>
    </dgm:pt>
    <dgm:pt modelId="{AF0BB320-B229-CB41-AD72-281CC998137A}" type="pres">
      <dgm:prSet presAssocID="{629FA7FE-7987-4EA5-A04A-528BA2E22215}" presName="node" presStyleLbl="node1" presStyleIdx="3" presStyleCnt="6">
        <dgm:presLayoutVars>
          <dgm:bulletEnabled val="1"/>
        </dgm:presLayoutVars>
      </dgm:prSet>
      <dgm:spPr/>
    </dgm:pt>
    <dgm:pt modelId="{F1BED23F-422B-FB44-B143-F6E346C3C227}" type="pres">
      <dgm:prSet presAssocID="{7B882CF6-DE3B-4C6F-9FD7-30FA5B323D41}" presName="sibTrans" presStyleCnt="0"/>
      <dgm:spPr/>
    </dgm:pt>
    <dgm:pt modelId="{95A96E58-C6D1-BF42-9D06-EFE1E31D89C4}" type="pres">
      <dgm:prSet presAssocID="{C78F349C-B08F-49B2-A678-0130D2032792}" presName="node" presStyleLbl="node1" presStyleIdx="4" presStyleCnt="6">
        <dgm:presLayoutVars>
          <dgm:bulletEnabled val="1"/>
        </dgm:presLayoutVars>
      </dgm:prSet>
      <dgm:spPr/>
    </dgm:pt>
    <dgm:pt modelId="{B21391BC-D82C-F74F-AEC5-319ED74B24C6}" type="pres">
      <dgm:prSet presAssocID="{6B0ADC35-A7DC-4DD4-B106-F9E3C2D87787}" presName="sibTrans" presStyleCnt="0"/>
      <dgm:spPr/>
    </dgm:pt>
    <dgm:pt modelId="{982F665F-8BA2-7E4D-8BCF-A29493FCFB16}" type="pres">
      <dgm:prSet presAssocID="{C834B853-F27D-439B-83A4-619B21520411}" presName="node" presStyleLbl="node1" presStyleIdx="5" presStyleCnt="6">
        <dgm:presLayoutVars>
          <dgm:bulletEnabled val="1"/>
        </dgm:presLayoutVars>
      </dgm:prSet>
      <dgm:spPr/>
    </dgm:pt>
  </dgm:ptLst>
  <dgm:cxnLst>
    <dgm:cxn modelId="{0E095A03-BA0E-E047-B134-E8CCDDA83A97}" type="presOf" srcId="{C78F349C-B08F-49B2-A678-0130D2032792}" destId="{95A96E58-C6D1-BF42-9D06-EFE1E31D89C4}" srcOrd="0" destOrd="0" presId="urn:microsoft.com/office/officeart/2005/8/layout/default"/>
    <dgm:cxn modelId="{3C66861B-B718-A74A-B509-A1D594786F11}" type="presOf" srcId="{629FA7FE-7987-4EA5-A04A-528BA2E22215}" destId="{AF0BB320-B229-CB41-AD72-281CC998137A}" srcOrd="0" destOrd="0" presId="urn:microsoft.com/office/officeart/2005/8/layout/default"/>
    <dgm:cxn modelId="{A989CF1B-8807-4843-915E-C39CE5B4E69B}" srcId="{C78C7DB0-2A65-4B48-9FF5-7FF7A86FAAB6}" destId="{109884D7-03B8-4699-9303-CC63AED41719}" srcOrd="2" destOrd="0" parTransId="{FBCAADA2-63E5-4B5E-B4EE-37FEB06D94A5}" sibTransId="{0C95A97D-F1C7-4055-AD25-635AF10C09B0}"/>
    <dgm:cxn modelId="{4663172A-339F-8642-8C80-8B689D753D4C}" type="presOf" srcId="{E0863402-70B3-435E-81C5-D405183DEEA5}" destId="{046CE324-386D-2845-A3EF-BDE122480F82}" srcOrd="0" destOrd="0" presId="urn:microsoft.com/office/officeart/2005/8/layout/default"/>
    <dgm:cxn modelId="{FB227855-ECFF-1246-92B6-A9772BE3A0D3}" type="presOf" srcId="{C78C7DB0-2A65-4B48-9FF5-7FF7A86FAAB6}" destId="{B7AF2B6B-091C-3D4E-BE15-BEB1D69FFD79}" srcOrd="0" destOrd="0" presId="urn:microsoft.com/office/officeart/2005/8/layout/default"/>
    <dgm:cxn modelId="{1690236E-3780-A64F-8CE4-A870FAAB38BA}" type="presOf" srcId="{109884D7-03B8-4699-9303-CC63AED41719}" destId="{E836FBF6-A90F-EF4D-8DEE-D03FDB8513F5}" srcOrd="0" destOrd="0" presId="urn:microsoft.com/office/officeart/2005/8/layout/default"/>
    <dgm:cxn modelId="{9ACBC571-5533-FD49-A25C-C084612EDBA6}" type="presOf" srcId="{11565596-90B9-4349-8D60-B83B45C9D024}" destId="{81173AB6-A6CB-7F4E-BBBD-A62728A610DC}" srcOrd="0" destOrd="0" presId="urn:microsoft.com/office/officeart/2005/8/layout/default"/>
    <dgm:cxn modelId="{11F56779-8991-4387-9836-0C47D12EF3AC}" srcId="{C78C7DB0-2A65-4B48-9FF5-7FF7A86FAAB6}" destId="{C78F349C-B08F-49B2-A678-0130D2032792}" srcOrd="4" destOrd="0" parTransId="{B5FA79F0-B15A-40BD-B3D0-8B0D96F4BEDD}" sibTransId="{6B0ADC35-A7DC-4DD4-B106-F9E3C2D87787}"/>
    <dgm:cxn modelId="{95C7517B-9D96-450A-B3B5-E9D30407E257}" srcId="{C78C7DB0-2A65-4B48-9FF5-7FF7A86FAAB6}" destId="{629FA7FE-7987-4EA5-A04A-528BA2E22215}" srcOrd="3" destOrd="0" parTransId="{80F9B5DB-CDD0-45DA-8A82-4F2931CB8FEE}" sibTransId="{7B882CF6-DE3B-4C6F-9FD7-30FA5B323D41}"/>
    <dgm:cxn modelId="{BF10C1A0-984B-3047-91C9-BCFA38AE3806}" type="presOf" srcId="{C834B853-F27D-439B-83A4-619B21520411}" destId="{982F665F-8BA2-7E4D-8BCF-A29493FCFB16}" srcOrd="0" destOrd="0" presId="urn:microsoft.com/office/officeart/2005/8/layout/default"/>
    <dgm:cxn modelId="{5EB46BA9-FD0C-4986-B3E4-C083EF1BA30F}" srcId="{C78C7DB0-2A65-4B48-9FF5-7FF7A86FAAB6}" destId="{11565596-90B9-4349-8D60-B83B45C9D024}" srcOrd="1" destOrd="0" parTransId="{4EB4AECE-00B0-4B95-8C40-33EF8D264D1C}" sibTransId="{799D1BBC-4272-45A5-AE94-AB50C5221210}"/>
    <dgm:cxn modelId="{20056CC3-49B1-4BAF-B54E-FCD841AE7E1B}" srcId="{C78C7DB0-2A65-4B48-9FF5-7FF7A86FAAB6}" destId="{E0863402-70B3-435E-81C5-D405183DEEA5}" srcOrd="0" destOrd="0" parTransId="{A0CB004E-714C-42EB-B54E-34AED08583FA}" sibTransId="{F0A963FF-E7C4-4839-95E1-CED4954EB648}"/>
    <dgm:cxn modelId="{6009FEC8-54D3-4924-8113-CBD5415C6888}" srcId="{C78C7DB0-2A65-4B48-9FF5-7FF7A86FAAB6}" destId="{C834B853-F27D-439B-83A4-619B21520411}" srcOrd="5" destOrd="0" parTransId="{53D62DDD-F6B2-4C5A-A0E7-5712E98A84F7}" sibTransId="{6ED6771B-82BA-4178-B547-3ECD6E2395BC}"/>
    <dgm:cxn modelId="{BBDB12F5-2FFB-1D4A-941D-A84872632DFB}" type="presParOf" srcId="{B7AF2B6B-091C-3D4E-BE15-BEB1D69FFD79}" destId="{046CE324-386D-2845-A3EF-BDE122480F82}" srcOrd="0" destOrd="0" presId="urn:microsoft.com/office/officeart/2005/8/layout/default"/>
    <dgm:cxn modelId="{09D284C5-DAD3-8542-ABD6-240F50C3ABDA}" type="presParOf" srcId="{B7AF2B6B-091C-3D4E-BE15-BEB1D69FFD79}" destId="{07E63B74-F6E9-5244-BCB6-E41AD6BD2AC5}" srcOrd="1" destOrd="0" presId="urn:microsoft.com/office/officeart/2005/8/layout/default"/>
    <dgm:cxn modelId="{69B2208D-BBDC-A847-8A5E-2E79EDBA9027}" type="presParOf" srcId="{B7AF2B6B-091C-3D4E-BE15-BEB1D69FFD79}" destId="{81173AB6-A6CB-7F4E-BBBD-A62728A610DC}" srcOrd="2" destOrd="0" presId="urn:microsoft.com/office/officeart/2005/8/layout/default"/>
    <dgm:cxn modelId="{1C04D443-E088-4D42-84A7-7C1CC688EB0F}" type="presParOf" srcId="{B7AF2B6B-091C-3D4E-BE15-BEB1D69FFD79}" destId="{C882BD14-956C-6147-B176-DD34E005B68E}" srcOrd="3" destOrd="0" presId="urn:microsoft.com/office/officeart/2005/8/layout/default"/>
    <dgm:cxn modelId="{C50F2793-AF2A-6648-A9A5-3C440BA71AE7}" type="presParOf" srcId="{B7AF2B6B-091C-3D4E-BE15-BEB1D69FFD79}" destId="{E836FBF6-A90F-EF4D-8DEE-D03FDB8513F5}" srcOrd="4" destOrd="0" presId="urn:microsoft.com/office/officeart/2005/8/layout/default"/>
    <dgm:cxn modelId="{A1D6FA1B-5ECD-924A-B3DE-32A716FBAFF5}" type="presParOf" srcId="{B7AF2B6B-091C-3D4E-BE15-BEB1D69FFD79}" destId="{B313E423-AAC3-1949-AA2A-5C84CAADE1DC}" srcOrd="5" destOrd="0" presId="urn:microsoft.com/office/officeart/2005/8/layout/default"/>
    <dgm:cxn modelId="{E351AA4D-B843-A243-8720-9256570C94EE}" type="presParOf" srcId="{B7AF2B6B-091C-3D4E-BE15-BEB1D69FFD79}" destId="{AF0BB320-B229-CB41-AD72-281CC998137A}" srcOrd="6" destOrd="0" presId="urn:microsoft.com/office/officeart/2005/8/layout/default"/>
    <dgm:cxn modelId="{C7145700-1EED-0A43-AB8D-292047D09EAB}" type="presParOf" srcId="{B7AF2B6B-091C-3D4E-BE15-BEB1D69FFD79}" destId="{F1BED23F-422B-FB44-B143-F6E346C3C227}" srcOrd="7" destOrd="0" presId="urn:microsoft.com/office/officeart/2005/8/layout/default"/>
    <dgm:cxn modelId="{83BCD733-01D8-6441-BFB1-24D5061EE8B5}" type="presParOf" srcId="{B7AF2B6B-091C-3D4E-BE15-BEB1D69FFD79}" destId="{95A96E58-C6D1-BF42-9D06-EFE1E31D89C4}" srcOrd="8" destOrd="0" presId="urn:microsoft.com/office/officeart/2005/8/layout/default"/>
    <dgm:cxn modelId="{3A16D932-15E1-0744-830F-CDF549CBCBBD}" type="presParOf" srcId="{B7AF2B6B-091C-3D4E-BE15-BEB1D69FFD79}" destId="{B21391BC-D82C-F74F-AEC5-319ED74B24C6}" srcOrd="9" destOrd="0" presId="urn:microsoft.com/office/officeart/2005/8/layout/default"/>
    <dgm:cxn modelId="{093F08F5-8884-5445-B4D9-AF377EE832A9}" type="presParOf" srcId="{B7AF2B6B-091C-3D4E-BE15-BEB1D69FFD79}" destId="{982F665F-8BA2-7E4D-8BCF-A29493FCFB1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CE324-386D-2845-A3EF-BDE122480F82}">
      <dsp:nvSpPr>
        <dsp:cNvPr id="0" name=""/>
        <dsp:cNvSpPr/>
      </dsp:nvSpPr>
      <dsp:spPr>
        <a:xfrm>
          <a:off x="475902" y="2586"/>
          <a:ext cx="2631189" cy="1578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Dictionary with words spelled backwards</a:t>
          </a:r>
        </a:p>
      </dsp:txBody>
      <dsp:txXfrm>
        <a:off x="475902" y="2586"/>
        <a:ext cx="2631189" cy="1578713"/>
      </dsp:txXfrm>
    </dsp:sp>
    <dsp:sp modelId="{81173AB6-A6CB-7F4E-BBBD-A62728A610DC}">
      <dsp:nvSpPr>
        <dsp:cNvPr id="0" name=""/>
        <dsp:cNvSpPr/>
      </dsp:nvSpPr>
      <dsp:spPr>
        <a:xfrm>
          <a:off x="3370210" y="2586"/>
          <a:ext cx="2631189" cy="1578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First and last names, streets, cities</a:t>
          </a:r>
        </a:p>
      </dsp:txBody>
      <dsp:txXfrm>
        <a:off x="3370210" y="2586"/>
        <a:ext cx="2631189" cy="1578713"/>
      </dsp:txXfrm>
    </dsp:sp>
    <dsp:sp modelId="{E836FBF6-A90F-EF4D-8DEE-D03FDB8513F5}">
      <dsp:nvSpPr>
        <dsp:cNvPr id="0" name=""/>
        <dsp:cNvSpPr/>
      </dsp:nvSpPr>
      <dsp:spPr>
        <a:xfrm>
          <a:off x="6264518" y="2586"/>
          <a:ext cx="2631189" cy="1578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Same with upper-case initials</a:t>
          </a:r>
        </a:p>
      </dsp:txBody>
      <dsp:txXfrm>
        <a:off x="6264518" y="2586"/>
        <a:ext cx="2631189" cy="1578713"/>
      </dsp:txXfrm>
    </dsp:sp>
    <dsp:sp modelId="{AF0BB320-B229-CB41-AD72-281CC998137A}">
      <dsp:nvSpPr>
        <dsp:cNvPr id="0" name=""/>
        <dsp:cNvSpPr/>
      </dsp:nvSpPr>
      <dsp:spPr>
        <a:xfrm>
          <a:off x="475902" y="1844418"/>
          <a:ext cx="2631189" cy="1578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 valid license plate numbers in your state</a:t>
          </a:r>
        </a:p>
      </dsp:txBody>
      <dsp:txXfrm>
        <a:off x="475902" y="1844418"/>
        <a:ext cx="2631189" cy="1578713"/>
      </dsp:txXfrm>
    </dsp:sp>
    <dsp:sp modelId="{95A96E58-C6D1-BF42-9D06-EFE1E31D89C4}">
      <dsp:nvSpPr>
        <dsp:cNvPr id="0" name=""/>
        <dsp:cNvSpPr/>
      </dsp:nvSpPr>
      <dsp:spPr>
        <a:xfrm>
          <a:off x="3370210" y="1844418"/>
          <a:ext cx="2631189" cy="1578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Room numbers, telephone numbers, etc.</a:t>
          </a:r>
        </a:p>
      </dsp:txBody>
      <dsp:txXfrm>
        <a:off x="3370210" y="1844418"/>
        <a:ext cx="2631189" cy="1578713"/>
      </dsp:txXfrm>
    </dsp:sp>
    <dsp:sp modelId="{982F665F-8BA2-7E4D-8BCF-A29493FCFB16}">
      <dsp:nvSpPr>
        <dsp:cNvPr id="0" name=""/>
        <dsp:cNvSpPr/>
      </dsp:nvSpPr>
      <dsp:spPr>
        <a:xfrm>
          <a:off x="6264518" y="1844418"/>
          <a:ext cx="2631189" cy="1578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Letter substitutions and other tricks</a:t>
          </a:r>
          <a:br>
            <a:rPr lang="en-US" sz="2400" kern="1200"/>
          </a:br>
          <a:endParaRPr lang="en-US" sz="2400" kern="1200"/>
        </a:p>
      </dsp:txBody>
      <dsp:txXfrm>
        <a:off x="6264518" y="1844418"/>
        <a:ext cx="2631189" cy="1578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13:29.9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350 74 24575,'-41'63'0,"0"0"0,0 1 0,2-3 0,-1 1 0,-7 12 0,13-19 0,21-25 0,-3 24 0,1-19 0,4 16 0,8-37 0,3 6 0,0-8 0,0 3 0,0 0 0,-4-3 0,3 2 0,-2 4 0,3-2 0,0 22 0,0-12 0,0 36 0,6-17 0,0 9 0,5-15 0,-6-19 0,3 0 0,-7-12 0,5 7 0,-2-4 0,4 4 0,3 0 0,2 7 0,5 0 0,10 12 0,3 1 0,9 5 0,-11-14 0,-3-4 0,-10-18 0,-1-1 0,-4-3 0,4 0 0,3 0 0,5 5 0,11 14 0,18 3 0,-1 12 0,24-4 0,-29-6 0,27-1 0,5-4-776,6-10 776,-32-1 0,-3-1-276,7-6 276,28 14 0,-36-13 0,39 12 0,-19-5 0,3 13 0,4 4 0,-22-10 0,1 0-408,21 13 1,-1-1 407,15-2 0,-37-10 0,-3-1-20,13-4 20,-7 2 0,-4-2 0,-14-9 0,21 10 0,2 1 732,-18-9-732,53 13 274,-52-17-274,0 0 859,-9-3-859,-12-5 22,-5-10-22,4 4 0,9-18 0,11 12 0,-4-6 0,13 7 0,4-1 0,-15 8 0,22-9 0,-36 12 0,15-7 0,-21 6 0,1-6 0,5-5 0,4-7 0,-1 5 0,8-14 0,-7-6 0,12-1 0,-4-20 0,-12 28 0,-3-4 0,-10 0 0,2 8 0,-7-2 0,1 13 0,-4 6 0,0 3 0,-1 1 0,-3 3 0,0-3 0,0 0 0,0-5 0,-3 1 0,2 0 0,-2 0 0,3 3 0,-6-19 0,4 8 0,-14-40 0,9 28 0,-10-29 0,-1 21 0,5 1 0,-9 2 0,3 15 0,-2-3 0,-6 12 0,-3-16 0,-11 17 0,-18-25 0,-9 15 0,12-8 0,-6 5 0,15-5 0,-8 10 0,-3-11 0,-19 2 0,6 0-270,20 15 1,0 1 269,-31-14 0,4 19 0,13-3 0,11 14 0,-11 0 0,9 0 0,8 0 0,-10 0 0,-1 0 0,5-6 0,-11 0 0,-3-4 0,-11-22 0,9 6 0,-17-5 539,42 18-539,-17-1 0,19 3 0,-22-4 0,9 7 0,2 1 0,3 7 0,20 0 0,-9 0 0,11 0 0,0-4 0,0 3 0,-13-3 0,10-1 0,-9 0 0,12 0 0,0-4 0,0 8 0,10-3 0,2 4 0,6 0 0,2 0 0,-2 0 0,4 0 0,-1 0 0,0 3 0,4 1 0,-3 0 0,7 3 0,-7-6 0,-12-19 0,11 12 0,-10-15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31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31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24575,'8'0'0,"-1"0"0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33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8191,'36'0'0,"2"0"5063,-15 0-5063,0 3 2818,4-2-2818,-4 2 1719,-1-3-1719,-1 0 0,-5 0 6784,-5 0-6784,0 3 0,-3-2 0,2 3 0,2-4 0,3 0 0,-3 3 0,19-2 0,-9 2 0,29-3 0,-19 0 0,18 0 0,-7 0 0,0 0 0,-4 0 0,-16 0 0,1 0 0,-11 0 0,1 0 0,-3 0 0,-3 0 0,3 0 0,-3 0 0,-1 0 0,4 0 0,1 0 0,3 3 0,28 5 0,-4 3 0,37-3 0,-9 5 0,1-5 0,19 0 0,-28-2 0,16 0 0,-21-4 0,-18 4 0,-7-6 0,-18 0 0,-3 0 0,-1 0 0,4 0 0,-3 0 0,12 0 0,-6 3 0,13-2 0,7 2 0,8-3 0,12 0 0,-12 5 0,9-4 0,3 3 0,2-4 0,-2 0 0,-14 0 0,-1 0 0,-13 0 0,6 0 0,-17 0 0,0 0 0,6-4 0,-4 2 0,4-5 0,11 0 0,-12-1 0,29-5 0,-13 8 0,18-1 0,-12 6 0,-2 0 0,-11-4 0,-6 3 0,-6-4 0,-2 2 0,-10-1 0,5-1 0,-3 2 0,2 0 0,5 2 0,4-3 0,-2 4 0,11-4 0,-10 3 0,10-3 0,-10 4 0,4-4 0,0-1 0,2 1 0,-1 0 0,0 0 0,-7 3 0,6-2 0,-5 3 0,5 0 0,-5 3 0,16-2 0,15 9 0,10-8 0,2 2 0,3-1 0,17-3 0,-22 0 0,-1 0 0,20 0 0,-19 0 0,7 6 0,-10-5 0,-12 5 0,9-6 0,-25 0 0,6 0 0,-11 0 0,2 0 0,-1 0 0,17 0 0,-3 0 0,7 0 0,7 0 0,-7 0 0,22 0 0,13 0 0,3 0 0,-31 0 0,1 0 0,30 0 0,-3 0 0,-13 0 0,-11 0 0,-18 0 0,2 0 0,-24 0 0,6 0 0,-12 0 0,6-3 0,-2 2 0,9-2 0,2 3 0,28-7 0,-17 5 0,23-4 0,5-2 0,6-1 0,-12 5 0,1 0 0,19-3 0,2 7 0,14 0 0,1 0 0,-44 0 0,2 0 0,2 0 0,-1 0 0,32 0 0,5 0 0,-47 0 0,-2 0 0,0 6 0,-8-5 0,18 5 0,-7-6 0,-1 0 0,9 0 0,-19 0 0,30 0 0,-17 0 0,20 0 0,-12 0 0,1 0 0,-12 0 0,-2 0 0,-11 0 0,0 0 0,-7 0 0,17 0 0,-14 0 0,26 0 0,-20 0 0,20 0 0,-19 0 0,8 0 0,-12 0 0,1 4 0,-6-3 0,4 4 0,-4-5 0,16 0 0,-7 0 0,19 6 0,-9-5 0,12 5 0,-12-2 0,9-3 0,-19 3 0,1-4 0,-5 0 0,-15 0 0,7 0 0,-5 0 0,7-4 0,-2 3 0,1-3 0,0 4 0,2 0 0,6 0 0,-1 0 0,1 0 0,11 0 0,-15 0 0,14 0 0,-17 0 0,18 0 0,-8 0 0,19 0 0,-9 0 0,1 0 0,-4 0 0,1 0 0,3 0 0,21-7 0,4 5 0,21-5-442,-38 7 0,2 0 442,-2 0 0,4 0 0,36 0 0,1 0 0,-38 0 0,1 0 0,31-3 0,-3-2 0,-13-2 0,5-9 0,-38 5 0,-5-2 0,-17 8 0,-3-2 0,2 7 884,15 0-884,-4 0 0,15 0 0,-11 0 0,0 0 0,-7-3 0,-1-2 0,-9 1 0,-1 1 0,-7 3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3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81 24575,'15'0'0,"0"0"0,17 0 0,4 0 0,18 6 0,-1-4 0,12 4 0,14-6-676,13 0 676,-41-1 0,1 2 0,40 6 0,-41-7 0,-1 1 0,20 6 0,5-7 0,-32 0 0,-3 0 0,-18 0 0,-4 4 0,-4-4 676,-5 4-676,11 0 0,-1-3 0,21 3 0,14 3 0,13-5 0,23 5-531,2 0 531,0-5 0,-2 6 0,-23-8 0,-7 0 0,-24 0 0,-12 0 0,-10 0 0,-2 0 0,3 0 531,6 0-531,24-14 0,11 4 0,23-20 0,-1 12 0,1-4 0,10 5 0,-7 8 0,7 2 0,-22 7 0,0 0 0,-24 4 0,-2-3 0,-12 3 0,-6-4 0,4 4 0,-4-3 0,5 4 0,12-5 0,14 0 0,13-7 0,-18 2 0,3 0 0,43-4 0,-44 4 0,1 2 0,-1 2 0,-1 2 0,31-1 0,8 0 0,1 0 0,-9 0 0,9 0 0,-12 0 0,-11 0 0,-2 0 0,-22 0 0,8 0 0,-20 0 0,9 0 0,-11 0 0,-1 0 0,-5 0 0,4 0 0,-4 0 0,6 0 0,-1 0 0,1 0 0,11 0 0,-15 0 0,14 0 0,-17 0 0,7 0 0,23 0 0,5 0 0,34 0-509,2 0 509,-42 0 0,1 0 0,5 0 0,0 0 0,1 0 0,2 0-546,9 0 0,1 0 546,-4 0 0,-1 0 0,0 0 0,-1 0 0,-6 0 0,-2 0 0,37 0 0,-4 0 0,-11 0 0,-21 0 0,5 0 0,-20 0 0,23 0 0,-9 6 0,-2-5 481,-3 5-481,-9-6 1120,12 0-1120,0 0 0,34 0 0,-26 0 0,27 0 0,-36 0 0,1 0 0,-11 0 0,-4 0 0,-16 0 0,4-4 0,-10-1 0,1-3 0,-4 4 0,-6 0 0,6 4 0,4 0 0,5 0 0,28 0 0,-17 0 0,39 0 0,-28 0 0,31 0 0,-9 7 0,23-5 0,2 5 0,-11-7 0,6 7 0,-20-6 0,1 6 0,7-7 0,-18 0 0,7 0 0,3 0 0,-10 0 0,9 0 0,-23 0 0,-4 0 0,1 0 0,-8 0 0,18 0 0,4 7 0,13-5 0,23 5 0,-9-7 0,9 0 0,-12 7 0,1-5 0,-1 4 0,-11-6 0,9 0 0,-30 0 0,15 0 0,-18 0 0,0 0 0,7 0 0,-7 0 0,-1 0 0,9-6 0,-19 5 0,19-5 0,-9 6 0,23 0 0,2 0 0,23 0 0,2 0 0,-41 0 0,1 0 0,5 0 0,1 0 0,0-4 0,1 0-395,0 3 1,-1 0 394,0-3 0,-1 0 0,35-3 0,-42 6 0,0 0 0,31-6-162,-2 7 162,-3 0 0,-20 0 0,9 6 0,-12-5 0,12 5 0,2-6 0,23 8 0,-40-3 0,3 0 0,10 0 0,3 0 0,4-1 0,2 0-862,4-4 1,2 0 861,4 0 0,0 0 0,-8 0 0,-2 0 0,-2 0 0,-1 0 0,-10 0 0,-3 0-109,36 0 109,-3 0-125,-32 0 125,-7 0 0,-27 0 0,4 0 1701,-10 0-1701,4 0 895,-6 3-895,6-2 312,-4 2-312,21-3 0,-1 0 0,16 6 0,1-4 0,-1 4 0,-16-6 0,1 0 0,-21 0 0,4 3 0,0-2 0,-4 2 0,10-3 0,-4 0 0,-1 0 0,-1 0 0,-6 0 0,1 0 0,-1 0 0,0 0 0,-4-3 0,0 2 0,6-3 0,-4 4 0,9-3 0,-1 2 0,-5-2 0,23-3 0,-14 0 0,15-1 0,0 3 0,-9 4 0,9-5 0,-5 4 0,-4-3 0,-2 4 0,-8 0 0,-6 0 0,6 0 0,2 0 0,6 0 0,0 0 0,-1 0 0,1 0 0,-6-3 0,4-3 0,-10 2 0,10 0 0,-10 4 0,11-5 0,-11 4 0,10-3 0,6 4 0,-1 0 0,2-3 0,-13 2 0,-9-3 0,-2 4 0,1-3 0,-2 2 0,11-2 0,-7 3 0,25 0 0,-12 0 0,14 0 0,-1 0 0,-7 0 0,8 0 0,-12 0 0,-8 0 0,-3 0 0,-10 0 0,1 0 0,-1 0 0,0 0 0,1 0 0,-1-4 0,1 4 0,-1-4 0,1 4 0,-1 0 0,4 0 0,-3 0 0,7 0 0,-4 0 0,4 0 0,7 4 0,0-3 0,1 7 0,-5-7 0,-7 2 0,-4-3 0,1 0 0,-1 0 0,0 0 0,-2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44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0 248 24575,'19'-4'0,"17"1"0,0 3 0,40 0-9831,-6 0 9086,-21 0 0,3 0 745,40 0 1198,-40 0 0,-1 0-1198,30 0 0,6 0 0,-31 0 1778,9 0-1778,-29 0 0,-3 0 0,-18 0 6604,-4 0-6604,4 0 543,-4 3-543,10-2 0,2 6 0,28-6 0,5 4 0,23-5 0,-12 0 0,9 0 0,-37 0 0,10 0 0,-35-4 0,6 3 0,-12-2 0,3 6 0,-3 1 0,9 1 0,2-2 0,10-3 0,-1 0 0,12 0 0,-8 0 0,18 0 0,-24 0 0,6 0 0,-11 0 0,-4-3 0,4-2 0,0 1 0,-4 1 0,10 3 0,-11 0 0,6 0 0,-7 0 0,-4 0 0,4-4 0,-4 4 0,4-4 0,13 1 0,-3 2 0,10-2 0,-6 3 0,0-5 0,-1 4 0,12-9 0,-8 4 0,18-7 0,-24 4 0,12 2 0,-21 4 0,17-1 0,-10 3 0,22-2 0,-14 3 0,8 0 0,-21 0 0,1 0 0,-8 0 0,3 0 0,0 0 0,0 0 0,-3 0 0,2 0 0,4 0 0,-2 0 0,12 0 0,5 0 0,-1 0 0,19 0 0,-20 0 0,20 0 0,-19 0 0,7 0 0,-10 0 0,-6 0 0,4 0 0,-10 0 0,10 0 0,-4 0 0,0 0 0,5 0 0,5 0 0,-1 0 0,19 0 0,-20-4 0,9 3 0,0-10 0,2 4 0,1-1 0,-3 2 0,-11 6 0,-7-3 0,-1-1 0,0-5 0,-4 5 0,10-1 0,-4 5 0,0 0 0,-2 0 0,0-4 0,-4 3 0,10-3 0,6 4 0,10-6 0,0 4 0,-4-8 0,1 9 0,-8-4 0,7 5 0,1 0 0,-8 0 0,1-3 0,-11 2 0,-7-5 0,-4 5 0,4-3 0,-7 4 0,3 0 0,-4 0 0,4 0 0,1 0 0,-1 0 0,40 0 0,-24 0 0,32 0 0,-19 0 0,-8 0 0,19 0 0,-9 0 0,1 0 0,8 0 0,-26 0 0,7 0 0,-17 0 0,0 0 0,0 0 0,7 0 0,-6-3 0,11 2 0,-10-2 0,21 3 0,-18-4 0,18 3 0,-16-2 0,1 0 0,4-2 0,-10 0 0,1 1 0,-7 4 0,-4-4 0,1 4 0,-1-4 0,4 4 0,-3 0 0,6 0 0,4 0 0,5 0 0,6 0 0,-1 0 0,1 0 0,-6 0 0,-2-3 0,-6-1 0,-3-1 0,-2-1 0,-2 5 0,-1-3 0,1 4 0,9 0 0,2 0 0,21 0 0,2 0 0,12 0 0,11 7 0,-9-5 0,9 11 0,-1-5 0,-7 0 0,7-1 0,-10-7 0,0 0 0,-1 6 0,-10-5 0,-3 5 0,-12-1 0,-5-1 0,4 1 0,-10 2 0,10-6 0,-4 2 0,16-3 0,-7 0 0,2 0 0,-7 0 0,-11 0 0,6 0 0,-11 0 0,4 0 0,-7 0 0,3 0 0,-4 0 0,4 0 0,-3 0 0,3 0 0,-3 0 0,3 0 0,-3 0 0,3 0 0,0 0 0,0 0 0,4 3 0,6-2 0,2 7 0,13-7 0,-12 3 0,4-4 0,-7 0 0,-4 0 0,4 0 0,-10-4 0,0 4 0,-3-4 0,-1 1 0,-3-1 0,10-4 0,-9 4 0,13 0 0,-6 1 0,-1 2 0,4-2 0,-4 3 0,4 0 0,7-4 0,-6 2 0,5-2 0,-6 4 0,0 0 0,1 0 0,5-4 0,1 3 0,1-3 0,4 4 0,-10 0 0,4-4 0,-6 3 0,6-2 0,2 3 0,17 0 0,-9-4 0,9 3 0,-17-4 0,4 1 0,-5 3 0,7-8 0,0 8 0,0-3 0,-1 4 0,12 0 0,38 0 0,-16 0 0,-8 0 0,2 0 0,26 0 0,10 0 0,-3 0 0,-21 0 0,-4 0 0,-10 0 0,-11 0 0,7 0 0,-18 0 0,8 0 0,-1 0 0,-13 0 0,12 0 0,-21 0 0,4 0 0,-6 0 0,0 0 0,-3 0 0,-1 0 0,-4 0 0,1 0 0,2 0 0,-1 0 0,1 3 0,1-2 0,1 6 0,3-6 0,6 2 0,-4-3 0,10 0 0,-10 0 0,10 0 0,-11 0 0,6 0 0,-7 0 0,-4 0 0,0 0 0,-3 0 0,-1 3 0,1-2 0,-1 6 0,1-3 0,2 0 0,2-1 0,9-3 0,2 5 0,0-4 0,-2 3 0,-6-4 0,-3 0 0,2 3 0,-6-2 0,3 2 0,-4 1 0,4-4 0,-2 4 0,5-4 0,-2 0 0,3 0 0,0 3 0,0-2 0,-4 2 0,0-3 0,-3 0 0,-1 0 0,1 0 0,-1 0 0,1 0 0,-1 0 0,4 0 0,1 0 0,3 0 0,0 0 0,0 0 0,0 0 0,-3 0 0,-1 0 0,-4-3 0,10 2 0,2-2 0,21 3 0,-15 0 0,8 0 0,-25-4 0,-1 3 0,-7-2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3:50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3:51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24575,'36'0'0,"1"0"0,-15 0 0,7 4 0,11-3 0,2 4 0,12-5 0,0 0 0,-12 0 0,-2 0 0,-11 0 0,-1 0 0,-5 0 0,-2 0 0,-9 0 0,-1 0 0,-4 0 0,4 0 0,-2 0 0,5 0 0,-6 0 0,6 0 0,-2 0 0,0 0 0,2 0 0,-6 0 0,3 0 0,-3 0 0,-1-4 0,0 0 0,1 0 0,-1 0 0,1 4 0,-1 0 0,1 0 0,3 0 0,-3 0 0,12 0 0,-6 4 0,7-3 0,0 2 0,-8-3 0,7 0 0,-11 0 0,5 0 0,-2 0 0,9 0 0,1 0 0,7 0 0,0 0 0,0-4 0,-1-2 0,-5 1 0,4 1 0,-10 4 0,10 0 0,-4 0 0,5 0 0,12 0 0,-8 0 0,8 0 0,-1 0 0,4 0 0,10 0 0,1 0 0,0 0 0,-12 0 0,-2 0 0,-17 0 0,-2 0 0,-6 0 0,-3 0 0,-2 0 0,-2 0 0,-1 0 0,1 0 0,3 0 0,0 0 0,11 0 0,0 0 0,7 0 0,0 0 0,-7 0 0,6 0 0,-12 0 0,22 0 0,-12 0 0,25 0 0,-20 0 0,9 4 0,24-3 0,-27 3 0,38-4 0,-33 0 0,1 0 0,-3 0 0,-12-8 0,-8 5 0,0-5 0,-12 8 0,0-4 0,-8 4 0,-4-4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02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08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1 219 24575,'11'3'0,"4"-2"0,2 6 0,17-6 0,-9 4 0,25-5 0,-25 0 0,9 0 0,-7 4 0,-10-3 0,10 3 0,-10-4 0,4 3 0,-6-2 0,0 3 0,-3-4 0,-2 0 0,-2 0 0,3 0 0,-3 0 0,6 0 0,-2 0 0,0 0 0,2 0 0,-6 0 0,3 0 0,6 0 0,-4 0 0,14 0 0,-4 0 0,6 0 0,-7 0 0,6-5 0,-15 4 0,4-10 0,-10 9 0,1-4 0,-1 6 0,1 0 0,3 0 0,0 0 0,1 0 0,8 0 0,-7 6 0,15-4 0,-6 5 0,18-7 0,-8 0 0,7 0 0,1 0 0,-14 0 0,6 0 0,-17 0 0,-3 0 0,2 0 0,-2 0 0,3 0 0,0 0 0,6 0 0,-5 0 0,6 0 0,-7 0 0,0 0 0,0 0 0,-3 0 0,2-4 0,4 4 0,-2-4 0,5 4 0,0 0 0,-4 0 0,4 0 0,0 0 0,-7 0 0,6 0 0,-8 4 0,3 0 0,6 0 0,-4-1 0,5-3 0,-7 0 0,6 0 0,-4-3 0,4-1 0,0-1 0,-4 2 0,10 3 0,-5-4 0,18 3 0,3-4 0,-7 2 0,14 2 0,-31-2 0,13 3 0,-17 0 0,0 0 0,-3 0 0,2 0 0,-2 0 0,9 0 0,-4 0 0,10 0 0,-4 0 0,5 0 0,-5 0 0,4 0 0,-4 0 0,6 0 0,-1 0 0,-5 0 0,-2 0 0,-6 0 0,-3-4 0,2 3 0,-6-2 0,3 3 0,-3 0 0,9 0 0,13 0 0,-5 0 0,25 0 0,-14 0 0,7-4 0,-3 3 0,-12-4 0,1 5 0,0 0 0,0 0 0,-1 0 0,1 0 0,-6 0 0,4 0 0,-4 0 0,-1 0 0,16 0 0,-18-3 0,12 2 0,-11-2 0,-4 3 0,4 0 0,-9 0 0,-2 0 0,1 0 0,1 0 0,3 0 0,0 0 0,6 0 0,2 0 0,6 0 0,-1 0 0,12 0 0,-14 0 0,12 0 0,-21 0 0,45 0 0,-31 4 0,27 0 0,-31 1 0,-5 3 0,1-7 0,4 8 0,-10-5 0,4 1 0,-6-2 0,6-3 0,2-8 0,6 2 0,-6-3 0,-4 5 0,-5 4 0,-3 0 0,11 0 0,0 0 0,1 0 0,4 0 0,-4 0 0,-1 0 0,0 0 0,-7 0 0,-4 0 0,0 0 0,-3 0 0,-1 0 0,1 0 0,3-3 0,0 2 0,1-2 0,2-4 0,-2 5 0,0-4 0,8 6 0,-7 0 0,8 0 0,-6 3 0,0-2 0,0 2 0,1-3 0,-1 0 0,6 0 0,-5 0 0,15 0 0,-14 0 0,4 0 0,-6 0 0,-4 0 0,10 0 0,2 0 0,6-4 0,-6-1 0,4 0 0,-14 2 0,7 3 0,-11 0 0,1 0 0,1 0 0,1 0 0,9 0 0,2 0 0,6 0 0,-1 0 0,23 0 0,-17 0 0,17 0 0,-11 0 0,-8 0 0,7 0 0,-3 0 0,-6 0 0,-1 0 0,-7 0 0,-7 0 0,0 0 0,0 0 0,-3 0 0,2 0 0,-3 0 0,5 3 0,5-2 0,1 7 0,18-7 0,-8 3 0,19-4 0,-9 0 0,1 4 0,7-3 0,-24 3 0,13-4 0,-26 0 0,5 0 0,-11 0 0,1 0 0,-1 0 0,10 0 0,-4 0 0,14 0 0,-4 0 0,6 0 0,0 0 0,-7 0 0,-4 0 0,2 0 0,-10 0 0,10 0 0,-8 0 0,3 0 0,0 0 0,6 0 0,-7 0 0,6 0 0,-12 0 0,3 0 0,-3 0 0,-1 0 0,4 0 0,1 0 0,-1 0 0,10 0 0,-8 0 0,14-4 0,-10 3 0,7-3 0,-8 4 0,2 0 0,-2 0 0,-1 0 0,6 0 0,-5 0 0,12 0 0,-12 0 0,5-4 0,-6 3 0,18-2 0,-1 3 0,9 0 0,-5 0 0,-8 0 0,-5 0 0,4 0 0,-4 0 0,0 0 0,-6 0 0,-2 0 0,-7 0 0,3 0 0,0 0 0,0 0 0,10 0 0,13 0 0,20 0 0,2 0 0,20 0 0,-9 0 0,1 0 0,-4 0 0,-10-6 0,-12 5 0,-2-5 0,-11 6 0,0 0 0,-7 0 0,-4 0 0,2 0 0,-10-4 0,11 3 0,-10-5 0,4 5 0,7-3 0,-6 4 0,11 0 0,-10 0 0,17 0 0,-16-3 0,10 2 0,-13-2 0,-3 3 0,-1 0 0,-4 0 0,4 0 0,1 0 0,3 0 0,0 0 0,6 0 0,-8 0 0,7 0 0,-8 0 0,9 0 0,-4 0 0,4 0 0,-6 0 0,0 0 0,0 0 0,0-4 0,6 4 0,-4-4 0,4 4 0,-6 0 0,6 0 0,-4 0 0,1 0 0,-4 0 0,4 0 0,4 4 0,1-3 0,4 4 0,-4-5 0,17 0 0,-9 4 0,20-3 0,-19 7 0,20-6 0,-26 2 0,8-4 0,-22-4 0,2 4 0,-6-7 0,3 6 0,-3-2 0,-1 3 0,4 0 0,-3 0 0,6 0 0,-2 0 0,3 0 0,6-5 0,-7 4 0,6-3 0,-8 1 0,3 2 0,-4-3 0,4 4 0,2 0 0,6 0 0,6 0 0,11 0 0,-9 0 0,20 0 0,-20 0 0,9 0 0,-11 0 0,-6-3 0,-2 2 0,-6-6 0,13 2 0,-10 1 0,10-1 0,-7 5 0,-5 0 0,12 0 0,-6 0 0,18 0 0,15 0 0,2 0 0,-1 0 0,-6 0 0,-24 0 0,12 0 0,-21 0 0,10 0 0,-4 0 0,5 0 0,1 0 0,0 0 0,0 0 0,10 0 0,-13 0 0,12 0 0,-15 0 0,-1 0 0,6 0 0,-12 0 0,11-4 0,-10 3 0,1-3 0,-4 4 0,-6 0 0,3 0 0,0 0 0,-3 0 0,7 0 0,-7 0 0,6 0 0,4 0 0,5 0 0,5 0 0,-5 0 0,4 0 0,-10 3 0,4-2 0,-6 2 0,0 1 0,0-4 0,0 7 0,6-2 0,-4-1 0,10 1 0,-4-5 0,6 4 0,21-3 0,-4 9 0,29-1 0,-18-2 0,18 0 0,-18-7 0,-4 0 0,9 0 0,-33 0 0,14 0 0,-28 0 0,-3 0 0,-2 0 0,-2 0 0,3 0 0,13 0 0,1 0 0,32 0 0,-23 0 0,39 0 0,-27 0 0,18 0 0,-21 0 0,-9 0 0,-7 0 0,-14-3 0,7 2 0,-11-2 0,1-1 0,-2 3 0,-1-2 0,1 3 0,-1-3 0,1 2 0,3-3 0,0 1 0,4 2 0,0-2 0,7 3 0,-6-4 0,11-1 0,7 1 0,-2-5 0,1 8 0,6-3 0,-14 4 0,15 0 0,-17 0 0,-2 0 0,0-4 0,1 3 0,7-4 0,0 1 0,11 3 0,2-3 0,1 4 0,8 0 0,-9 0 0,1 0 0,-9-4 0,-7 3 0,-11-5 0,2 5 0,-4-9 0,-2 8 0,0-5 0,2 7 0,-2 0 0,20 0 0,-13-3 0,19 2 0,-4-2 0,-8 3 0,6 0 0,-4-4 0,-4 3 0,5-2 0,10 3 0,-20 0 0,30-6 0,-23 4 0,14-4 0,-18 3 0,5 2 0,-10-2 0,4 3 0,0 0 0,-4 0 0,4 0 0,-6 0 0,6 0 0,-4 0 0,4 0 0,-6 0 0,17 0 0,-12 0 0,18 0 0,-15 0 0,-1 0 0,-1 0 0,-6 0 0,1 0 0,-5 0 0,3 0 0,-2 0 0,3 0 0,0 0 0,0 0 0,-3 0 0,2 0 0,-2 0 0,6 0 0,-5 0 0,4 0 0,-5 0 0,3 0 0,-3-4 0,-1 4 0,-4-4 0,1 4 0,-1 0 0,4-3 0,-3 2 0,0-6 0,-1 6 0,-3-2 0,3 3 0,1 0 0,-4-3 0,2 2 0,2-3 0,10 4 0,-2 0 0,6 4 0,-11-3 0,0 2 0,-7-3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9:04:12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24575,'11'0'0,"0"0"0,6 0 0,2 5 0,21 8 0,3-6 0,10 5 0,1-12 0,0 0 0,-1 0 0,-10 8 0,8-6 0,-20 7 0,20-9 0,-9 0 0,1 0 0,8 0 0,-9 0 0,12 0 0,-18 0 0,-3 0 0,-18 0 0,0 0 0,0 0 0,0 0 0,0 0 0,6 0 0,2 0 0,6 0 0,-1 0 0,1 0 0,0 0 0,11 0 0,-9 0 0,3 0 0,-7 0 0,-10 0 0,4 0 0,-6 0 0,6 0 0,-4 0 0,4 0 0,0 0 0,-5 0 0,6 0 0,-7 0 0,0 0 0,6 0 0,-4 0 0,10 0 0,-11 0 0,5 0 0,1 0 0,-9 0 0,7 0 0,-8 0 0,3 0 0,0 0 0,6 0 0,2 0 0,6 0 0,-1 4 0,1-3 0,0 4 0,-7-5 0,6-5 0,-12 4 0,2-3 0,-7 4 0,-4 0 0,1 0 0,3 0 0,6 0 0,6 0 0,6 0 0,0 0 0,-1 0 0,1 0 0,0 0 0,-10 0 0,7 0 0,-6-4 0,8 3 0,-5-7 0,-2 7 0,-6-6 0,-3 6 0,-1-2 0,-4 3 0,1 0 0,3 0 0,0 0 0,4 0 0,1 0 0,-1 0 0,17 0 0,-13 0 0,19 0 0,-15 0 0,0 0 0,-2 0 0,-6 0 0,6 0 0,-4-3 0,4-2 0,0 1 0,2-3 0,5 5 0,1-6 0,11 7 0,2-10 0,-5 10 0,1-5 0,-21 6 0,10 0 0,-14 0 0,8 0 0,-13 0 0,6 0 0,-6 0 0,7 0 0,-4 0 0,4-3 0,0 2 0,1-6 0,5 6 0,1-2 0,20 3 0,-10 0 0,0 3 0,-12-2 0,-8 2 0,0-3 0,-2 0 0,1 0 0,-2 0 0,5-3 0,-6 2 0,0-6 0,-2 6 0,-2-2 0,4 3 0,3 0 0,-3 0 0,3 0 0,6 0 0,-4 0 0,8 3 0,-6-2 0,6 2 0,-4-3 0,4 0 0,-6 4 0,-3-3 0,-1 2 0,-4-3 0,1 0 0,-1 0 0,1 0 0,-1 0 0,1 0 0,-1 0 0,1 0 0,-1 0 0,1 0 0,2 0 0,2 0 0,9 0 0,2 0 0,6 0 0,10 6 0,-7-5 0,8 5 0,-18-6 0,0 4 0,-11-3 0,3 2 0,-9-7 0,2 4 0,-7-4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13:32.00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24575,'29'29'0,"20"19"0,3 5 0,3 2-1639,4 10 1,3 7 1152,-10-10 0,-3 0 486,-4-4 0,0 2 0,-7-7 0,3 3 0,-1 2 0,1 4 0,-1 3 0,-1 2 0,-2 3 0,-1 3 0,0 1 0,3 8 0,1 1 0,-3-1 0,-8-13 0,-2-1 0,0 0 0,0 2 0,-1 0 0,0 0 0,-1-1 0,-1 1 0,0-3 0,11 22 0,-1-2 0,-13-21 0,-2 0 0,1-5 0,7 0 0,-2-2-300,-4 28 1,-1-1 299,3-23 0,-1 0 0,-2 24 0,-1-4 0,-6-33 0,0-2 0,0 14 0,1-1 90,-2-8 0,1-2-90,4 33 0,1 2 0,-8-43 1949,-3 8-1949,-1-20 1602,0 9-1602,-6-17 1117,3-5-1117,-2-8 0,6-5 0,-3-2 0,0-23 0,-13-8 0,2-11 0,-9 5 0,-10-17 0,0 17 0,-8-20 0,-4 15 0,-3 1 0,-5-13 0,9 19 0,-2-14 0,24 34 0,-11-10 0,14 11 0,-2 3 0,5-3 0,-5 0 0,2-1 0,-3-3 0,-7-2 0,0-1 0,-7-1 0,-5-10 0,-11-5 0,2-7 0,-20-23 0,9 9 0,8-3 0,9 23 0,30 28 0,1 12 0,13 7 0,-6-1 0,2-4 0,-3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20:23:56.988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 0 16383,'27'70'0,"1"1"0,0-1 0,12 20 0,-2-9 0,4 6 0,5-15 0,-18-27 0,0 2 0,2 1 0,0 0 0,0 0 0,0 0 0,4 1 0,-2-2 0,8 22 0,20 3 0,-14-14 0,5-5 0,9 0 0,-24-21 0,7 0 0,-19-9 0,-4-8 0,-4 5 0,-5-11 0,-1-2 0,-4-4 0,1 1 0,4 9 0,-2 7 0,3 2 0,-5-1 0,0-12 0,-4 1 0,3-6 0,-3 0 0,3 0 0,-3-4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20:23:58.268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138 1 16383,'-13'29'0,"-1"1"0,-9 10 0,3-9 0,-3 9 0,8-11 0,2-7 0,8-4 0,-2-7 0,6-4 0,-2-2 0,3-2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20:23:59.070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0 0 16383,'79'7'0,"-12"7"0,9 2 0,-9 12 0,1-12 0,-14 4 0,-4-7 0,-18 1 0,8-1 0,-18 3 0,-1-10 0,-12 1 0,-2-7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2:46:17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24575,'21'61'0,"-11"-14"0,15-9 0,-17-17 0,5 0 0,4 13 0,3-2 0,-1 7 0,-6-16 0,-8-2 0,-2-9 0,0-1 0,-2 0 0,6-3 0,-6 3 0,5-4 0,-5 1 0,6-1 0,-6 1 0,5-1 0,-5 4 0,6 1 0,-3 3 0,3-4 0,-2 0 0,1-3 0,-2-1 0,0 4 0,3-3 0,-3 7 0,4-4 0,3 4 0,-6-3 0,5 2 0,-10-5 0,7 5 0,-6-6 0,2 3 0,-3-3 0,0-1 0,0 1 0,4 2 0,0-5 0,0 2 0,-1-7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2:46:19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0 132 24575,'28'-22'0,"-1"8"0,-9 3 0,16-2 0,-3 2 0,20-8 0,-20 9 0,9-2 0,-11 7 0,0-4 0,-1 8 0,23-3 0,6 11 0,21-5 0,1 11 0,-23-11 0,-11 5 0,-27-7 0,-8 0 0,-5 0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12:46:21.3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24575,'23'23'0,"4"3"0,-10-14 0,2 3 0,-5 0 0,-2-7 0,-1 6 0,3-9 0,-9 5 0,5-6 0,-5 4 0,2-1 0,1 1 0,2 3 0,2 0 0,0 1 0,2-1 0,-6 0 0,13 2 0,-8 3 0,14 2 0,-14-5 0,22 24 0,-20-20 0,25 30 0,-22-29 0,5 8 0,-12-10 0,2 5 0,1 1 0,3-2 0,0 0 0,-4-2 0,3 4 0,-1 7 0,13 5 0,-10-4 0,9 4 0,-12-6 0,14 6 0,-12-4 0,10 4 0,-9 6 0,17 25 0,-4 5 0,17 12 0,-23-16 0,3-8 0,-17-22 0,-4-4 0,-1-20 0,-5 2 0,6-6 0,-6 3 0,5 0 0,-5-3 0,6 3 0,-6-3 0,5-1 0,-2 1 0,1-1 0,-2 1 0,4-1 0,-6 1 0,6-1 0,-4 1 0,-2-1 0,11 10 0,-7-4 0,5 8 0,-4-12 0,-5-3 0,3-6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19:26:12.655"/>
    </inkml:context>
    <inkml:brush xml:id="br0">
      <inkml:brushProperty name="width" value="0.07056" units="cm"/>
      <inkml:brushProperty name="height" value="0.07056" units="cm"/>
      <inkml:brushProperty name="color" value="#E71224"/>
    </inkml:brush>
  </inkml:definitions>
  <inkml:trace contextRef="#ctx0" brushRef="#br0">1 93 24575,'4'-4'0,"0"0"0,1 0 0,2 3 0,-6-6 0,6 6 0,-3-2 0,4-1 0,4-1 0,1 1 0,10 0 0,13 4 0,-8 0 0,25 0 0,-1 0 0,-13 0 0,25 0 0,-28 0 0,11 0 0,-4-5 0,-12 4 0,0-8 0,-6 8 0,-6-8 0,-7 9 0,-4-4 0,0 4 0,0 0 0,0 0 0,4 0 0,0 0 0,5 0 0,-1 0 0,1 0 0,-5 0 0,4 0 0,-7 0 0,6 0 0,-2 0 0,-1 0 0,0 0 0,0 0 0,-3 0 0,6 0 0,-6 0 0,3 0 0,0 0 0,1 0 0,10 0 0,1 0 0,19 0 0,53 7 0,-38-6 0,3 0-494,11 3 0,0 0 494,-9-4 0,-2 0 0,-5 0 0,-3 0-305,35 0 305,9 0 0,-41 0 0,-3 0 0,15 0 0,23 0 0,-45 0 0,-6 3 0,1-2 972,-4 9-972,-3-8 321,2 8-321,1-4 0,-17-2 0,29 1 0,-10-5 0,19 0 0,1 0 0,-1 0 0,0 0 0,12 0 0,15 0 0,-27 0 0,19 0 0,-38 0 0,32 0 0,16 0 0,-38 4 0,2 0-838,6-3 1,0 0 837,-1 7 0,0 1 0,0-8 0,0 0-109,-5 3 0,-2 0 109,36-4 0,-15 0 0,-12 0 0,-12 0 0,-3 0 1655,-11 0-1655,25 5 0,-8-4 0,23 3 238,-14-4-238,0 0 0,-18 0 0,13 0 0,-13 0 0,18 0 0,-12 0 0,9 0 0,-20-4 0,20-4 0,3-6 0,3-7 0,21 2 0,-7-8 0,-1 16 0,-14-7 0,-5 17 0,-9-4 0,0 5 0,-3 0 0,0 7 0,4-6 0,11 6 0,12-7 0,-21-5 0,18 4 0,-33-4 0,17 5 0,-29 0 0,8 0 0,-18 0 0,1 4 0,2-3 0,-2 2 0,10-3 0,2 5 0,6-4 0,12 4 0,-9-1 0,35-3 0,-31 4 0,19-5 0,-26 0 0,0 0 0,0 0 0,0 0 0,-6 0 0,-2 0 0,0 0 0,-5 0 0,11 5 0,-11-4 0,12 3 0,-6-4 0,8 5 0,13-4 0,-11 4 0,23-5 0,-23 4 0,10-2 0,-20 2 0,6-4 0,-6 0 0,7 0 0,1 0 0,13 5 0,-11-4 0,5 3 0,-16 0 0,-7-3 0,0 3 0,7-4 0,14 6 0,9 2 0,12 7 0,12 0 0,-21-2 0,0-4 0,-26-5 0,-7-4 0,-3 0 0,-1 0 0,-1 0 0,-2 0 0,7 0 0,-7 0 0,3 0 0,-4 0 0,0 0 0,0 0 0,0 0 0,0 0 0,0 0 0,0 0 0,4 0 0,-3 0 0,3 0 0,-4 0 0,0 0 0,0-3 0,4 2 0,-3-3 0,6 4 0,-6 0 0,7 0 0,3 0 0,-4 0 0,13 0 0,17 0 0,4 0 0,-1 0 0,17 0 0,-26 0 0,19 0 0,-22 0 0,-17 0 0,-7 0 0,-4-3 0,0 2 0,8-7 0,-6 7 0,5-6 0,-7 2 0,0 1 0,4 0 0,-3 1 0,3 2 0,-4-3 0,0 4 0,4 0 0,-3 0 0,3 0 0,-1 0 0,9 0 0,4 0 0,-3 0 0,8 0 0,-15 0 0,16 0 0,-12 0 0,1 0 0,-7 0 0,-8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19:26:27.752"/>
    </inkml:context>
    <inkml:brush xml:id="br0">
      <inkml:brushProperty name="width" value="0.07056" units="cm"/>
      <inkml:brushProperty name="height" value="0.07056" units="cm"/>
      <inkml:brushProperty name="color" value="#E71224"/>
    </inkml:brush>
  </inkml:definitions>
  <inkml:trace contextRef="#ctx0" brushRef="#br0">0 31 24575,'8'-4'0,"4"-1"0,1-3 0,10 4 0,13 0 0,11 4 0,11 0 0,12 0 0,15 0-725,3 0 725,-34 0 0,1 0 0,33 0 0,-29 0 0,3 0-584,-3 0 0,-3 0 584,29 0 0,-21 0 0,-2 0-39,-2 0 39,37 6 0,-14-4-491,2 4 491,3-6 0,-33 0 0,-1 0 0,10 0 663,27 0-663,-42 0 1176,21 0-1176,-12 0 0,36-8 0,-26 5 42,7-6-42,-40 9 542,-12 0-542,2 0 0,6 0 0,0 0 0,0 0 0,0 0 0,0 0 0,1 0 0,-1 0 0,14 5 0,1 3 0,14 4 0,10 4 0,4 0-965,23 1 965,-42-12 0,2 0 0,6 4 0,1-1 0,-1-7 0,1 0 0,4 8 0,0 0-1025,7-7 1,2-2 1024,7 5 0,1-1 0,0-4 0,0 0 0,7 0 0,4 0 0,-23 0 0,2 0 0,-4 0 0,8 0 0,0 0 0,-9 0 0,3 0 0,-9 0-412,-10 0 0,-4 0 412,11 0 0,2 0 0,-6 0 0,-2 0-14,33 0 14,-6 0 0,-24 0 822,-12 0-822,-3 0 2047,0 6-2047,41 4 0,8 6-95,-36-7 1,2-1 94,4-2 0,-3-2 0,20 4 0,-4-7 0,4-2-847,-18 1 0,0 0 847,27 1 0,2-2 0,-11-7 0,-3-2 0,-5 5 0,-3-3-180,-3-6 0,-6 0 180,17 4 0,-24 1 0,-1 1 0,25 6 0,-27-2 0,2 0 0,15-1 0,2 1 0,-11 2 0,-1 1 0,2-4 0,-2 1 0,33 4 0,-30 6 0,-1-4 1032,12 4-1032,-9-6 0,21 0 0,3 0 645,-35 4 0,0 1-645,38-3 0,-36 5 0,2 2 0,7-2 0,2-2-720,2 0 1,4 1 719,23 4 0,3-1 0,-9-8 0,-2 0 0,2 4 0,-2 0 0,-16-5 0,3 0 0,13 0 0,9 0 0,-14 0 0,19 0 0,-17 0 0,14 0 0,-21 0-170,-19 0 170,-3-1 0,2 2 0,19 6 0,-12 0 0,6 8 0,17-2 0,-16-4 445,16-2-445,-17-7 0,6 0 1876,-9 0-1876,15-6 0,-21-3 192,-19 0-192,26-5 0,-41 12 0,43-4 0,-18 6 0,21 0 0,26 0 0,-28 0 0,28 0 0,-26-8 0,-9 6 0,21-5 0,-21 7 0,33 0-706,-6 0 706,-39 0 0,2 0 0,16 0 0,0 0 0,-14 0 0,0 0 0,2 0 0,2 0 0,7 0 0,2 0 0,1 0 0,-2 0 0,-11 0 0,2 0 0,25-4 0,-9-1 0,-36-1-83,13 2 0,4-2 83,13-6 0,23 10 0,-16-11 0,6 12 0,-30-10 0,9 9 0,-3-11 0,-21 12 700,21-6-700,4 7 0,26 8 0,-16-3 0,-1 1 0,18 9 0,-13-10 0,-5-1 0,-28 1 0,51-13 0,-18-10 0,-9 6 0,15-11 0,-9 4 0,-6 9 172,18-7-172,-24 17 0,26 13 0,-31-5 0,40 21 0,-56-16 0,18 3 0,-12-5 0,4-9 0,35 4 0,-30-6 0,-1-4 0,1 0 0,0 2 0,11-10 0,-9 4 0,-15 3 0,8-6 0,-4 10 0,-11 0 0,-1 2 0,-6 6 0,-2-3 0,-7 1 0,-3-2 0,-1 1 0,-4-3 0,0 3 0,0-4 0,0 0 0,0 0 0,0-4 0,4 3 0,1-3 0,10 4 0,-5 0 0,23 0 0,-1 0 0,18 0 0,24 0 0,-6 0-214,-21 0 0,-1 0 214,22 0 0,18-7 0,-33 5 0,10-6 0,-13 8 0,0 0 0,0 0 0,-12 5 0,9-4 428,-21 4-428,22 1 0,2-4 0,15 4 0,24-6 0,-21 0-262,-23-4 1,0 0 261,23 2 0,9-13 0,-3 6 0,-39-3 0,10 3 0,-4-2 0,-19 9 0,14-6 0,-33 8 523,-3 0-523,1 4 0,-1-3 0,0 6 0,4-6 0,0 6 0,11-6 0,2 7 0,-1-7 0,-4 4 0,-9-5 0,-3-4 0,1 3 0,-1-2 0,0 3 0,0 0 0,4 0 0,-3 0 0,6 0 0,-2 0 0,3 0 0,-3 0 0,-1 3 0,-1-2 0,-2 3 0,7-4 0,-7 0 0,3 0 0,-4 3 0,0 2 0,0-1 0,0 0 0,0 0 0,0-3 0,4 6 0,-3-6 0,3 6 0,0-6 0,-3 2 0,2-3 0,1 0 0,-3 4 0,3-3 0,-4 6 0,0-6 0,0 3 0,-3-8 0,2 3 0,-6-3 0,2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19:26:31.322"/>
    </inkml:context>
    <inkml:brush xml:id="br0">
      <inkml:brushProperty name="width" value="0.07056" units="cm"/>
      <inkml:brushProperty name="height" value="0.07056" units="cm"/>
      <inkml:brushProperty name="color" value="#E71224"/>
    </inkml:brush>
  </inkml:definitions>
  <inkml:trace contextRef="#ctx0" brushRef="#br0">0 64 24575,'5'-3'0,"6"2"0,4-3 0,22 11 0,33 3 0,-16-6 0,4 0-549,7 5 0,0-1 549,-8-6 0,2-2-987,16 5 1,4-1 986,5-3 0,2-2-818,-16 1 0,3 0 0,-1 0 818,2 0 0,0 0 0,0 0 0,-5 0 0,-1 0 0,-2 0 0,18 0 0,1 0 0,-5 0 0,3 0 0,-6 0 0,-12 0 0,3 0 0,2 2 0,10 1 0,1 0 0,-11-1 0,2-1 0,-4 1 0,7 1 0,5 1 0,-6-1-580,-2-3 0,-8 0 580,24 0 582,-18 0-582,-27 0 1851,-12-5-1851,-10 4 2663,8-4-2663,-8 1 1589,3 2-1589,6-7 0,-12 4 0,11 0 0,-4-4 0,6 3 0,0 1 0,13-7 0,14 3 0,15 1 0,12-7 0,0 13-623,-25-7 1,1 1 622,-8 6 0,0 2 0,9-5 0,1 0 0,-10 5 0,3 0 0,30 0 0,2 0 0,-29 0 0,0 0-400,35 0 0,-5 0 400,-13 0 0,-22 4 0,-2 1 0,12 3 0,30 2-180,-20-4 180,-1-6 0,9 0 0,3-8 0,3 6 0,-22-6 0,0 8 1181,-39 0-1181,17 0 0,-6 0 0,-5 0 844,-1 3-844,-9-2 200,0 3-200,-5-4 0,5 0 0,-11 0 0,0 0 0,-4 0 0,0 0 0,0 0 0,0 0 0,1 3 0,-1-2 0,0 3 0,0-4 0,0 0 0,0 0 0,0 0 0,0 0 0,0 0 0,1 0 0,-1 3 0,3 2 0,-2-1 0,7 4 0,3-3 0,-1 0 0,12 4 0,18 0 0,-17-3 0,16 2 0,-35-8 0,0 0 0,-4 0 0,0 0 0,-3-4 0,2 3 0,-2-6 0,3 6 0,-4-6 0,3 6 0,-6-7 0,6 7 0,-2-2 0,-1 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0T19:26:3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13:32.9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1116 24575,'7'-19'0,"18"-30"0,6-13 0,-4 17 0,5-7 0,7-10 0,5-7 0,1 1-1093,-5 8 1,1 1 0,1-1-1,6-12 1,2-2 0,-2 6 885,5-4 1,-4 10 2044,8-12-1838,-7 23 1147,-27 26-1147,-5 12 0,-22 15 0,0 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1:03.0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2355 0 24575,'-81'15'0,"0"6"-3277,-8 5 1638,38-10 1,-2 2-1,-10 4 1,-2 1 2177,-6-3 0,-1 0-539,-5 3 0,0 0 0,6 1 0,0-2 0,0-2 0,2 0 877,4 2 0,1 0-877,10-4 0,2-1 0,1-1 0,1 1 0,-28 22 0,6 1-293,-5 7 293,13 0 0,-13 0 0,2 10 0,6-17 0,7 11 0,10-22 3276,10 9-20,7-18-2942,9 6-314,10-15 0,5-2 0,3 1 446,5-6-446,-1 0 0,0 3 0,-4-3 0,1 0 0,-1-1 0,1 1 0,-1 0 0,-3 3 0,-7 2 0,-5-1 0,0 4 0,-4 3 0,10-3 0,-1-3 0,14-6 0,2-6 0,16-14 0,-11-3 0,7-24 0,-10 13 0,0-9 0,0 11 0,0-11 0,0-14 0,0-24 0,0-15 0,0 43 0,0-3 0,0-4 0,0 0 0,0-39 0,0 7 0,0 35 0,0 20 0,0 23 0,0 5 0,0 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1:04.2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24575,'66'17'0,"0"-1"0,6 0 0,2-1 0,15 0 0,1-1-1246,1-8 0,0 1 1246,-6 10 0,-3 0 0,-14-11 0,-7-1 0,18 13 795,-35-7-795,-29-7 102,-9 3 1,-6-3 0,0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0:26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24575,'8'0'0,"-1"0"0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0:26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24575,'92'15'0,"-41"2"0,1 3 0,5 7 0,2 3-4242,16 7 1,6 3 4241,-13-10 0,4 1 0,3-1 0,11 0 0,4-2 0,3 1 0,-14-3 0,2 1 0,3 0 0,2 0-723,-9-2 1,3-1 0,0 1-1,3 0 1,0-1 722,8 2 0,2-1 0,2 1 0,0 0 0,1 1 0,-10-2 0,0 2 0,1 0 0,1 1 0,1-1 0,0-2 0,4 0 0,2-2 0,0 0 0,1 0 0,-1 0 0,-1 2 0,-3 1 0,-1 0 0,-1 2 0,1-1 0,-1 0 0,0-1-84,0-2 1,0 0-1,0-1 1,0 0-1,-2 0 1,-1 1 83,9 3 0,-2 1 0,-2-1 0,0 1 0,-1-1 0,-5-2 0,0 0 0,-1-1 0,-2 1 0,-2-1 0,9 3 0,-3 1 0,-1-1 0,-1 1 0,-4-1 0,0 1 0,-2 0 0,-3-2 0,10 4 0,-3-1 0,-3-1 0,-8-4 0,-3 0 0,-3-1 0,14 6 0,-7-4 0,-18-10 0,-5-1 0,19 19 0,-24-24 0,-29 3 604,-5-11 0,-9 2 0,2-3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0:27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0:28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1045 24575,'51'0'0,"39"-17"0,-18 6 0,9-1-2679,-12-3 0,3-3 1,5 0 2678,-3 2 0,3 0 0,4 0 0,0-1-963,11-3 0,3 0 0,2 0 0,2 0 963,-8 2 0,2-1 0,1 0 0,2 1 0,0 1 0,-12 2 0,0 2 0,1-1 0,0 1 0,1 0 0,-1-1-150,1-1 0,1 0 0,-1 0 1,1 0-1,0 0 0,0 0 150,1 1 0,0 0 0,1 1 0,-1 0 0,0-1 0,0 0 0,-4-1 0,-1 0 0,1-1 0,-2 0 0,1 1 0,-2 0 0,13-2 0,-2 1 0,0 0 0,-1 0 0,-1 0 0,-7 0 0,-1 0 0,-1 0 0,-1 1 0,-4 0 0,5 0 0,-3 1 0,-2 0 0,-3 1-260,7-2 1,-3 1 0,-5 1 259,14-2 0,-10 2 1956,5 3-1956,-28 2 4394,-40 5-4394,-6 2 5143,-6-6-5143,9 6 2072,-2-6-2072,7 7 0,0-4 0,-3 4 0,-1 0 0,-4-3 0,4-1 0,1-1 0,3-1 0,0 5 0,-3-6 0,2 3 0,-2-4 0,-1 4 0,-3 1 0,-5 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33:04.531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193 90 16383,'-15'14'0,"1"0"0,5-4 0,-5 3 0,3-2 0,-3 2 0,5 1 0,-1-3 0,0 7 0,1-8 0,3 4 0,-2-5 0,3 1 0,-1-1 0,-2 5 0,2-4 0,-3 8 0,3-3 0,-2 4 0,7 0 0,-3-4 0,4-1 0,0-1 0,-5-2 0,4 7 0,-3-4 0,4 1 0,0-1 0,0 0 0,0-4 0,0 4 0,0-5 0,4 1 0,-3 3 0,8-2 0,-4 3 0,0-5 0,3 0 0,-2 1 0,3-1 0,-4 1 0,4 3 0,-4-2 0,4 7 0,1 1 0,-5 1 0,4-1 0,-4-5 0,0-5 0,3 0 0,-7 1 0,8-1 0,-4 5 0,4-3 0,-3 2 0,2-3 0,-7-1 0,8 1 0,-4-1 0,0 0 0,3 1 0,-2-1 0,-1 1 0,3-5 0,-7 3 0,8-2 0,-4 3 0,4 0 0,5 5 0,1 1 0,-1 0 0,4-2 0,-7-3 0,3-1 0,-5 1 0,5-5 0,1 3 0,-1-3 0,0 5 0,-5-1 0,1-4 0,-1 0 0,1-1 0,-5 1 0,3 0 0,-2 4 0,3-4 0,0 4 0,1-3 0,-1 2 0,1-3 0,3 5 0,2-1 0,4 1 0,0-1 0,8 2 0,-6-6 0,13 6 0,9-2 0,25 7 0,-11-7 0,21 8 0,-38-15 0,2 9 0,-15-10 0,-8 3 0,-4-4 0,-2 0 0,1 5 0,1-4 0,11 8 0,3-7 0,0 3 0,-3-1 0,-7-3 0,0 3 0,8-4 0,-6 0 0,6 0 0,-8 0 0,0 0 0,0 0 0,0 0 0,0 0 0,0 0 0,0 0 0,22 0 0,-9 0 0,46 0 0,-43 0 0,42 0 0,-45 0 0,18 0 0,-14 0 0,14 0 0,4 0 0,0 0 0,-4 0 0,-14 0 0,-7 0 0,-7 0 0,1 0 0,-12 5 0,7-4 0,-9 3 0,13-4 0,-5 0 0,17 0 0,-6 5 0,9-3 0,-1 3 0,0 0 0,1-3 0,15 8 0,-12-8 0,13 3 0,11 4 0,-21-7 0,21 7 0,-27-9 0,-1 0 0,0 0 0,-7 0 0,5 5 0,-13-4 0,13 5 0,-17-6 0,16 0 0,-8 0 0,11 0 0,14 7 0,-10-5 0,10 6 0,-14-8 0,1 5 0,-1-4 0,0 5 0,-7-6 0,19 0 0,-2 0 0,36 8 0,-25-5 0,35 5 0,-35-8 0,11 0 0,-4 0 0,-10 0 0,0 0 0,10 0 0,3-17 0,-17 8 0,40-19 0,-40 14 0,17 4 0,-16-3 0,-1 4 0,-10-4 0,2 4 0,-8-2 0,-5 10 0,7-5 0,-7 6 0,5 0 0,-5 0 0,21 0 0,-10 0 0,10 0 0,-14 0 0,1 0 0,-1 0 0,0 0 0,14 0 0,4 0 0,14-7 0,13 5 0,-23-6 0,34 8 0,-35 0 0,24 8 0,-13 1 0,0 1 0,-1 5 0,-6-14 0,2 0 0,33 15 0,-40-14 0,1-2 0,5 5 0,-4-1 0,20-4 0,-22 0 0,2 0 0,37 0 0,-38 0 0,35 0 0,-48 0 0,48 0 0,-35 0 0,11 0 0,-18 0 0,-14 5 0,-7-4 0,-3 5 0,15-6 0,-9 0 0,18 0 0,-21 0 0,-7 0 0,18 0 0,-20 0 0,29 0 0,-29 0 0,15 0 0,-7 0 0,1 0 0,5 0 0,-13 0 0,14 0 0,-7 0 0,23 0 0,-12 0 0,12 0 0,-1 0 0,-10 0 0,10 0 0,-14 0 0,0 0 0,14 0 0,-10 0 0,10 0 0,-21-4 0,-2-2 0,-8-3 0,0 3 0,0-2 0,8 7 0,10-8 0,17 8 0,-13-7 0,10 6 0,-23-7 0,9 7 0,-9-7 0,7 8 0,-7-4 0,22 5 0,4 0 0,-8-4 0,16 3 0,-29-3 0,17 4 0,-14 0 0,14-15 0,-10 11 0,10-11 0,-14 15 0,15-8 0,-19 6 0,44-5 0,-40 7 0,28 0 0,-28-6 0,0 5 0,-7-9 0,5 4 0,-5 0 0,0-4 0,5 9 0,-6-8 0,9 7 0,-1-3 0,0 5 0,1-5 0,-13 3 0,9-9 0,-8 5 0,-1-1 0,2-7 0,2-11 0,-5 2 0,10-6 0,-14 11 0,0 3 0,0 0 0,-4 1 0,-1 5 0,-5-1 0,-4 1 0,-1-1 0,1-4 0,-4 4 0,3-9 0,-4 5 0,0-6 0,0 5 0,0-3 0,0 8 0,-4-9 0,-3-3 0,2 1 0,-12-14 0,4 6 0,-5 1 0,2 1 0,6 12 0,1 1 0,-1 4 0,-4 1 0,3-1 0,-2 1 0,3-1 0,-4 0 0,3 1 0,-7-1 0,-4 0 0,5 4 0,-17-5 0,10 4 0,-13-5 0,1 0 0,0 0 0,-1 5 0,1-4 0,-1 4 0,-13 1 0,10-5 0,-3 5 0,-33-10 0,37 4 0,-14 1 0,0 2 0,9 1 0,-20-6 0,35 13 0,2-9 0,8 9 0,0-3 0,4-1 0,-7 0 0,6 0 0,-4 0 0,2 5 0,-4-5 0,-7-2 0,-8 1 0,13 0 0,-2 6 0,4-5 0,0 3 0,-4-3 0,6 5 0,1-4 0,-8 3 0,10-4 0,-8 5 0,2-5 0,2 4 0,-6-5 0,8 2 0,-8 3 0,-2-4 0,-21 5 0,-4 0 0,-14-7 0,0-3 0,-13 1 0,9-6 0,4 13 0,4-6 0,16 8 0,3 0 0,9 0 0,22 0 0,-5 0 0,9 0 0,-4 0 0,-8 0 0,-2 0 0,-1 0 0,-22 0 0,-23 0 0,-5 0 0,21 0 0,-1 0 0,-31 0 0,1 0 0,3 0 0,15 0 0,-1 0 0,0 0 0,0 0 0,0-7 0,-13 5 0,23-6 0,1 8 0,-19 0 0,23 0 0,-2 0 0,0 0 0,-2 0 0,-35 0 0,34 0 0,-2 0 0,-16 0 0,-2-19 0,29 12 0,-4 0 0,-12-9 0,3 1 0,-13 4 0,15 0 0,0 2 0,-15 7 0,-24-8 0,17 10 0,0 0 0,25 0 0,-21 0 0,24 0 0,0 0 0,4 0 0,-1 0 0,19 0 0,-30 0 0,29 0 0,-17 0 0,13 0 0,1 0 0,0 0 0,-1 0 0,-13 0 0,10 0 0,-24 0 0,24 0 0,-25 0 0,11 0 0,12 0 0,-5 0 0,9 0 0,-16 0 0,-14 0 0,0 0 0,0 0 0,0 0 0,1 0 0,13 0 0,-11 0 0,12 0 0,-1 0 0,3 0 0,1 0 0,10 0 0,-10 0 0,13 0 0,8 0 0,2 0 0,-13 8 0,7-6 0,-17 10 0,14-5 0,7 0 0,-20-2 0,17 0 0,-18-3 0,13 3 0,1 1 0,-1 0 0,1 1 0,0-2 0,-1 1 0,1-5 0,-15 4 0,11-5 0,-10 0 0,-14 0 0,20 0 0,-34 0 0,24 0 0,-14-7 0,-14-4 0,25 1 0,-35-16 0,34 21 0,-23-20 0,-1 23 0,25-11 0,-22 12 0,47-5 0,-16 6 0,26 0 0,0 0 0,4 0 0,-5 0 0,2 0 0,-6-4 0,8 3 0,-8-3 0,6 4 0,-6 0 0,8 0 0,-8 0 0,6 0 0,-6 0 0,8 0 0,-8 0 0,10 0 0,-9 0 0,12 0 0,-1 0 0,1 0 0,4 4 0,1-3 0,-1 3 0,0-4 0,1 0 0,-1 0 0,-4 0 0,-1 0 0,-11 0 0,-3 0 0,-8 0 0,1 0 0,-1 0 0,1 6 0,7-5 0,-5 4 0,17-5 0,-9 4 0,11-2 0,0 2 0,1-4 0,5 0 0,-1 0 0,1 0 0,-5 0 0,3 0 0,-3 0 0,0 0 0,-1 0 0,-11 0 0,4 0 0,0 4 0,8-3 0,4 3 0,1 0 0,-1-3 0,1 4 0,3-1 0,-2-3 0,2 3 0,-3 0 0,-1-3 0,1 3 0,3 1 0,-2-4 0,2 3 0,-3 0 0,-1-3 0,5 8 0,1-21 0,4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33:07.434"/>
    </inkml:context>
    <inkml:brush xml:id="br0">
      <inkml:brushProperty name="width" value="0.2" units="cm"/>
      <inkml:brushProperty name="height" value="1.2" units="cm"/>
      <inkml:brushProperty name="inkEffects" value="pencil"/>
    </inkml:brush>
  </inkml:definitions>
  <inkml:trace contextRef="#ctx0" brushRef="#br0">1606 0 16383,'-24'4'0,"0"2"0,-3 4 0,-1 1 0,-9 1 0,-43 10 0,-12 17 0,0-6 0,36-7 0,4-1 0,9 1 0,-22-1 0,37-8 0,-7-6 0,14-1 0,-14 2 0,14-2 0,-6-4 0,12 2 0,-10-1 0,8 2 0,-18 3 0,7-1 0,-9 1 0,1 6 0,-1-5 0,8 3 0,-5 1 0,13-5 0,-6 4 0,8-7 0,4 0 0,-3 1 0,7-1 0,-3 1 0,0-1 0,4-4 0,0 4 0,-3-8 0,7 7 0,-8-3 0,4 1 0,1 2 0,-1-7 0,1 3 0,3 1 0,-2-4 0,2 3 0,1 0 0,-3-3 0,2 7 0,-3-7 0,-1 8 0,-4-8 0,4 7 0,-16-1 0,13 2 0,-8-2 0,11 1 0,0-3 0,1 5 0,-1-5 0,5 3 0,-4-7 0,4 4 0,-5-1 0,1-3 0,4 7 0,-4-7 0,4 8 0,-5-4 0,0 0 0,5 4 0,-3-8 0,7 7 0,-8-7 0,8 7 0,-8-6 0,8-11 0,-3 6 0,4-10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4:07.45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24575,'63'23'0,"-1"0"0,3 3 0,-3 0 0,30 9-492,-40-14 0,0 0 453,-1 0 1,1 0 38,5 1 0,0 2 0,1 2 0,1 1 0,5 0 0,1 1 0,1 4 0,-1 1 0,0-5 0,-1 1 0,-2 8 0,-1-1 0,3-7 0,-1-1 0,-14-1 0,0-1 0,2-4 0,-2-2 0,19 9 210,-15-8-210,-13-4 209,-11-3-209,0-3 0,10 10 0,-7-5 0,8 2 0,-12-4 0,-2-5 0,-7-4 535,-5-2-535,-6-3 107,2 3-107,2 5 0,9 5 0,10 24 0,22 0 0,4 17 0,13-7 0,-11-15 0,-19-10 0,-7-16 0,-22-6 0,0 0 0,-3 0 0,2 0 0,-5-13 0,-2-3 0,-25-28 0,6 0 0,-18-13 0,13 3 0,-8-11 0,7 9 0,-7-20 0,13 19 0,-5-7 0,9 21 0,5 9 0,3 13 0,0 6 0,0 3 0,0 1 0,1 3 0,-1 1 0,0-1 0,-4 0 0,1 1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4:08.2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13:34.6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159 56 24575,'-16'0'0,"5"-3"0,7-1 0,4-4 0,7 0 0,1-3 0,14 2 0,11 1 0,-1 4 0,30 4 0,-17 0 0,31 0 0,-20 6 0,-2 4 0,-21 5 0,-5 3 0,-15-2 0,16 40 0,-1-3 0,-2 25 0,9-13 0,-15-11 0,1-1 0,-1-16 0,-12-8 0,-1-19 0,-7-2 0,-4-1 0,0 1 0,-7 3 0,-12 12 0,-16 9 0,-21 5 0,-12 1 0,-6-14 0,-1-1-604,-10-14 604,-4-3 0,12 0 0,22-4 0,21 8 0,21-6 0,-1 5 0,7-2 0,4 1 604,2-1-604,2 1 0,3-1 0,0 1 0,0-1 0,0 1 0,0-1 0,0 1 0,3-1 0,2-3 0,-1 3 0,2-6 0,-5 9 0,9 26 0,0 26 0,6 19 0,-7-3 0,1-30 0,-6-19 0,4-22 0,-4-10 0,3-6 0,-7-3 0,4-2 0,-4 2 0,0 4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4:08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1 162 24575,'49'0'0,"0"-6"0,-6 0 0,-3-10 0,0 4 0,-15-1 0,7 2 0,-20 4 0,-1-1 0,-4 4 0,1 0 0,2 4 0,2-3 0,3 2 0,0-2 0,6-1 0,2-2 0,17 1 0,2-5 0,12 2 0,0 0 0,-1-4 0,1 11 0,-18-8 0,-7 8 0,-18-3 0,0 4 0,0 0 0,10 0 0,2 0 0,6 0 0,0 0 0,-1 0 0,-5 0 0,-5 0 0,-11 0 0,-3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4:10.8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2586 1 24575,'-58'19'0,"-10"11"0,24-5 0,-4 1-492,-15 2 0,-4 0 0,-5 9 0,-4 1 0,-10-2 0,-4-2 294,28-7 1,-2 0 0,0-1-131,-4 1 0,0 0 0,-3 1 0,-5 2 0,-2 2 0,1-1 0,7 0 0,0 1 0,1-1 75,-4 1 0,0-1 0,4 1 253,-14 13 0,2-2 77,-3-2 0,3-3-77,12-3 0,6-3-121,12-4 1,4-3 120,-40 14 983,44-16-656,9-2 656,13-11 0,12 4 0,3-9 0,6 6 0,0-51 0,0 9-849,-12-42-134,3 19 0,-11 0 0,13 11 0,-11-8 0,9-4 0,-8 15 0,10-5 0,4 26 0,3 7 0,0 1 0,0 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08:14:11.74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24575,'56'0'0,"22"0"0,4 0-492,-27 4 0,4 0 0,5-3 0,0 0 90,2 7 1,0 0 401,-1-3 0,-2 0 853,30 5-853,-18-2 462,-42-8-462,-5 0 0,-24 3 0,0-2 0,-4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08:36.1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0 796 24575,'10'-11'0,"0"6"0,-4-4 0,3 3 0,1-4 0,13-1 0,7-6 0,23-8 0,33-21-1218,-26 18 0,2 0 1218,-7 4 0,2 2 0,27-8 0,6 2 0,3 2 0,4 2 0,-22 8 0,2 3 0,1-2 0,-5-3 0,0 0 0,3 4 0,15 6 0,3 6 0,-8-3 0,-7-5 0,1 0 0,-10 6 0,8 1 0,2 0 0,-7-2 0,-4-2 0,-5-2 0,3 0 0,16 0 0,4 1 0,-5-1 0,13-4 0,-1 1-923,-19 3 0,2 1 1,-3-1 922,18-10 0,-2 2 0,-23 10 0,2 2 0,-1-1-796,24-11 1,-3 0 795,-10 10 0,-2 1-503,-6-1 1,-1 0 502,4-3 0,0-1 0,3 5 0,1 0 0,1 0 0,1 0 0,-1 0 0,0 3 0,3 6 0,-1 4 64,-3 4 0,0 4-64,9 3 0,1 2 0,-10-2 0,-1 1 0,5 4 0,0-1 0,-12-8 0,1-2 0,14 6 0,0-1 0,-22-6 0,1-1 0,23 3 0,0-2 0,-21-5 0,-2-1 570,6 5 1,1-1-571,9-7 0,0-2 0,-17 4 0,0 0 0,16-3 0,-2-2 0,-22 1 0,-2 0 0,4 1 0,-3-2 1622,6-7-1622,26-2 0,-15-8 1234,-14 3-1234,10 5 0,-33 5 0,19 3 0,4 4 0,2 5 0,5-2 0,2 2 2078,9 11-2078,-24-12 0,3-1 0,-1 0 0,-1-2 0,31-3 0,-13 0 0,-6 0 0,-44 0 1597,45 0-1597,-40 0 0,28 0 0,-11 5 0,25-3 0,5 13 0,2-13 0,-23 3 0,-1-1 0,10-4 0,8-5 0,-30 3 0,-8-8 0,-2 9 0,-8-4 0,0 5 0,8 6 0,2 7 0,8 1 0,-8-2 0,6-6 0,-13-6 0,5 0 0,-13-4 0,0 2 0,-6-2 0,10 4 0,-7 0 0,20 0 0,-15 0 0,19 0 0,-5 0 0,-1 0 0,-7 0 0,-8 0 0,-10-4 0,-5-2 0,-6-4 0,-4 0 0,0 0 0,-4-5 0,-2 4 0,-7-16 0,-29-12 0,19-2 0,-28 2 0,36 16 0,-3 11 0,12 2 0,2 0 0,8 0 0,-3 4 0,4-3 0,-1 4 0,-3-5 0,3 0 0,-8 0 0,-10-7 0,2 9 0,-2-8 0,10 15 0,3-3 0,6 8 0,0 2 0,1 4 0,3 0 0,-4-5 0,5-1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08:37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1 24575,'-3'9'0,"-4"1"0,-21 2 0,5-2 0,-13 8 0,6-5 0,-8 5 0,12-7 0,-9 8 0,17-3 0,-10 6 0,7-6 0,6-2 0,0-4 0,5 0 0,4 0 0,-3-5 0,8 4 0,-8-8 0,8 8 0,-8-8 0,8 4 0,-3-5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11:25.835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0 104 24575,'10'-10'0,"0"4"0,-5-3 0,4 8 0,-3-3 0,-1-1 0,4 4 0,-3-4 0,-1 1 0,4 3 0,-3-4 0,3 5 0,1 0 0,0 0 0,0 0 0,0 0 0,0 0 0,4 0 0,2-4 0,0 3 0,2-4 0,-2 1 0,-1 3 0,0-8 0,-5 8 0,0-4 0,0 1 0,0 2 0,-1-2 0,1 4 0,13 0 0,-6 0 0,20 0 0,-7 0 0,0 0 0,6 0 0,-6-6 0,0 5 0,6-5 0,-6 6 0,0 0 0,-6 0 0,-5 0 0,-4 0 0,5 5 0,-4 0 0,3 5 0,-4 0 0,5-5 0,0 4 0,-4-8 0,3 4 0,-4-5 0,5 0 0,0 0 0,0 0 0,0 0 0,0 0 0,8 0 0,-6 0 0,15 0 0,-15 0 0,14 0 0,-19 0 0,18 0 0,-17-5 0,18 4 0,-14-3 0,6-1 0,-8 4 0,0-3 0,9 4 0,-7 0 0,3 0 0,-6 0 0,-4 4 0,1-3 0,11 3 0,-14-4 0,22 0 0,-18 0 0,19 0 0,-6 0 0,9 0 0,13 0 0,-10 0 0,11 0 0,-15 0 0,-8 0 0,7 9 0,-19-7 0,10 12 0,-17-13 0,8 3 0,-4-4 0,1 0 0,3 0 0,4 0 0,-5 0 0,9 0 0,-4 0 0,39 0 0,-24 5 0,30 1 0,-9 9 0,-13-7 0,9 6 0,-20-13 0,5 3 0,2-4 0,25 0 0,-25 0 0,26 0 0,-35 0 0,33 0 0,-32 0 0,18 0 0,33 0 0,-48 0 0,36 5 0,-57-4 0,-1 3 0,4-4 0,-8 5 0,4-4 0,-1 3 0,10 2 0,-2-5 0,14 11 0,-6-11 0,8 5 0,15-6 0,-11 0 0,28 5 0,-28-3 0,13 3 0,-29-5 0,1 0 0,-12 0 0,1 0 0,3 0 0,0 0 0,3 0 0,-2 0 0,-2 5 0,-2-4 0,12 3 0,-6 1 0,6-4 0,0 3 0,-6-4 0,14 0 0,-14 0 0,15 0 0,-15 0 0,14 0 0,-6 0 0,0 0 0,6 0 0,3 0 0,-11-4 0,30 2 0,-28-2 0,22 4 0,-13 0 0,-1 0 0,0 0 0,0 0 0,-8 0 0,6 0 0,-14 0 0,14 0 0,-18 0 0,9-4 0,-3 2 0,15-2 0,1 4 0,7 0 0,-9 0 0,-12 0 0,9 0 0,-10 0 0,5 4 0,7-3 0,-7 4 0,17-5 0,-7-6 0,-1 5 0,-11-5 0,0 6 0,-6 0 0,6 0 0,-8 0 0,0 0 0,8 0 0,-6 0 0,15 0 0,-15 0 0,14 0 0,-6 0 0,0 0 0,-7 0 0,4 0 0,16-6 0,-1-1 0,13 0 0,-16 1 0,-1 6 0,-8-4 0,-7 3 0,4-4 0,-9 5 0,10 0 0,-12 0 0,2 5 0,-7-4 0,8 3 0,14-4 0,-13-4 0,24 3 0,-27-4 0,11 5 0,-12 0 0,3 0 0,-4 4 0,5-2 0,8 8 0,-6-9 0,14 5 0,11-6 0,-4 0 0,12 0 0,-2 0 0,3 0 0,-7 0 0,1 0 0,-28 0 0,7 0 0,-1 0 0,-11 0 0,10 0 0,-3 0 0,-2 0 0,14 5 0,-19-3 0,18 3 0,-9-5 0,12-5 0,0-3 0,0 1 0,1-4 0,-9 10 0,6-5 0,-19 6 0,18 0 0,-17 0 0,27 4 0,-25-3 0,24 4 0,-27-5 0,11 0 0,-8-5 0,8-2 0,-10 2 0,9-1 0,-12 6 0,13 0 0,-6 0 0,29 0 0,-25 0 0,39 8 0,-16 2 0,37 0 0,-11-3 0,-16-5 0,-1-4 0,6-3 0,21 3 0,-55-8 0,-2 9 0,-12-4 0,2 5 0,-7 0 0,8 0 0,-3 5 0,4-4 0,8 3 0,-6-4 0,6 0 0,1-4 0,-11 3 0,5-8 0,-13 3 0,0 1 0,0 0 0,4 5 0,-3 0 0,8 0 0,-8 5 0,8-4 0,-3 3 0,4-4 0,-5 0 0,12 0 0,-9 0 0,27 4 0,-13-2 0,7 6 0,-11-7 0,-8 4 0,0-5 0,-4 0 0,-2 0 0,0 0 0,-2 0 0,6 0 0,-2 0 0,8 0 0,-3 0 0,-1 0 0,-1 0 0,-3 0 0,-1 0 0,0 0 0,-5 0 0,0-5 0,4 4 0,-3-3 0,3-1 0,-4 4 0,0-3 0,5 4 0,0 0 0,5-5 0,0 4 0,0-3 0,-4 4 0,3 0 0,-4 0 0,5 0 0,-4 0 0,3 0 0,-8 0 0,3 0 0,1 0 0,-4 0 0,3 0 0,-4 0 0,0-5 0,0 4 0,0-3 0,-5 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11:34.166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1 74 24575,'14'-5'0,"19"0"0,-1 5 0,15 0 0,37 0 0,-4 0 0,11 0 0,-23 0 0,-38 0 0,-2 0 0,-12 0 0,-2 0 0,-4 0 0,0 0 0,0 0 0,0 4 0,4-2 0,-3 2 0,8-4 0,-4 0 0,6 0 0,7 0 0,2 0 0,0 0 0,6 0 0,-19 0 0,6 0 0,-13 0 0,0 0 0,0 0 0,4 0 0,2 0 0,4 0 0,-5 0 0,0 0 0,-6 0 0,6 0 0,-4 0 0,3 0 0,-4 0 0,5 0 0,-4 0 0,8 4 0,-4-3 0,5 4 0,0-5 0,0 0 0,0 0 0,8 5 0,-6-3 0,6 4 0,-8-6 0,0 0 0,0 0 0,-4 0 0,3 0 0,4 5 0,4-3 0,-2 8 0,-2-9 0,-12 3 0,8-4 0,-4 0 0,5 5 0,8-4 0,-6 3 0,15-4 0,-15 0 0,1 0 0,4 0 0,-9 0 0,5 0 0,-8 0 0,-5 0 0,4 0 0,2 0 0,-1 0 0,-1 0 0,1 0 0,0-4 0,5 2 0,0-2 0,9 4 0,-7 0 0,14 0 0,-14-5 0,14 4 0,-14-3 0,14 4 0,-6 0 0,8 0 0,-12 0 0,24 0 0,-34 0 0,34 0 0,-33 0 0,20 0 0,-20 0 0,18-6 0,-17 5 0,18-5 0,-14 6 0,14 0 0,-10 0 0,12 0 0,-12 0 0,2 0 0,-8 0 0,0 0 0,0 0 0,-4 0 0,-2 0 0,-4 0 0,5 0 0,0 4 0,14 2 0,-7-1 0,7 0 0,-1-5 0,-10-5 0,17 4 0,-10-9 0,5 9 0,-1-5 0,-9 6 0,0 0 0,0 0 0,17 0 0,-18 0 0,40 0 0,-30 6 0,24-5 0,-23 5 0,6-6 0,-6 0 0,23 0 0,4 0 0,-1 0 0,-11 0 0,-13 0 0,-15 0 0,2 4 0,-9-3 0,0 4 0,0-5 0,4 0 0,-3 0 0,8 0 0,-4 0 0,13 0 0,-5 0 0,5 0 0,0 0 0,2 0 0,0 0 0,-2 0 0,-8 0 0,0 0 0,-5 0 0,4 0 0,-8 0 0,4 0 0,-1 0 0,2 0 0,4 0 0,-5 0 0,12 0 0,-1 0 0,27 0 0,-12 0 0,12 0 0,-15 0 0,0 0 0,-7 0 0,5 0 0,-10 0 0,11 0 0,-15 0 0,1 0 0,-9-5 0,2 4 0,4-4 0,8 5 0,-6 0 0,14 0 0,11 0 0,-5 0 0,13 0 0,-2-8 0,-11 1 0,11-3 0,-15 5 0,-8 0 0,-2 4 0,-8-3 0,9-1 0,-11-1 0,10 1 0,-17 0 0,3 5 0,9 0 0,-6 0 0,19 0 0,-6 0 0,0 0 0,7 0 0,-7 0 0,-5 0 0,10-5 0,-17 3 0,10-8 0,-8 9 0,0-8 0,0 8 0,-5-4 0,0 5 0,-1 0 0,-3 0 0,16 6 0,-9-5 0,10 5 0,-8-6 0,8 0 0,2 0 0,8 6 0,0-5 0,0 5 0,-8-6 0,-6 0 0,-10 0 0,-4 0 0,5 0 0,-4 0 0,8 0 0,-4 0 0,5 0 0,8 0 0,2 0 0,8 0 0,1-6 0,-1 5 0,9-11 0,-15 6 0,13-1 0,-23 3 0,6 4 0,-12 0 0,3 0 0,-4 0 0,13 6 0,-6-5 0,6 5 0,0-6 0,2 0 0,9 0 0,13 0 0,-18 0 0,17 0 0,-29 0 0,6 0 0,-8 0 0,-4 0 0,3 0 0,-4 0 0,5 4 0,8-3 0,2 9 0,8-8 0,-12 3 0,1-5 0,-11 0 0,12 0 0,2 0 0,0 0 0,-2 0 0,15 0 0,-10 6 0,20-5 0,15 14 0,-23-7 0,23 3 0,-16-6 0,5-5 0,16 0 0,-24 0 0,4-6 0,-35 5 0,4-5 0,-7 6 0,-4 0 0,3 0 0,-4 0 0,0 0 0,0 0 0,5 0 0,-4 0 0,3 0 0,-4 0 0,0-4 0,4 3 0,-3-4 0,4 5 0,-6 0 0,1 0 0,0 0 0,0 0 0,0 0 0,0 0 0,4 0 0,-3 0 0,16 0 0,-9 0 0,10 0 0,-8 0 0,-4 0 0,-2 0 0,-4 0 0,0 0 0,-5-4 0,0 3 0,-5-4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11:37.526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0 36 24575,'20'0'0,"-5"0"0,0 0 0,-5 0 0,-1 0 0,1-5 0,0 4 0,5-4 0,0 5 0,5 0 0,8 0 0,2 0 0,1 0 0,5 0 0,-6 0 0,8 0 0,15 0 0,-11 6 0,2-4 0,22 12 0,-14-11 0,7 6 0,5-1 0,-35-6 0,24 11 0,-15-11 0,0 9 0,0-10 0,-8 5 0,7-6 0,-7 0 0,0 0 0,-7 0 0,-4 0 0,-3 0 0,4 0 0,0 4 0,9-3 0,-7 4 0,7-5 0,-9 0 0,8 0 0,-10 0 0,17 0 0,-18 0 0,11 0 0,-8-5 0,-4 4 0,3-3 0,-8-1 0,8 4 0,5-8 0,-2 4 0,15-1 0,-15 1 0,2 1 0,-5 3 0,-4-8 0,1 8 0,3-8 0,-8 8 0,8-8 0,-4 8 0,1-4 0,3 5 0,-4 0 0,5 0 0,0 0 0,-4 0 0,19 0 0,-15 0 0,17 0 0,-17 0 0,8 0 0,-6 0 0,6 0 0,-8 0 0,23-8 0,-9 6 0,19-6 0,-15 2 0,32 5 0,-24-5 0,38 6 0,-42 0 0,3 5 0,-17-4 0,0 3 0,-11 1 0,10-4 0,-11 3 0,4-4 0,0 0 0,17 0 0,-5 0 0,30 0 0,-6 0 0,16 0 0,-1 0 0,-15 0 0,-3 0 0,-15 0 0,0 0 0,1 0 0,-9 0 0,-2 0 0,-8 0 0,0 0 0,-5 0 0,4 0 0,-8 0 0,17 0 0,-15 0 0,15 0 0,-17 0 0,8 0 0,-4 0 0,5 0 0,1 0 0,-1 0 0,0 0 0,8 0 0,-6 0 0,6 0 0,-8 0 0,0 0 0,-5 0 0,0 0 0,-6 0 0,6 5 0,-4-4 0,3 3 0,-4-4 0,0 0 0,0 0 0,-4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21:11:41.718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1 74 24575,'11'-5'0,"2"4"0,-12-8 0,8 8 0,1-3 0,5 4 0,5 0 0,8 0 0,2 0 0,23 0 0,-11 0 0,40 0 0,-31 5 0,3 1-1055,8-5 0,2 0 1055,5 4 0,-1 1 0,-7-1 0,-3-1 0,31-1 0,-17 6 0,-28-5 0,-8-3 0,-18 4 0,4-5 2110,-12 0-2110,0 0 0,0 0 0,5 0 0,0-5 0,13 4 0,-6-3 0,6 4 0,-8 0 0,-4 0 0,3 0 0,-8 0 0,8 0 0,-8 4 0,3-3 0,-4 4 0,0-5 0,9 0 0,-7 0 0,11 0 0,-12 0 0,8 0 0,19 7 0,-16-5 0,27 12 0,-8-13 0,0 11 0,44-11 0,-39 5 0,24-6 0,-40 0 0,-2-5 0,-13 4 0,0-3 0,-5 4 0,0 0 0,0-5 0,0 4 0,4-4 0,1 5 0,5 0 0,9-5 0,-7 3 0,14-3 0,-6-1 0,8 4 0,-8-8 0,-2 9 0,0-9 0,-6 9 0,2-5 0,-5 6 0,-8 0 0,8 0 0,-8 0 0,3 0 0,-4 0 0,4 0 0,-3 0 0,8 0 0,5 0 0,-7 0 0,18 0 0,-9 0 0,27 0 0,-19 4 0,16-3 0,-19 4 0,7-5 0,-8 0 0,-2 0 0,-8 0 0,0 0 0,0 0 0,0 0 0,8 0 0,-10 0 0,17-6 0,-10 5 0,13-11 0,15 11 0,-24-5 0,21 6 0,-32 0 0,18 0 0,-6 0 0,4 5 0,-4 0 0,2 6 0,-2-5 0,8 0 0,0-6 0,-8 0 0,-1 0 0,-9 0 0,0-5 0,0 4 0,0-3 0,4 4 0,-3-5 0,12 4 0,-3-4 0,8 5 0,15 0 0,-11 0 0,10 0 0,1 0 0,-19 0 0,31-8 0,-31 1 0,48-3 0,-22-3 0,-1 11 0,5-14 0,-11 14 0,6-6 0,-5 8 0,-26 0 0,0 0 0,-6 0 0,14 0 0,-14 0 0,14 0 0,-6 0 0,8 0 0,15 8 0,-11-6 0,11 6 0,-23-8 0,21 0 0,6-5 0,-6 4 0,8-4 0,-37 1 0,7 3 0,-14-4 0,-1 5 0,-4 0 0,5 0 0,0 0 0,1 0 0,-2 0 0,1 0 0,-4 0 0,8 0 0,-8-4 0,3 3 0,-4-4 0,0 5 0,0 0 0,0 5 0,0-4 0,-1 3 0,1 1 0,0-4 0,5 7 0,0-2 0,1-1 0,11 6 0,-14-10 0,14 5 0,-12-6 0,5 0 0,-4 0 0,-6-5 0,-6 4 0,-4-4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10:02:28.4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0 200 24575,'0'78'0,"0"1"0,8 10 0,2 3 0,-3-41 0,3 2-510,3 9 0,0 1 510,-3-4 0,0 2 0,4 19 0,0 2 0,-4-4 0,-1 1 0,2 4 0,-2 1 0,-4 0 0,1-3 167,2-14 0,0-3-167,-3-1 0,-1 0 0,4-5 0,2-2 0,3-3 0,-1 0 0,-2 4 0,0 1 0,2-1 0,1 0 0,-4-4 0,-1 0-1639,5 10 1,1 0 54,-5-4 1,1-1 1583,7 1 0,0-1-141,-3 1 0,-1-3 141,12 25 0,-9-31 0,0-2 0,6 11 338,2 16-338,-6-32 0,-7-3 0,-2-18 3276,4 6 0,1-6-2754,6 7-522,11 15 0,-5-1 0,19 26 0,-16-13 0,6 9 0,-16-28 0,-7-9 0,-5-17 0,-3-7 0,4 0 0,-1-4 0,1 0 0,2 0 0,8 0 0,5 0 0,28 0 0,40-14 0,7 10-382,-35-7 0,1 1 382,-1 8 0,0 2 0,2-4 0,1 0 0,10 3 0,2 2-672,4 3 1,0 1 671,2 0 0,0 1 0,0-1 0,0 1 0,-2 3 0,0-1-895,-5-6 1,0-2 894,5 5 0,1-1 0,-5-4 0,0 0 0,10 0 0,0 0 0,-10-4 0,0-1 0,5 4 0,-1 0 0,-4-3 0,-2 0 0,-4 3 0,-2 2 0,-4-1 0,-3 0 0,-11 0 0,-1 0-532,0-1 0,-2 2 532,33 6 0,-32-3 0,0 1 0,42 4 0,1 5 0,-43-12 0,0-2 0,31 7 355,9-7-355,-12 0 0,-10-6 1160,-4 4-1160,1-4 0,13 6 1172,15 8-1172,-43-3 0,3 0 0,3-1 0,2 1 0,6-1 0,1 0 0,-1-4 0,3 0 0,13 0 0,2 0 0,-10 0 0,1 0-158,14 0 1,2 0 157,0 0 0,1 0-759,0 0 1,1 0 758,4 0 0,0 0 0,-5 0 0,-1 0 0,1 0 0,-1 0 0,-5 0 0,-1 0 0,-5 0 0,-2 0 0,0 0 0,-1 0 0,-4 0 0,0 0-574,0-4 1,1-1 573,-3 0 0,1 0 0,1 1 0,-2-2 0,-9-2 0,0 0 0,8 7 0,1 0 0,-10-3 0,-1 1 0,5 3 0,2 0 0,5-5 0,0 1 0,-5 3 0,1 0 0,15-7 0,0-2 0,-14 5 0,0 0 0,14-1 0,0 1 0,-15 0 0,0 2 0,9 3 0,0 0 0,-4-4 0,1-1 0,5 4 0,-1 0 0,-4-3 0,-1-1 0,-1 5 0,-1 0 0,2 0 0,-2 0 0,-4 1 0,1-2 0,9-3 0,1 0 0,-5 3 0,1 0 0,4-4 0,1 1 0,0 4 0,0 0 0,0-3 0,-1-2-421,1-5 1,0 0 420,0 4 0,0-1 0,0-6 0,-1 1 0,-4 6 0,-1 1 0,-1-4 0,-1 0 148,-10 3 0,-1 1-148,11-4 0,-1 2 0,-8 5 0,0 1 0,10-3 0,0 0 0,-10 3 0,-3 2 578,-4-1 0,-2 0-578,38 0 0,-21 0 0,-15 0 1193,-13 0-1193,-11 0 1655,-7 0-1655,6 0 1223,-12 0-1223,5 0 570,-9 0-570,-1 0 0,-7-7 0,-1-7 0,-9-20 0,-11-31 0,-8-16-692,8 25 0,-1-3 692,-3 2 0,-2-3 0,-8-27 0,-1-1 0,8 23 0,-1 1 0,-6-17 0,3 2 0,13 26 0,3 2-21,-5 0 0,1-1 21,2 1 0,1-1 0,0 0 0,-1 0 0,-2 1 0,0-1 0,6 0 0,1 1 0,-7-1 0,-1 0 0,-8-40 0,-8 2 0,8 12 0,4 10 0,3 15 0,10 13 0,0 0 1381,-6-14-1381,3-14 0,-10 1 0,5-9 45,8 20-45,-5-9 0,12 22 0,-5 3 0,6 11 0,-6-11 0,4 9 0,-4-20 0,2 19 0,3-8 0,-3 0 0,4 9 0,0-9 0,0 17 0,-5-4 0,0 4 0,-5-6 0,1 0 0,3 10 0,-1-2 0,6 13 0,-3-3 0,4 3 0,0 1 0,-3-4 0,2 2 0,-2-2 0,3 0 0,0 3 0,-4-3 0,3 3 0,-5 1 0,5-4 0,-3 2 0,4-2 0,0 0 0,0 3 0,0-7 0,0 7 0,-3 0 0,2 2 0,-2 1 0,3-2 0,-3-1 0,2 1 0,-6-1 0,6 0 0,-6-3 0,6 3 0,-5 0 0,1 5 0,-2 3 0,-4-3 0,-7 2 0,1-9 0,-17 5 0,16-3 0,-10 1 0,13 6 0,3-2 0,1 3 0,3-3 0,-3 2 0,-7-3 0,-5 4 0,-5 0 0,-12-6 0,-14 5 0,-3-5 0,-7 0 0,-1 4 0,8-4 0,-7 6 0,10 0 0,0 0 0,-11 0 0,9 0 0,-9 0 0,11 0 0,1 0 0,-1 0 0,0 0 0,0 0 0,-10 0 0,7 0 0,-19 7 0,-2-5 0,7 11 0,-26-12 0,26 5 0,-18-6 0,10 0 0,0 14 0,1-10 0,10 10 0,-7-14 0,7 7 0,0-6 0,-7 6 0,18-7 0,-8 0 0,23 0 0,-9 0 0,8 0 0,0 0 0,-19 0 0,28 0 0,-39 0 0,27 0 0,-29 0 0,29 0 0,-27 0 0,16 0 0,-10 0 0,-9 0 0,9 0 0,-12 0 0,11 0 0,4 0 0,-1 0 0,-3 0 0,1 0 0,-20 0 0,17 0-298,20 0 1,-1 0 297,-41 0 0,-1-7 0,43 6 0,0 1 0,-43-7 0,1 7 0,2 0 0,1 0 0,-4 0 0,42 0 0,-1 0 0,1-1 0,-1 2 0,-5 2 0,-1 2 0,5-4 0,0 0 0,-4 3 0,0 0 0,-1-4 0,1 0 0,4 0 0,0 0 0,0 0 0,2 0-152,-27 0 152,13 0 0,11 0 0,-11 0 0,9 0 0,-9 0 0,11 0 0,-10 0 0,-15-8 0,9 6 0,-17-5 0,19 7 0,-21 0 0,18-6 0,-15 4 0,18-4 0,1 6 0,-9 0 0,19 0 0,-8 0 0,1-7 0,7 5 591,-8-5-591,12 1 0,-12 5 0,-3-5 0,-10 6 0,-1 0 0,0 0 0,1 0 0,-1-7 0,-10 5 0,7-5 0,-7 0 0,21 5 156,-8-12-156,20 13 0,-9-6 0,11 1 0,-10 4 0,-4-4 0,-11 6 0,1 0 0,10 0 0,3 0 0,12 0 0,-12 0 0,19 0 0,2 0 0,5 0 0,14 0 0,-15 0 0,11 0 0,0 0 0,0 0 0,-11 0 0,-2 0 0,-12 0 0,0 0 0,0-6 0,1 5 0,-1-5 0,11 6 0,-8 0 0,9 0 0,-12 0 0,0 0 0,-11 0 0,9 0 0,-9 0 0,11 0 0,12 0 0,2 4 0,0-3 0,-3 3 0,-11-4 0,1 0 0,10 0 0,3 0 0,11 0 0,0 0 0,0 0 0,1 0 0,-1 0 0,-11 0 0,8 0 0,-30 0 0,28 0 0,-39 0 0,27 0 0,-19 0 0,23 0 0,-9 0 0,19 0 0,-8 0 0,11 0 0,7 0 0,0 0 0,1 0 0,-2 0 0,0 0 0,-4 0 0,-7-6 0,-8 5 0,-12-5 0,0 6 0,11 0 0,10 0 0,11 0 0,7 0 0,3 0 0,-2 0 0,5 0 0,-2 0 0,4 0 0,-4 3 0,-7 2 0,1-1 0,-4 4 0,9-7 0,1 2 0,4-3 0,-1 3 0,-3-2 0,3 3 0,-3-4 0,3 3 0,-3 1 0,-7 0 0,5 3 0,-8-6 0,13 5 0,-3-5 0,3 6 0,1-6 0,-1 2 0,0 0 0,-2 1 0,1 1 0,-2 1 0,7-2 0,-3 0 0,3 0 0,0-1 0,-3-2 0,3 2 0,-4-3 0,4 4 0,-3-4 0,3 4 0,-4-4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16:13:35.5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 5 24575,'-20'3'0,"-4"5"0,14 3 0,-4 1 0,10-1 0,0-14 0,11-9 0,-5-1 0,8-1 0,-10 7 0,4 9 0,-4 9 0,0-1 0,0 8 0,0-11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14:37:17.5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537 1337 24575,'6'-70'0,"-4"-7"0,18 9 0,-17-11 0,18 1 0,-12-1 0,6 1 0,-6-1 0,4 12 0,-6 2 0,1 0 0,2 20 0,-5-6 0,0 11 0,4 8 0,-5-2 0,5 7 0,0 4 0,-4 0 0,3 2 0,-7 6 0,5 0 0,-5-1 0,6 5 0,-6 0 0,2 3 0,0 0 0,-2 1 0,3-1 0,-4 1 0,3-4 0,-2 2 0,9-12 0,-9 7 0,9-8 0,-9 7 0,6 0 0,-6 3 0,2 1 0,-49 22 0,-34 15 0,22-8 0,-4 2-687,-8 7 0,0 0 687,10-4 0,3 0 0,4 2 0,2 1 0,-27 14 0,30-10 0,16-13 0,23-6 0,6-7 0,7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7T14:37:19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24575,'31'17'0,"3"2"0,4 11 0,0 1 0,0 1 0,2 1 0,7 12 0,16 7 0,-35-29 0,-11-10 0,-6-6 0,0 4 0,-2-3 0,1 3 0,-2-3 0,-4-1 0,3 1 0,-3 3 0,3-6 0,1 5 0,-1-6 0,1 3 0,-4 1 0,2-4 0,-5 2 0,3-1 0,-1-1 0,-2 2 0,5-1 0,-1-1 0,-1 2 0,2-1 0,-5 2 0,3 0 0,-1-2 0,-2 1 0,5-5 0,-5 6 0,6-6 0,-3 5 0,3 2 0,1 0 0,-1 6 0,1-5 0,-4 1 0,3-5 0,-7-2 0,4-3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8:57:56.3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24575,'17'39'0,"28"46"0,-9-13-640,-5-25 0,1 0 640,14 33 0,-2-9 0,-17-29 0,0 0 0,0 1 0,2-1 0,4 5 0,3 1 0,5 9 0,0 1 0,-4 0 0,0 1-1332,11 7 1,-1 1 1331,-13-6 0,-1-1 0,8-7 0,-2-3 908,4 30-908,-5-20 0,-16-26 0,-1-7 0,1 5 572,13 13-572,-8-7 2463,10 14-2463,-20-29 0,-6-3 0,-3-15 0,-7-16 0,-1-1 0,-12-20 0,6 20 0,-4-3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8:57:58.0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214 1 24575,'-5'18'0,"-7"3"0,2-7 0,-5 11 0,-5 2 0,9 0 0,-6 5 0,7-5 0,-2 7 0,-2-7 0,3-2 0,-2-7 0,4-9 0,4 7 0,-3-6 0,3 8 0,-4-4 0,0 3 0,4-7 0,-3-1 0,7-21 0,-3 9 0,4-13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8:57:58.8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6T08:58:00.0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9 24575,'19'-5'0,"-2"1"0,-8 4 0,0 0 0,4 0 0,8 0 0,19 0 0,-3 0 0,10 11 0,-13-4 0,-7 4 0,-6-6 0,-12-1 0,-1-3 0,-3 3 0,4-4 0,-5 4 0,4-3 0,-3 3 0,28 3 0,33 13 0,-20-6 0,4 2-212,5 4 0,-1-1 212,39 3 0,-37-5 0,-22-17 0,-25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635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9CC68-C622-3D4A-9940-0BB3E54FC2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5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9/8/21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9/8/21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21.xml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0.jpeg"/><Relationship Id="rId7" Type="http://schemas.openxmlformats.org/officeDocument/2006/relationships/image" Target="../media/image3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37.png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customXml" Target="../ink/ink27.xml"/><Relationship Id="rId10" Type="http://schemas.openxmlformats.org/officeDocument/2006/relationships/image" Target="../media/image460.png"/><Relationship Id="rId4" Type="http://schemas.openxmlformats.org/officeDocument/2006/relationships/image" Target="../media/image430.png"/><Relationship Id="rId9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customXml" Target="../ink/ink37.xml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61.png"/><Relationship Id="rId4" Type="http://schemas.openxmlformats.org/officeDocument/2006/relationships/image" Target="../media/image580.png"/><Relationship Id="rId9" Type="http://schemas.openxmlformats.org/officeDocument/2006/relationships/customXml" Target="../ink/ink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74.png"/><Relationship Id="rId12" Type="http://schemas.openxmlformats.org/officeDocument/2006/relationships/customXml" Target="../ink/ink48.xml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erlin.ccc.de/~tobias/31c3-ss7-locate-track-manipulate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customXml" Target="../ink/ink50.xml"/><Relationship Id="rId4" Type="http://schemas.openxmlformats.org/officeDocument/2006/relationships/image" Target="../media/image7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jpe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11.xml"/><Relationship Id="rId18" Type="http://schemas.openxmlformats.org/officeDocument/2006/relationships/image" Target="../media/image11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80.png"/><Relationship Id="rId17" Type="http://schemas.openxmlformats.org/officeDocument/2006/relationships/customXml" Target="../ink/ink13.xml"/><Relationship Id="rId2" Type="http://schemas.openxmlformats.org/officeDocument/2006/relationships/image" Target="../media/image11.png"/><Relationship Id="rId16" Type="http://schemas.openxmlformats.org/officeDocument/2006/relationships/image" Target="../media/image10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72.png"/><Relationship Id="rId19" Type="http://schemas.openxmlformats.org/officeDocument/2006/relationships/customXml" Target="../ink/ink14.xml"/><Relationship Id="rId4" Type="http://schemas.openxmlformats.org/officeDocument/2006/relationships/image" Target="../media/image44.png"/><Relationship Id="rId9" Type="http://schemas.openxmlformats.org/officeDocument/2006/relationships/customXml" Target="../ink/ink9.xml"/><Relationship Id="rId1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jpe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16.png"/><Relationship Id="rId4" Type="http://schemas.openxmlformats.org/officeDocument/2006/relationships/image" Target="../media/image80.png"/><Relationship Id="rId9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8568A-AE1E-4A60-8F8F-2FE20EE8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2"/>
            <a:ext cx="8649738" cy="3166537"/>
          </a:xfrm>
        </p:spPr>
        <p:txBody>
          <a:bodyPr>
            <a:noAutofit/>
          </a:bodyPr>
          <a:lstStyle/>
          <a:p>
            <a:r>
              <a:rPr lang="en-US" dirty="0"/>
              <a:t>Authentication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Vitaly Shmatikov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51FE74-75ED-034B-AAAB-4438E49B3118}"/>
              </a:ext>
            </a:extLst>
          </p:cNvPr>
          <p:cNvSpPr txBox="1"/>
          <p:nvPr/>
        </p:nvSpPr>
        <p:spPr>
          <a:xfrm>
            <a:off x="7920112" y="6383901"/>
            <a:ext cx="3812343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Image: Lorrie </a:t>
            </a:r>
            <a:r>
              <a:rPr lang="en-US" b="1" dirty="0" err="1">
                <a:solidFill>
                  <a:schemeClr val="bg1"/>
                </a:solidFill>
              </a:rPr>
              <a:t>Cranor’s</a:t>
            </a:r>
            <a:r>
              <a:rPr lang="en-US" b="1" dirty="0">
                <a:solidFill>
                  <a:schemeClr val="bg1"/>
                </a:solidFill>
              </a:rPr>
              <a:t> password quilt  </a:t>
            </a:r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1DFEA0F-D4EC-C948-8897-75E111686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3600" dirty="0"/>
              <a:t>From Here to Eternity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D7D363-4DA0-5549-BB39-B8E186740BDF}"/>
              </a:ext>
            </a:extLst>
          </p:cNvPr>
          <p:cNvSpPr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75896B3-EA42-4A40-A768-75C9D4695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22" y="1425646"/>
            <a:ext cx="7237877" cy="4035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670C86-F8CA-6E49-8DEB-D6169D7222A8}"/>
              </a:ext>
            </a:extLst>
          </p:cNvPr>
          <p:cNvSpPr/>
          <p:nvPr/>
        </p:nvSpPr>
        <p:spPr>
          <a:xfrm>
            <a:off x="4678878" y="6468697"/>
            <a:ext cx="73269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altLang="en-US" sz="1600" i="1" dirty="0">
                <a:solidFill>
                  <a:schemeClr val="bg1"/>
                </a:solidFill>
              </a:rPr>
              <a:t>https://</a:t>
            </a:r>
            <a:r>
              <a:rPr lang="en-US" altLang="en-US" sz="1600" i="1" dirty="0" err="1">
                <a:solidFill>
                  <a:schemeClr val="bg1"/>
                </a:solidFill>
              </a:rPr>
              <a:t>krebsonsecurity.com</a:t>
            </a:r>
            <a:r>
              <a:rPr lang="en-US" altLang="en-US" sz="1600" i="1" dirty="0">
                <a:solidFill>
                  <a:schemeClr val="bg1"/>
                </a:solidFill>
              </a:rPr>
              <a:t>/2019/01/773m-password-megabreach-is-years-old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429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DE9B99-ADEF-4DA4-A716-52D0A8BE5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20860D-8992-496E-BC22-8450E344B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29FB0C5-9C69-B14A-8E0C-9BB1CBE8B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en-US" dirty="0"/>
              <a:t>Default Passwords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1317AB1-0EFF-024A-813E-30919120E84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00812" y="891241"/>
            <a:ext cx="5978834" cy="5075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000" dirty="0"/>
              <a:t>Examples from Mitnick’s “Art of Intrusion”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U.S. District Courthouse server: “public” / “public”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NY Times employee database: </a:t>
            </a:r>
            <a:r>
              <a:rPr lang="en-US" altLang="en-US" sz="1800" dirty="0" err="1"/>
              <a:t>pwd</a:t>
            </a:r>
            <a:r>
              <a:rPr lang="en-US" altLang="en-US" sz="1800" dirty="0"/>
              <a:t> = last 4 SSN digits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“Dixie bank”: break into router (</a:t>
            </a:r>
            <a:r>
              <a:rPr lang="en-US" altLang="en-US" sz="1800" dirty="0" err="1"/>
              <a:t>pwd</a:t>
            </a:r>
            <a:r>
              <a:rPr lang="en-US" altLang="en-US" sz="1800" dirty="0"/>
              <a:t>=“administrator”), then into bank server (</a:t>
            </a:r>
            <a:r>
              <a:rPr lang="en-US" altLang="en-US" sz="1800" dirty="0" err="1"/>
              <a:t>pwd</a:t>
            </a:r>
            <a:r>
              <a:rPr lang="en-US" altLang="en-US" sz="1800" dirty="0"/>
              <a:t>=“administrator”), install keylogger to snarf other passwords </a:t>
            </a:r>
          </a:p>
          <a:p>
            <a:pPr lvl="2">
              <a:lnSpc>
                <a:spcPct val="100000"/>
              </a:lnSpc>
            </a:pPr>
            <a:r>
              <a:rPr lang="en-US" altLang="en-US" sz="1600" dirty="0"/>
              <a:t>“99% of people there used password123 as their password”</a:t>
            </a:r>
          </a:p>
          <a:p>
            <a:pPr>
              <a:lnSpc>
                <a:spcPct val="100000"/>
              </a:lnSpc>
            </a:pPr>
            <a:r>
              <a:rPr lang="en-US" altLang="en-US" sz="2000" dirty="0" err="1"/>
              <a:t>Mirai</a:t>
            </a:r>
            <a:r>
              <a:rPr lang="en-US" altLang="en-US" sz="2000" dirty="0"/>
              <a:t> botnet (2016)</a:t>
            </a:r>
          </a:p>
          <a:p>
            <a:pPr lvl="1">
              <a:lnSpc>
                <a:spcPct val="100000"/>
              </a:lnSpc>
            </a:pPr>
            <a:r>
              <a:rPr lang="en-US" altLang="en-US" sz="1800" dirty="0"/>
              <a:t>Used default passwords in IoT devices (Internet cameras, home routers, etc.) to stage a massive distributed denial-of-service flooding attack</a:t>
            </a:r>
          </a:p>
        </p:txBody>
      </p:sp>
    </p:spTree>
    <p:extLst>
      <p:ext uri="{BB962C8B-B14F-4D97-AF65-F5344CB8AC3E}">
        <p14:creationId xmlns:p14="http://schemas.microsoft.com/office/powerpoint/2010/main" val="60564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129FB0C5-9C69-B14A-8E0C-9BB1CBE8B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From Mirai’s Source Code</a:t>
            </a:r>
            <a:endParaRPr lang="en-US" alt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66F7D-D5D3-3845-A6EE-0653E14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83" y="1745672"/>
            <a:ext cx="3391414" cy="459120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7AA5E4-BB6C-8844-8AF2-2BE3A507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84" y="1745672"/>
            <a:ext cx="3145675" cy="45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A9A0C4C-063D-FC47-90CA-3C1AFC22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76" y="1187838"/>
            <a:ext cx="7605651" cy="1453761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B1419-AEBB-234B-9034-49EB6C54FCBD}"/>
              </a:ext>
            </a:extLst>
          </p:cNvPr>
          <p:cNvSpPr/>
          <p:nvPr/>
        </p:nvSpPr>
        <p:spPr>
          <a:xfrm>
            <a:off x="564573" y="2888350"/>
            <a:ext cx="7700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Tillie </a:t>
            </a:r>
            <a:r>
              <a:rPr lang="en-US" dirty="0" err="1"/>
              <a:t>Kottmann</a:t>
            </a:r>
            <a:r>
              <a:rPr lang="en-US" dirty="0"/>
              <a:t>, one of the hackers, said the group found a username and password for a </a:t>
            </a:r>
            <a:r>
              <a:rPr lang="en-US" dirty="0" err="1"/>
              <a:t>Verkada</a:t>
            </a:r>
            <a:r>
              <a:rPr lang="en-US" dirty="0"/>
              <a:t> administrative account on the internet, permitting them to obtain the footage. That included footage from 222 cameras placed inside various Tesla factories and warehouses, </a:t>
            </a:r>
            <a:r>
              <a:rPr lang="en-US" dirty="0" err="1"/>
              <a:t>Kottmann</a:t>
            </a:r>
            <a:r>
              <a:rPr lang="en-US" dirty="0"/>
              <a:t> said in a message.</a:t>
            </a:r>
          </a:p>
          <a:p>
            <a:r>
              <a:rPr lang="en-US" dirty="0"/>
              <a:t>In all, the group could have accessed material from 150,000 </a:t>
            </a:r>
            <a:r>
              <a:rPr lang="en-US" dirty="0" err="1"/>
              <a:t>Verkada</a:t>
            </a:r>
            <a:r>
              <a:rPr lang="en-US" dirty="0"/>
              <a:t> cameras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F2D629-5A79-3C4E-8B14-55F740A99E3C}"/>
              </a:ext>
            </a:extLst>
          </p:cNvPr>
          <p:cNvSpPr/>
          <p:nvPr/>
        </p:nvSpPr>
        <p:spPr>
          <a:xfrm>
            <a:off x="1128156" y="5967289"/>
            <a:ext cx="10610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www.wsj.com</a:t>
            </a:r>
            <a:r>
              <a:rPr lang="en-US" sz="1600" i="1" dirty="0"/>
              <a:t>/articles/hacker-group-says-it-accessed-teslas-others-internal-video-surveillance-feeds-11615396594</a:t>
            </a:r>
          </a:p>
        </p:txBody>
      </p:sp>
      <p:pic>
        <p:nvPicPr>
          <p:cNvPr id="2050" name="Picture 2" descr="Verkada workers had extensive access to private customer cameras | The  Japan Times">
            <a:extLst>
              <a:ext uri="{FF2B5EF4-FFF2-40B4-BE49-F238E27FC236}">
                <a16:creationId xmlns:a16="http://schemas.microsoft.com/office/drawing/2014/main" id="{F81D37AC-C923-8A43-A7B8-91902C13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39" y="1501721"/>
            <a:ext cx="2891810" cy="19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5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EB350390-ACBF-F64C-A3B9-27D114097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Old Password Surveys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628DB8F3-E4C6-B64A-9DC2-F02E513079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Klein (1990) and Spafford (1992)</a:t>
            </a:r>
          </a:p>
          <a:p>
            <a:pPr lvl="1"/>
            <a:r>
              <a:rPr lang="en-US" altLang="en-US" sz="2000" dirty="0"/>
              <a:t>2.7% guessed in 15 minutes, 21% in a week</a:t>
            </a:r>
          </a:p>
          <a:p>
            <a:pPr lvl="1"/>
            <a:r>
              <a:rPr lang="en-US" altLang="en-US" sz="2000" dirty="0"/>
              <a:t>Much more computing power is available now!</a:t>
            </a:r>
          </a:p>
          <a:p>
            <a:r>
              <a:rPr lang="en-US" altLang="en-US" sz="2400" dirty="0"/>
              <a:t>U. of Michigan: 5% of passwords were “</a:t>
            </a:r>
            <a:r>
              <a:rPr lang="en-US" altLang="en-US" sz="2400" dirty="0" err="1"/>
              <a:t>goblue</a:t>
            </a:r>
            <a:r>
              <a:rPr lang="en-US" altLang="en-US" sz="2400" dirty="0"/>
              <a:t>”</a:t>
            </a:r>
          </a:p>
          <a:p>
            <a:pPr lvl="1"/>
            <a:r>
              <a:rPr lang="en-US" altLang="en-US" sz="2000" dirty="0"/>
              <a:t>How many passwords at this university involve “</a:t>
            </a:r>
            <a:r>
              <a:rPr lang="en-US" altLang="en-US" sz="2000" dirty="0" err="1"/>
              <a:t>cornell</a:t>
            </a:r>
            <a:r>
              <a:rPr lang="en-US" altLang="en-US" sz="2000" dirty="0"/>
              <a:t>”, “big red”, etc.?</a:t>
            </a:r>
          </a:p>
          <a:p>
            <a:r>
              <a:rPr lang="en-US" altLang="en-US" sz="2400" dirty="0" err="1"/>
              <a:t>Zviran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Haga</a:t>
            </a:r>
            <a:r>
              <a:rPr lang="en-US" altLang="en-US" sz="2400" dirty="0"/>
              <a:t> (1999)</a:t>
            </a:r>
          </a:p>
          <a:p>
            <a:pPr lvl="1"/>
            <a:r>
              <a:rPr lang="en-US" altLang="en-US" sz="2000" dirty="0"/>
              <a:t>Password usage at a DoD facility in California</a:t>
            </a:r>
          </a:p>
          <a:p>
            <a:pPr lvl="1"/>
            <a:r>
              <a:rPr lang="en-US" altLang="en-US" sz="2000" dirty="0"/>
              <a:t>80% of passwords were 4-7 characters in length, 80% used alphabetic characters only, 80% of the users had never changed their password</a:t>
            </a:r>
          </a:p>
        </p:txBody>
      </p:sp>
    </p:spTree>
    <p:extLst>
      <p:ext uri="{BB962C8B-B14F-4D97-AF65-F5344CB8AC3E}">
        <p14:creationId xmlns:p14="http://schemas.microsoft.com/office/powerpoint/2010/main" val="63468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B42B7FA0-FEA5-054E-9A3B-4C7574F8D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                  Hack (2009)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EB3F62F-0DC7-B146-AF0F-FC9C6D9DF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585366" cy="3849624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“Social gaming” company</a:t>
            </a:r>
          </a:p>
          <a:p>
            <a:r>
              <a:rPr lang="en-US" altLang="en-US" sz="2400" dirty="0"/>
              <a:t>Database with 32 million user passwords from partner social networks</a:t>
            </a:r>
          </a:p>
          <a:p>
            <a:r>
              <a:rPr lang="en-US" altLang="en-US" sz="2400" dirty="0"/>
              <a:t>Passwords stored in the clear</a:t>
            </a:r>
          </a:p>
          <a:p>
            <a:r>
              <a:rPr lang="en-US" altLang="en-US" sz="2400" dirty="0"/>
              <a:t>December 2009: entire database hacked using a </a:t>
            </a:r>
            <a:r>
              <a:rPr lang="en-US" altLang="en-US" sz="2400" dirty="0">
                <a:solidFill>
                  <a:srgbClr val="C00000"/>
                </a:solidFill>
              </a:rPr>
              <a:t>SQL injection attack </a:t>
            </a:r>
            <a:r>
              <a:rPr lang="en-US" altLang="en-US" sz="2400" dirty="0"/>
              <a:t>and posted on the Internet</a:t>
            </a:r>
          </a:p>
        </p:txBody>
      </p:sp>
      <p:pic>
        <p:nvPicPr>
          <p:cNvPr id="17413" name="Picture 7" descr="rockyou.png">
            <a:extLst>
              <a:ext uri="{FF2B5EF4-FFF2-40B4-BE49-F238E27FC236}">
                <a16:creationId xmlns:a16="http://schemas.microsoft.com/office/drawing/2014/main" id="{E24E6EC5-FFC2-2D45-94FE-169020F0F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9" y="985494"/>
            <a:ext cx="2798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25EBC-45E5-DA4C-B536-9B22B7401A79}"/>
              </a:ext>
            </a:extLst>
          </p:cNvPr>
          <p:cNvSpPr txBox="1"/>
          <p:nvPr/>
        </p:nvSpPr>
        <p:spPr>
          <a:xfrm>
            <a:off x="7681302" y="4766449"/>
            <a:ext cx="37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Print" panose="02000800000000000000" pitchFamily="2" charset="0"/>
              </a:rPr>
              <a:t>More about SQL injection later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E53475-5CDC-8C44-B2B4-4A2CCFB2630A}"/>
              </a:ext>
            </a:extLst>
          </p:cNvPr>
          <p:cNvGrpSpPr/>
          <p:nvPr/>
        </p:nvGrpSpPr>
        <p:grpSpPr>
          <a:xfrm>
            <a:off x="8276157" y="4187375"/>
            <a:ext cx="441720" cy="532080"/>
            <a:chOff x="8276157" y="4187375"/>
            <a:chExt cx="441720" cy="53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82BD92-C976-D648-A864-BA79ADA303C3}"/>
                    </a:ext>
                  </a:extLst>
                </p14:cNvPr>
                <p14:cNvContentPartPr/>
                <p14:nvPr/>
              </p14:nvContentPartPr>
              <p14:xfrm>
                <a:off x="8348517" y="4187375"/>
                <a:ext cx="369360" cy="53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82BD92-C976-D648-A864-BA79ADA303C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12877" y="3971375"/>
                  <a:ext cx="441000" cy="9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57ECB36-60F1-174C-B3B2-116DA216C3DA}"/>
                    </a:ext>
                  </a:extLst>
                </p14:cNvPr>
                <p14:cNvContentPartPr/>
                <p14:nvPr/>
              </p14:nvContentPartPr>
              <p14:xfrm>
                <a:off x="8276157" y="4198895"/>
                <a:ext cx="49680" cy="95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57ECB36-60F1-174C-B3B2-116DA216C3D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40517" y="3983255"/>
                  <a:ext cx="12132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6DDF4B-DA49-1945-A2B9-D22A6994558F}"/>
                    </a:ext>
                  </a:extLst>
                </p14:cNvPr>
                <p14:cNvContentPartPr/>
                <p14:nvPr/>
              </p14:nvContentPartPr>
              <p14:xfrm>
                <a:off x="8351757" y="4194935"/>
                <a:ext cx="213120" cy="61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6DDF4B-DA49-1945-A2B9-D22A699455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15757" y="3978935"/>
                  <a:ext cx="284760" cy="49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011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23E8168E-5320-DC41-9019-939457CD7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Passwords in the </a:t>
            </a:r>
            <a:r>
              <a:rPr lang="en-US" altLang="en-US" dirty="0" err="1"/>
              <a:t>RockYou</a:t>
            </a:r>
            <a:r>
              <a:rPr lang="en-US" altLang="en-US" dirty="0"/>
              <a:t> Database </a:t>
            </a:r>
          </a:p>
        </p:txBody>
      </p:sp>
      <p:pic>
        <p:nvPicPr>
          <p:cNvPr id="18437" name="Picture 9" descr="Picture1.png">
            <a:extLst>
              <a:ext uri="{FF2B5EF4-FFF2-40B4-BE49-F238E27FC236}">
                <a16:creationId xmlns:a16="http://schemas.microsoft.com/office/drawing/2014/main" id="{C66284F4-0F62-5646-997B-C5D5CBFC3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54" y="1901826"/>
            <a:ext cx="842645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71869-166D-774D-8D1F-202C0A19136F}"/>
              </a:ext>
            </a:extLst>
          </p:cNvPr>
          <p:cNvSpPr txBox="1"/>
          <p:nvPr/>
        </p:nvSpPr>
        <p:spPr>
          <a:xfrm>
            <a:off x="10023874" y="6030740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Imperva</a:t>
            </a:r>
          </a:p>
        </p:txBody>
      </p:sp>
    </p:spTree>
    <p:extLst>
      <p:ext uri="{BB962C8B-B14F-4D97-AF65-F5344CB8AC3E}">
        <p14:creationId xmlns:p14="http://schemas.microsoft.com/office/powerpoint/2010/main" val="18691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55CEDAB7-CB4E-E344-97FB-05D69DB16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Password Length Distribution </a:t>
            </a:r>
          </a:p>
        </p:txBody>
      </p:sp>
      <p:pic>
        <p:nvPicPr>
          <p:cNvPr id="19461" name="Picture 7" descr="Picture1.png">
            <a:extLst>
              <a:ext uri="{FF2B5EF4-FFF2-40B4-BE49-F238E27FC236}">
                <a16:creationId xmlns:a16="http://schemas.microsoft.com/office/drawing/2014/main" id="{D342C105-DAFD-424A-BA19-AFFA79D0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7" y="1811595"/>
            <a:ext cx="4616852" cy="440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F069-93BA-2148-A46E-75E6401DE00B}"/>
              </a:ext>
            </a:extLst>
          </p:cNvPr>
          <p:cNvSpPr txBox="1"/>
          <p:nvPr/>
        </p:nvSpPr>
        <p:spPr>
          <a:xfrm>
            <a:off x="10023874" y="6030740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Imperva</a:t>
            </a:r>
          </a:p>
        </p:txBody>
      </p:sp>
    </p:spTree>
    <p:extLst>
      <p:ext uri="{BB962C8B-B14F-4D97-AF65-F5344CB8AC3E}">
        <p14:creationId xmlns:p14="http://schemas.microsoft.com/office/powerpoint/2010/main" val="362525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E4C3236B-8D3D-F548-B13A-C982DE947F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Gawker Passwords (2010)</a:t>
            </a:r>
          </a:p>
        </p:txBody>
      </p:sp>
      <p:pic>
        <p:nvPicPr>
          <p:cNvPr id="20484" name="Picture 6" descr="gawker.png">
            <a:extLst>
              <a:ext uri="{FF2B5EF4-FFF2-40B4-BE49-F238E27FC236}">
                <a16:creationId xmlns:a16="http://schemas.microsoft.com/office/drawing/2014/main" id="{E04034D3-C8F5-EB4D-84AB-3BF3DE6FB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32" y="1701072"/>
            <a:ext cx="2683236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2CBC4-7D68-0649-B140-6A9157053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681" y="2868270"/>
            <a:ext cx="13160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</a:rPr>
              <a:t>trustno1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8E7C38-1F8D-1545-80D6-17ED80BCD17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908741" y="3072672"/>
            <a:ext cx="742950" cy="2333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87" name="Picture 11" descr="selected.png">
            <a:extLst>
              <a:ext uri="{FF2B5EF4-FFF2-40B4-BE49-F238E27FC236}">
                <a16:creationId xmlns:a16="http://schemas.microsoft.com/office/drawing/2014/main" id="{A6EDB0A0-EF3E-5D41-A172-23A0A7AD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81" y="1750649"/>
            <a:ext cx="38814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" descr="https://encrypted-tbn0.google.com/images?q=tbn:ANd9GcQwdx5DLb-b5Cag27YdjKGAFuf2deEAqjEPeLGvQ4OnApia4OY_">
            <a:extLst>
              <a:ext uri="{FF2B5EF4-FFF2-40B4-BE49-F238E27FC236}">
                <a16:creationId xmlns:a16="http://schemas.microsoft.com/office/drawing/2014/main" id="{2D8A5EEF-C86B-234C-A6E8-8E5A2A4E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78" y="3303224"/>
            <a:ext cx="1090613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D4DFA-8DF4-C842-A174-38CE6980F1F1}"/>
              </a:ext>
            </a:extLst>
          </p:cNvPr>
          <p:cNvSpPr txBox="1"/>
          <p:nvPr/>
        </p:nvSpPr>
        <p:spPr>
          <a:xfrm>
            <a:off x="10023874" y="6030740"/>
            <a:ext cx="1231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WSJ</a:t>
            </a:r>
          </a:p>
        </p:txBody>
      </p:sp>
    </p:spTree>
    <p:extLst>
      <p:ext uri="{BB962C8B-B14F-4D97-AF65-F5344CB8AC3E}">
        <p14:creationId xmlns:p14="http://schemas.microsoft.com/office/powerpoint/2010/main" val="13889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SolarWinds Hack and Why Is It a Big Deal?">
            <a:extLst>
              <a:ext uri="{FF2B5EF4-FFF2-40B4-BE49-F238E27FC236}">
                <a16:creationId xmlns:a16="http://schemas.microsoft.com/office/drawing/2014/main" id="{669250D0-D4F9-8540-A3FE-F96DD840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9" y="498765"/>
            <a:ext cx="4278283" cy="32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D7DC0A-9BD2-F246-80EA-7AB639EFBEC8}"/>
              </a:ext>
            </a:extLst>
          </p:cNvPr>
          <p:cNvSpPr txBox="1"/>
          <p:nvPr/>
        </p:nvSpPr>
        <p:spPr>
          <a:xfrm>
            <a:off x="5234639" y="762395"/>
            <a:ext cx="5386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2020: major attack on US government and several companies via a compromised update to SolarWinds network management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0C093-4C9E-8742-AD3C-B4B467376116}"/>
              </a:ext>
            </a:extLst>
          </p:cNvPr>
          <p:cNvSpPr txBox="1"/>
          <p:nvPr/>
        </p:nvSpPr>
        <p:spPr>
          <a:xfrm>
            <a:off x="9951522" y="6027916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Image: Insider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CA67A-9DA8-B14F-9DA3-696616D71101}"/>
              </a:ext>
            </a:extLst>
          </p:cNvPr>
          <p:cNvSpPr txBox="1"/>
          <p:nvPr/>
        </p:nvSpPr>
        <p:spPr>
          <a:xfrm>
            <a:off x="5234639" y="2473235"/>
            <a:ext cx="4940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company used the password </a:t>
            </a:r>
            <a:r>
              <a:rPr lang="en-US" sz="2400" dirty="0">
                <a:solidFill>
                  <a:srgbClr val="C00000"/>
                </a:solidFill>
              </a:rPr>
              <a:t>solarwinds123</a:t>
            </a:r>
            <a:r>
              <a:rPr lang="en-US" sz="2400" dirty="0"/>
              <a:t> for a GitHub server</a:t>
            </a:r>
          </a:p>
        </p:txBody>
      </p:sp>
      <p:pic>
        <p:nvPicPr>
          <p:cNvPr id="1028" name="Picture 4" descr="Sudhakar Ramakrishna, SolarWinds CEO: Hackers likely 'hiding in plain  sight' - Washington Times">
            <a:extLst>
              <a:ext uri="{FF2B5EF4-FFF2-40B4-BE49-F238E27FC236}">
                <a16:creationId xmlns:a16="http://schemas.microsoft.com/office/drawing/2014/main" id="{7214D5B4-ABF5-614D-829B-1A2FE21A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99" y="3889197"/>
            <a:ext cx="2560716" cy="17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9304B-BDBA-C048-9072-0E5135B52E7C}"/>
              </a:ext>
            </a:extLst>
          </p:cNvPr>
          <p:cNvSpPr txBox="1"/>
          <p:nvPr/>
        </p:nvSpPr>
        <p:spPr>
          <a:xfrm>
            <a:off x="2161313" y="5688285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SolarWinds CEO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1D35242A-9475-F541-BC73-2D5623132C53}"/>
              </a:ext>
            </a:extLst>
          </p:cNvPr>
          <p:cNvSpPr/>
          <p:nvPr/>
        </p:nvSpPr>
        <p:spPr>
          <a:xfrm>
            <a:off x="4375662" y="3362287"/>
            <a:ext cx="4671823" cy="1444133"/>
          </a:xfrm>
          <a:prstGeom prst="wedgeEllipseCallout">
            <a:avLst>
              <a:gd name="adj1" fmla="val -47735"/>
              <a:gd name="adj2" fmla="val 48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"I believe that was a password that an intern used on one of his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 servers back in 2017"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0B1E6-CF12-A348-8C75-3AE8B286DD54}"/>
              </a:ext>
            </a:extLst>
          </p:cNvPr>
          <p:cNvSpPr txBox="1"/>
          <p:nvPr/>
        </p:nvSpPr>
        <p:spPr>
          <a:xfrm>
            <a:off x="9310255" y="3519865"/>
            <a:ext cx="2338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Company denied this was the source of the breach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4063DD-6BD0-F24F-89B0-15460D82023B}"/>
              </a:ext>
            </a:extLst>
          </p:cNvPr>
          <p:cNvGrpSpPr/>
          <p:nvPr/>
        </p:nvGrpSpPr>
        <p:grpSpPr>
          <a:xfrm>
            <a:off x="9746046" y="2864015"/>
            <a:ext cx="448920" cy="574560"/>
            <a:chOff x="9746046" y="2864015"/>
            <a:chExt cx="448920" cy="5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E55A4EE-44BA-5A4D-A692-E663153784ED}"/>
                    </a:ext>
                  </a:extLst>
                </p14:cNvPr>
                <p14:cNvContentPartPr/>
                <p14:nvPr/>
              </p14:nvContentPartPr>
              <p14:xfrm>
                <a:off x="9746046" y="2897135"/>
                <a:ext cx="106920" cy="243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E55A4EE-44BA-5A4D-A692-E663153784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0046" y="2861495"/>
                  <a:ext cx="1785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C70D6C-15F4-474B-87C4-0B463313BCE4}"/>
                    </a:ext>
                  </a:extLst>
                </p14:cNvPr>
                <p14:cNvContentPartPr/>
                <p14:nvPr/>
              </p14:nvContentPartPr>
              <p14:xfrm>
                <a:off x="9764406" y="2864015"/>
                <a:ext cx="269280" cy="4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C70D6C-15F4-474B-87C4-0B463313BC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8406" y="2828375"/>
                  <a:ext cx="340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15C010-C4E9-0A4B-8DC0-9ECFD4B3CE7F}"/>
                    </a:ext>
                  </a:extLst>
                </p14:cNvPr>
                <p14:cNvContentPartPr/>
                <p14:nvPr/>
              </p14:nvContentPartPr>
              <p14:xfrm>
                <a:off x="9828126" y="2907935"/>
                <a:ext cx="366840" cy="53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15C010-C4E9-0A4B-8DC0-9ECFD4B3CE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2486" y="2871935"/>
                  <a:ext cx="438480" cy="60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22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900CE-8753-844E-9647-6F8E54F3D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03" y="700644"/>
            <a:ext cx="6755862" cy="2850480"/>
          </a:xfr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E2F7BC6-7B02-0448-A81F-0D7BF91C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76" y="3187288"/>
            <a:ext cx="5748466" cy="276225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1BA4E47-EAC0-7047-9823-3E3913D3BD51}"/>
              </a:ext>
            </a:extLst>
          </p:cNvPr>
          <p:cNvGrpSpPr/>
          <p:nvPr/>
        </p:nvGrpSpPr>
        <p:grpSpPr>
          <a:xfrm>
            <a:off x="5308668" y="2276855"/>
            <a:ext cx="2277000" cy="1852920"/>
            <a:chOff x="5308668" y="2276855"/>
            <a:chExt cx="2277000" cy="18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B95D6A-B6A7-AB4F-9CD0-372C775D1DDD}"/>
                    </a:ext>
                  </a:extLst>
                </p14:cNvPr>
                <p14:cNvContentPartPr/>
                <p14:nvPr/>
              </p14:nvContentPartPr>
              <p14:xfrm>
                <a:off x="5308668" y="2276855"/>
                <a:ext cx="1173240" cy="69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B95D6A-B6A7-AB4F-9CD0-372C775D1D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73028" y="2240855"/>
                  <a:ext cx="12448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981D47-22AC-3F40-AECE-18FE8AE736FA}"/>
                    </a:ext>
                  </a:extLst>
                </p14:cNvPr>
                <p14:cNvContentPartPr/>
                <p14:nvPr/>
              </p14:nvContentPartPr>
              <p14:xfrm>
                <a:off x="6479028" y="2802095"/>
                <a:ext cx="599040" cy="132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981D47-22AC-3F40-AECE-18FE8AE736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3388" y="2766455"/>
                  <a:ext cx="67068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CE37585-9DB0-1B40-8C08-122586C8FB7B}"/>
                    </a:ext>
                  </a:extLst>
                </p14:cNvPr>
                <p14:cNvContentPartPr/>
                <p14:nvPr/>
              </p14:nvContentPartPr>
              <p14:xfrm>
                <a:off x="7058628" y="3644135"/>
                <a:ext cx="277200" cy="40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CE37585-9DB0-1B40-8C08-122586C8FB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22988" y="3608135"/>
                  <a:ext cx="34884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C15119A-8434-2D43-B495-E48DC35EBAC1}"/>
                    </a:ext>
                  </a:extLst>
                </p14:cNvPr>
                <p14:cNvContentPartPr/>
                <p14:nvPr/>
              </p14:nvContentPartPr>
              <p14:xfrm>
                <a:off x="7300548" y="2603735"/>
                <a:ext cx="285120" cy="43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C15119A-8434-2D43-B495-E48DC35EBA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64548" y="2568095"/>
                  <a:ext cx="35676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45506D-77F6-864E-B039-73B72CBB9D61}"/>
                    </a:ext>
                  </a:extLst>
                </p14:cNvPr>
                <p14:cNvContentPartPr/>
                <p14:nvPr/>
              </p14:nvContentPartPr>
              <p14:xfrm>
                <a:off x="7417548" y="3223295"/>
                <a:ext cx="27720" cy="20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45506D-77F6-864E-B039-73B72CBB9D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81548" y="3187655"/>
                  <a:ext cx="9936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77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F1DFEA0F-D4EC-C948-8897-75E111686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Adobe Passwords (2013)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B91CB3D8-3832-1A4A-B05C-ED87BA192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507184" cy="3849624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153 million </a:t>
            </a:r>
            <a:r>
              <a:rPr lang="en-US" altLang="en-US" sz="2400" dirty="0"/>
              <a:t>account passwords</a:t>
            </a:r>
          </a:p>
          <a:p>
            <a:pPr lvl="1"/>
            <a:r>
              <a:rPr lang="en-US" altLang="en-US" sz="2000" dirty="0"/>
              <a:t>56 million of them unique</a:t>
            </a:r>
          </a:p>
          <a:p>
            <a:r>
              <a:rPr lang="en-US" altLang="en-US" sz="2400" dirty="0"/>
              <a:t>Encrypted using 3DES in ECB mode rather than hashed (why is this important?)</a:t>
            </a:r>
          </a:p>
        </p:txBody>
      </p:sp>
      <p:pic>
        <p:nvPicPr>
          <p:cNvPr id="23557" name="Picture 2" descr="http://cdn.arstechnica.net/wp-content/uploads/2013/11/adobe-passwords-copy.jpg">
            <a:extLst>
              <a:ext uri="{FF2B5EF4-FFF2-40B4-BE49-F238E27FC236}">
                <a16:creationId xmlns:a16="http://schemas.microsoft.com/office/drawing/2014/main" id="{F0B68ECE-A28E-5E4A-B39D-905667AD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96" y="4027932"/>
            <a:ext cx="4379580" cy="217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EE8E5D4-D62F-0C44-A08E-B68CB36B4BB9}"/>
              </a:ext>
            </a:extLst>
          </p:cNvPr>
          <p:cNvSpPr>
            <a:spLocks noChangeArrowheads="1"/>
          </p:cNvSpPr>
          <p:nvPr/>
        </p:nvSpPr>
        <p:spPr bwMode="auto">
          <a:xfrm rot="1123748">
            <a:off x="5221619" y="4841175"/>
            <a:ext cx="381000" cy="68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EC246-1217-7541-B368-0F061BB36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531" y="4383975"/>
            <a:ext cx="2091046" cy="5334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Password hints</a:t>
            </a:r>
          </a:p>
        </p:txBody>
      </p:sp>
    </p:spTree>
    <p:extLst>
      <p:ext uri="{BB962C8B-B14F-4D97-AF65-F5344CB8AC3E}">
        <p14:creationId xmlns:p14="http://schemas.microsoft.com/office/powerpoint/2010/main" val="18238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F1DFEA0F-D4EC-C948-8897-75E111686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“Collection #1” (2018-2019)</a:t>
            </a: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20C14-B6F6-BB47-B80D-73987D1E0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52" y="1972926"/>
            <a:ext cx="8763000" cy="1113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56529-C775-024A-B22C-5FE4A71D4CE5}"/>
              </a:ext>
            </a:extLst>
          </p:cNvPr>
          <p:cNvSpPr txBox="1"/>
          <p:nvPr/>
        </p:nvSpPr>
        <p:spPr>
          <a:xfrm>
            <a:off x="1146152" y="3120598"/>
            <a:ext cx="5147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just a subset of the seller’s offerings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D3A859-7A09-DE4E-8144-7A7E8F6F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02" y="2715969"/>
            <a:ext cx="2978150" cy="311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3A2D2C-704D-5747-97CD-8821D49E3C9F}"/>
              </a:ext>
            </a:extLst>
          </p:cNvPr>
          <p:cNvSpPr/>
          <p:nvPr/>
        </p:nvSpPr>
        <p:spPr>
          <a:xfrm>
            <a:off x="4607626" y="6069879"/>
            <a:ext cx="71663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en-US" sz="1600" i="1" dirty="0"/>
              <a:t>https://</a:t>
            </a:r>
            <a:r>
              <a:rPr lang="en-US" altLang="en-US" sz="1600" i="1" dirty="0" err="1"/>
              <a:t>krebsonsecurity.com</a:t>
            </a:r>
            <a:r>
              <a:rPr lang="en-US" altLang="en-US" sz="1600" i="1" dirty="0"/>
              <a:t>/2019/01/773m-password-megabreach-is-years-old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87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37793D2A-90D4-9745-A173-C495B3435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How About PINs?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CC918E30-54A0-6049-B8B2-9D7A95D68B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In 2012, Nick Berry analyzed all four-digit passwords from previous leaks</a:t>
            </a:r>
          </a:p>
        </p:txBody>
      </p:sp>
      <p:pic>
        <p:nvPicPr>
          <p:cNvPr id="24581" name="Picture 2" descr="http://l2.yimg.com/bt/api/res/1.2/3UKD97SxDr2y6PenJRDRWg--/YXBwaWQ9eW5ld3M7cT04NTt3PTE5MA--/http:/media.zenfs.com/en/blogs/the-exchange/PW1-jpg_203216.jpg">
            <a:extLst>
              <a:ext uri="{FF2B5EF4-FFF2-40B4-BE49-F238E27FC236}">
                <a16:creationId xmlns:a16="http://schemas.microsoft.com/office/drawing/2014/main" id="{AD8AD7A4-D89D-764D-B384-71DA80EF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52726"/>
            <a:ext cx="2129209" cy="356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http://l1.yimg.com/bt/api/res/1.2/_3jrqfoyEFpziW1gObTWNg--/YXBwaWQ9eW5ld3M7cT04NTt3PTE5MA--/http:/media.zenfs.com/en/blogs/the-exchange/PW2-jpg_203216.jpg">
            <a:extLst>
              <a:ext uri="{FF2B5EF4-FFF2-40B4-BE49-F238E27FC236}">
                <a16:creationId xmlns:a16="http://schemas.microsoft.com/office/drawing/2014/main" id="{A74D5CD9-393F-2749-9076-5A8F0E47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49" y="2752725"/>
            <a:ext cx="1998035" cy="356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17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1E108055-D385-3147-BFAD-9CF49B2D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990221"/>
            <a:ext cx="6361215" cy="234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>
            <a:extLst>
              <a:ext uri="{FF2B5EF4-FFF2-40B4-BE49-F238E27FC236}">
                <a16:creationId xmlns:a16="http://schemas.microsoft.com/office/drawing/2014/main" id="{48566B5D-F782-D84D-B6F4-1EAB34862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Memorability vs. Security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3C6B00A0-8B69-AA40-8781-43048B5579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One bank’s idea for making PINs “memorable”</a:t>
            </a:r>
          </a:p>
          <a:p>
            <a:pPr lvl="1"/>
            <a:r>
              <a:rPr lang="en-US" altLang="en-US" sz="2000" dirty="0"/>
              <a:t>If PIN is 2256, write your favorite word in the grid</a:t>
            </a:r>
          </a:p>
          <a:p>
            <a:pPr marL="274320" lvl="1" indent="0">
              <a:buNone/>
            </a:pPr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Fill the rest with random letters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2B7F545-609E-8945-893B-6EB993199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100" y="3496292"/>
            <a:ext cx="3687288" cy="685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defRPr/>
            </a:pPr>
            <a:r>
              <a:rPr kumimoji="1" lang="en-US" sz="2000" kern="0" dirty="0"/>
              <a:t>Normally 9,999 choices for PIN –  </a:t>
            </a:r>
          </a:p>
          <a:p>
            <a:pPr marL="342900" indent="-342900">
              <a:defRPr/>
            </a:pPr>
            <a:r>
              <a:rPr kumimoji="1" lang="en-US" sz="2000" kern="0" dirty="0"/>
              <a:t>hard(er) to guess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9DCBFAE-357F-9640-B7A3-756F66263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100" y="4258292"/>
            <a:ext cx="3687288" cy="6858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defRPr/>
            </a:pPr>
            <a:r>
              <a:rPr kumimoji="1" lang="en-US" sz="2000" kern="0" dirty="0"/>
              <a:t>Now only a few dozen possible </a:t>
            </a:r>
          </a:p>
          <a:p>
            <a:pPr marL="342900" indent="-342900">
              <a:defRPr/>
            </a:pPr>
            <a:r>
              <a:rPr kumimoji="1" lang="en-US" sz="2000" kern="0" dirty="0"/>
              <a:t>English words – easy to guess!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78A40-02B7-444D-BDCD-63BF9DC9FE5A}"/>
              </a:ext>
            </a:extLst>
          </p:cNvPr>
          <p:cNvSpPr txBox="1"/>
          <p:nvPr/>
        </p:nvSpPr>
        <p:spPr>
          <a:xfrm>
            <a:off x="9425659" y="6028944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Ross Anderson</a:t>
            </a:r>
          </a:p>
        </p:txBody>
      </p:sp>
    </p:spTree>
    <p:extLst>
      <p:ext uri="{BB962C8B-B14F-4D97-AF65-F5344CB8AC3E}">
        <p14:creationId xmlns:p14="http://schemas.microsoft.com/office/powerpoint/2010/main" val="289193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4EF4-21CD-2C4D-B869-6A2D647E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6FA3-0FB9-EA41-8CCA-F5956078C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648793" cy="4112286"/>
          </a:xfrm>
        </p:spPr>
        <p:txBody>
          <a:bodyPr>
            <a:noAutofit/>
          </a:bodyPr>
          <a:lstStyle/>
          <a:p>
            <a:r>
              <a:rPr lang="en-US" sz="2800" dirty="0"/>
              <a:t>Wordlists</a:t>
            </a:r>
          </a:p>
          <a:p>
            <a:pPr lvl="1"/>
            <a:r>
              <a:rPr lang="en-US" sz="2400" dirty="0"/>
              <a:t>20-500 million words </a:t>
            </a:r>
            <a:r>
              <a:rPr lang="en-US" sz="2400"/>
              <a:t>and leaked </a:t>
            </a:r>
            <a:r>
              <a:rPr lang="en-US" sz="2400" dirty="0"/>
              <a:t>passwords in publicly available lists</a:t>
            </a:r>
          </a:p>
          <a:p>
            <a:r>
              <a:rPr lang="en-US" sz="2800" dirty="0"/>
              <a:t>Mangling rules to generate variants</a:t>
            </a:r>
          </a:p>
          <a:p>
            <a:pPr lvl="1"/>
            <a:r>
              <a:rPr lang="en-US" sz="2400" dirty="0"/>
              <a:t>Dozens of thousands of rules (</a:t>
            </a:r>
            <a:r>
              <a:rPr lang="en-US" sz="2400" dirty="0" err="1"/>
              <a:t>Korelogic</a:t>
            </a:r>
            <a:r>
              <a:rPr lang="en-US" sz="2400" dirty="0"/>
              <a:t>, Megatron, Generated2)</a:t>
            </a:r>
          </a:p>
          <a:p>
            <a:r>
              <a:rPr lang="en-US" sz="2800" dirty="0"/>
              <a:t>Cracking tools</a:t>
            </a:r>
          </a:p>
          <a:p>
            <a:pPr lvl="1"/>
            <a:r>
              <a:rPr lang="en-US" sz="2400" dirty="0"/>
              <a:t>Example: John the Ripper, </a:t>
            </a:r>
            <a:r>
              <a:rPr lang="en-US" sz="2400" dirty="0" err="1"/>
              <a:t>Hashcat</a:t>
            </a:r>
            <a:endParaRPr lang="en-US" sz="2400" dirty="0"/>
          </a:p>
        </p:txBody>
      </p:sp>
      <p:pic>
        <p:nvPicPr>
          <p:cNvPr id="1026" name="Picture 2" descr="Install john-the-ripper on Linux | Snap Store">
            <a:extLst>
              <a:ext uri="{FF2B5EF4-FFF2-40B4-BE49-F238E27FC236}">
                <a16:creationId xmlns:a16="http://schemas.microsoft.com/office/drawing/2014/main" id="{E9B00D43-DC9C-3C42-8323-88D85DE34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227" y="1755413"/>
            <a:ext cx="1673587" cy="167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gh Quality Logo">
            <a:extLst>
              <a:ext uri="{FF2B5EF4-FFF2-40B4-BE49-F238E27FC236}">
                <a16:creationId xmlns:a16="http://schemas.microsoft.com/office/drawing/2014/main" id="{9D19551A-4682-4C4D-A0B7-809943CC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36" y="553668"/>
            <a:ext cx="3931692" cy="99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98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27654" name="Rectangle 3">
            <a:extLst>
              <a:ext uri="{FF2B5EF4-FFF2-40B4-BE49-F238E27FC236}">
                <a16:creationId xmlns:a16="http://schemas.microsoft.com/office/drawing/2014/main" id="{2B075420-18B9-42C3-8AFA-2B141F753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365825"/>
              </p:ext>
            </p:extLst>
          </p:nvPr>
        </p:nvGraphicFramePr>
        <p:xfrm>
          <a:off x="1066800" y="2310063"/>
          <a:ext cx="9371610" cy="3425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05663E3-E1B1-5241-BF2E-69916F2D0E42}"/>
              </a:ext>
            </a:extLst>
          </p:cNvPr>
          <p:cNvSpPr/>
          <p:nvPr/>
        </p:nvSpPr>
        <p:spPr>
          <a:xfrm>
            <a:off x="4801033" y="5945335"/>
            <a:ext cx="6423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rgbClr val="FF0000"/>
                </a:solidFill>
                <a:latin typeface="Segoe Print" panose="02000800000000000000" pitchFamily="2" charset="0"/>
              </a:rPr>
              <a:t>If you can think of it, attacker will, too!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AB9770-FA2B-7349-9FAD-B5CB8425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Mangling and Generation</a:t>
            </a:r>
          </a:p>
        </p:txBody>
      </p:sp>
    </p:spTree>
    <p:extLst>
      <p:ext uri="{BB962C8B-B14F-4D97-AF65-F5344CB8AC3E}">
        <p14:creationId xmlns:p14="http://schemas.microsoft.com/office/powerpoint/2010/main" val="4150118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4C8CD50D-EDFE-FD40-9303-5AEC1259D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Social Engineering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64BC5FBD-6B55-764C-AE0F-D6441025F5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407236" cy="3849624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Univ. of Sydney study (1996)</a:t>
            </a:r>
          </a:p>
          <a:p>
            <a:pPr lvl="1"/>
            <a:r>
              <a:rPr lang="en-US" altLang="en-US" sz="2000" dirty="0"/>
              <a:t>336 CS students emailed asking for their passwords</a:t>
            </a:r>
          </a:p>
          <a:p>
            <a:pPr lvl="2"/>
            <a:r>
              <a:rPr lang="en-US" altLang="en-US" sz="1800" dirty="0"/>
              <a:t>Pretext: “validate” password database after suspected break-in</a:t>
            </a:r>
          </a:p>
          <a:p>
            <a:pPr lvl="1"/>
            <a:r>
              <a:rPr lang="en-US" altLang="en-US" sz="2000" dirty="0"/>
              <a:t>138 returned their passwords; 30 returned invalid passwords; 200 reset passwords (not disjoint) </a:t>
            </a:r>
          </a:p>
          <a:p>
            <a:r>
              <a:rPr lang="en-US" altLang="en-US" sz="2400" dirty="0"/>
              <a:t>Treasury Dept. report (2005)</a:t>
            </a:r>
          </a:p>
          <a:p>
            <a:pPr lvl="1"/>
            <a:r>
              <a:rPr lang="en-US" altLang="en-US" sz="2000" dirty="0"/>
              <a:t>Auditors pose as IT personnel attempting to correct a “network problem”</a:t>
            </a:r>
          </a:p>
          <a:p>
            <a:pPr lvl="1"/>
            <a:r>
              <a:rPr lang="en-US" altLang="en-US" sz="2000" dirty="0"/>
              <a:t>35 of 100 IRS managers and employees provide their usernames and change passwords to a known value</a:t>
            </a:r>
          </a:p>
        </p:txBody>
      </p:sp>
    </p:spTree>
    <p:extLst>
      <p:ext uri="{BB962C8B-B14F-4D97-AF65-F5344CB8AC3E}">
        <p14:creationId xmlns:p14="http://schemas.microsoft.com/office/powerpoint/2010/main" val="150999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A6610-C0BE-F641-98F9-D77460167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3D421635-4E5B-D94F-900F-2F615CE56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1"/>
          <a:stretch/>
        </p:blipFill>
        <p:spPr>
          <a:xfrm>
            <a:off x="527463" y="457200"/>
            <a:ext cx="8274984" cy="187325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22CA10-FB05-C945-9492-1E9BFCE0A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51" y="2167794"/>
            <a:ext cx="6413255" cy="395525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61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129FB0C5-9C69-B14A-8E0C-9BB1CBE8B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July 2020 Twitter Hack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2E95EA-1DF1-674F-9442-745C77C60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6" y="1828800"/>
            <a:ext cx="8195733" cy="419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639DD8-4778-C240-B747-94C299068301}"/>
                  </a:ext>
                </a:extLst>
              </p14:cNvPr>
              <p14:cNvContentPartPr/>
              <p14:nvPr/>
            </p14:nvContentPartPr>
            <p14:xfrm>
              <a:off x="5424610" y="2551386"/>
              <a:ext cx="3025080" cy="55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639DD8-4778-C240-B747-94C2990683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2010" y="2538786"/>
                <a:ext cx="30502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9B9AF1-4FBC-F641-A3EB-F58219727A1C}"/>
                  </a:ext>
                </a:extLst>
              </p14:cNvPr>
              <p14:cNvContentPartPr/>
              <p14:nvPr/>
            </p14:nvContentPartPr>
            <p14:xfrm>
              <a:off x="3197290" y="3211266"/>
              <a:ext cx="6556320" cy="8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9B9AF1-4FBC-F641-A3EB-F58219727A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4690" y="3198666"/>
                <a:ext cx="65815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A694F2-83CE-8B41-B1D3-9235D22BDCF4}"/>
                  </a:ext>
                </a:extLst>
              </p14:cNvPr>
              <p14:cNvContentPartPr/>
              <p14:nvPr/>
            </p14:nvContentPartPr>
            <p14:xfrm>
              <a:off x="2033410" y="3548226"/>
              <a:ext cx="2227680" cy="4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A694F2-83CE-8B41-B1D3-9235D22BDC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0810" y="3535626"/>
                <a:ext cx="2252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8756D6-CB3D-4B4C-B93B-1DF599A19A19}"/>
                  </a:ext>
                </a:extLst>
              </p14:cNvPr>
              <p14:cNvContentPartPr/>
              <p14:nvPr/>
            </p14:nvContentPartPr>
            <p14:xfrm>
              <a:off x="13385050" y="110634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8756D6-CB3D-4B4C-B93B-1DF599A19A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76050" y="109734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0B0717-AF11-2D44-8630-43F097919F6D}"/>
              </a:ext>
            </a:extLst>
          </p:cNvPr>
          <p:cNvSpPr txBox="1"/>
          <p:nvPr/>
        </p:nvSpPr>
        <p:spPr>
          <a:xfrm>
            <a:off x="3538847" y="6079702"/>
            <a:ext cx="828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blog.twitter.com</a:t>
            </a:r>
            <a:r>
              <a:rPr lang="en-US" sz="1600" i="1" dirty="0"/>
              <a:t>/</a:t>
            </a:r>
            <a:r>
              <a:rPr lang="en-US" sz="1600" i="1" dirty="0" err="1"/>
              <a:t>en_us</a:t>
            </a:r>
            <a:r>
              <a:rPr lang="en-US" sz="1600" i="1" dirty="0"/>
              <a:t>/topics/company/2020/an-update-on-our-security-</a:t>
            </a:r>
            <a:r>
              <a:rPr lang="en-US" sz="1600" i="1" dirty="0" err="1"/>
              <a:t>incident.html</a:t>
            </a:r>
            <a:endParaRPr lang="en-US" sz="1600" i="1" dirty="0"/>
          </a:p>
          <a:p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7133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8F4AB9EA-D351-074D-83E4-DF6E950D21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/>
              <a:t>How People Use Passwords</a:t>
            </a:r>
          </a:p>
        </p:txBody>
      </p:sp>
      <p:sp>
        <p:nvSpPr>
          <p:cNvPr id="1049603" name="Rectangle 3">
            <a:extLst>
              <a:ext uri="{FF2B5EF4-FFF2-40B4-BE49-F238E27FC236}">
                <a16:creationId xmlns:a16="http://schemas.microsoft.com/office/drawing/2014/main" id="{52F09144-F682-1B4C-BB0D-45066FEA58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680" y="2386584"/>
            <a:ext cx="6603538" cy="3648456"/>
          </a:xfrm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Write them down</a:t>
            </a:r>
          </a:p>
          <a:p>
            <a:r>
              <a:rPr lang="en-US" altLang="en-US" sz="2400" dirty="0"/>
              <a:t>Use a single password at multiple sites</a:t>
            </a:r>
          </a:p>
          <a:p>
            <a:pPr lvl="1"/>
            <a:r>
              <a:rPr lang="en-US" altLang="en-US" sz="2000" dirty="0"/>
              <a:t>Do you use the same password for Amazon and your bank account?  NetID?  Do you remember them all?</a:t>
            </a:r>
          </a:p>
          <a:p>
            <a:r>
              <a:rPr lang="en-US" altLang="en-US" sz="2400" dirty="0"/>
              <a:t>Forget them… many services use “security questions” to reset passwords</a:t>
            </a:r>
          </a:p>
          <a:p>
            <a:pPr lvl="1"/>
            <a:r>
              <a:rPr lang="en-US" altLang="en-US" sz="2000" dirty="0"/>
              <a:t>“What is your favorite pet’s name?”</a:t>
            </a:r>
          </a:p>
          <a:p>
            <a:pPr lvl="1"/>
            <a:r>
              <a:rPr lang="en-US" altLang="en-US" sz="2000" dirty="0"/>
              <a:t>Paris Hilton’s T-Mobile cellphone hack</a:t>
            </a:r>
          </a:p>
        </p:txBody>
      </p:sp>
      <p:pic>
        <p:nvPicPr>
          <p:cNvPr id="29701" name="Picture 5" descr="postit">
            <a:extLst>
              <a:ext uri="{FF2B5EF4-FFF2-40B4-BE49-F238E27FC236}">
                <a16:creationId xmlns:a16="http://schemas.microsoft.com/office/drawing/2014/main" id="{65585B9D-416C-0643-AF5F-6DECE88F7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-4" b="-4"/>
          <a:stretch/>
        </p:blipFill>
        <p:spPr bwMode="auto">
          <a:xfrm>
            <a:off x="7903029" y="365759"/>
            <a:ext cx="3917115" cy="30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9606" name="Picture 6" descr="paris">
            <a:extLst>
              <a:ext uri="{FF2B5EF4-FFF2-40B4-BE49-F238E27FC236}">
                <a16:creationId xmlns:a16="http://schemas.microsoft.com/office/drawing/2014/main" id="{DD7B797F-D40C-BA47-9825-1F1FAC77F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4" r="2" b="30797"/>
          <a:stretch/>
        </p:blipFill>
        <p:spPr bwMode="auto">
          <a:xfrm>
            <a:off x="7903028" y="3429002"/>
            <a:ext cx="3917115" cy="30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292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55A6-BD90-2A4F-8F12-C967F0B2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Problem of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5446-17A0-6943-A022-7F1CF3BF6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250384" cy="38496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do you prove to someone that you are who you claim to be?</a:t>
            </a:r>
          </a:p>
          <a:p>
            <a:pPr lvl="1"/>
            <a:r>
              <a:rPr lang="en-US" sz="2000" dirty="0"/>
              <a:t>Any system with access control must solve this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45B79-0D43-6B4C-B1BB-E643633449C4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3267356"/>
            <a:ext cx="10250384" cy="2774314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What you know</a:t>
            </a:r>
            <a:r>
              <a:rPr lang="en-US" altLang="en-US" sz="2400" dirty="0"/>
              <a:t>: password, PIN, answers to questions only you know</a:t>
            </a:r>
          </a:p>
          <a:p>
            <a:r>
              <a:rPr lang="en-US" altLang="en-US" sz="2400" b="1" dirty="0"/>
              <a:t>What you are</a:t>
            </a:r>
            <a:r>
              <a:rPr lang="en-US" altLang="en-US" sz="2400" dirty="0"/>
              <a:t>: biometrics</a:t>
            </a:r>
          </a:p>
          <a:p>
            <a:r>
              <a:rPr lang="en-US" altLang="en-US" sz="2400" b="1" dirty="0"/>
              <a:t>What you have</a:t>
            </a:r>
            <a:r>
              <a:rPr lang="en-US" altLang="en-US" sz="2400" dirty="0"/>
              <a:t>: phone number, mobile device, secure token</a:t>
            </a:r>
          </a:p>
          <a:p>
            <a:r>
              <a:rPr lang="en-US" altLang="en-US" sz="2400" b="1" dirty="0"/>
              <a:t>Where you are</a:t>
            </a:r>
            <a:r>
              <a:rPr lang="en-US" altLang="en-US" sz="2400" dirty="0"/>
              <a:t>: IP address, geolocation</a:t>
            </a:r>
          </a:p>
          <a:p>
            <a:r>
              <a:rPr lang="en-US" altLang="en-US" sz="2400" b="1" dirty="0"/>
              <a:t>Someone/something knows you: </a:t>
            </a:r>
            <a:r>
              <a:rPr lang="en-US" altLang="en-US" sz="2400" dirty="0"/>
              <a:t>single sign-on (Cornell NetID), PKI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697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078AF79F-65D6-9747-A3D3-EB85B436C3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Sara Palin’s Email Hack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E06334F2-0CDC-8A45-96DC-1D5DC7EE69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dirty="0"/>
              <a:t>Reset password for </a:t>
            </a:r>
            <a:r>
              <a:rPr lang="en-US" altLang="en-US" sz="2400" dirty="0" err="1"/>
              <a:t>gov.palin@yahoo.com</a:t>
            </a:r>
            <a:endParaRPr lang="en-US" altLang="en-US" sz="2400" dirty="0"/>
          </a:p>
          <a:p>
            <a:pPr lvl="1"/>
            <a:r>
              <a:rPr lang="en-US" altLang="en-US" sz="2000" dirty="0"/>
              <a:t>No secondary email needed</a:t>
            </a:r>
          </a:p>
          <a:p>
            <a:pPr lvl="1"/>
            <a:r>
              <a:rPr lang="en-US" altLang="en-US" sz="2000" dirty="0"/>
              <a:t>Date of birth?</a:t>
            </a:r>
          </a:p>
          <a:p>
            <a:pPr lvl="1"/>
            <a:r>
              <a:rPr lang="en-US" altLang="en-US" sz="2000" dirty="0"/>
              <a:t>ZIP code?</a:t>
            </a:r>
          </a:p>
          <a:p>
            <a:pPr lvl="1"/>
            <a:r>
              <a:rPr lang="en-US" altLang="en-US" sz="2000" dirty="0"/>
              <a:t>Where did you meet your spouse?</a:t>
            </a:r>
          </a:p>
          <a:p>
            <a:r>
              <a:rPr lang="en-US" altLang="en-US" sz="2400" dirty="0"/>
              <a:t>Changed </a:t>
            </a:r>
            <a:r>
              <a:rPr lang="en-US" altLang="en-US" sz="2400" dirty="0" err="1"/>
              <a:t>pwd</a:t>
            </a:r>
            <a:r>
              <a:rPr lang="en-US" altLang="en-US" sz="2400" dirty="0"/>
              <a:t> to “popcorn”</a:t>
            </a:r>
          </a:p>
          <a:p>
            <a:r>
              <a:rPr lang="en-US" altLang="en-US" sz="2400" dirty="0"/>
              <a:t>Hacker sentenced to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   1 year in prison +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   3 </a:t>
            </a:r>
            <a:r>
              <a:rPr lang="en-US" altLang="en-US" sz="2400" dirty="0" err="1"/>
              <a:t>yrs</a:t>
            </a:r>
            <a:r>
              <a:rPr lang="en-US" altLang="en-US" sz="2400" dirty="0"/>
              <a:t> of supervised release</a:t>
            </a:r>
          </a:p>
        </p:txBody>
      </p:sp>
      <p:pic>
        <p:nvPicPr>
          <p:cNvPr id="6" name="Picture 5" descr="Picture 2.png">
            <a:extLst>
              <a:ext uri="{FF2B5EF4-FFF2-40B4-BE49-F238E27FC236}">
                <a16:creationId xmlns:a16="http://schemas.microsoft.com/office/drawing/2014/main" id="{5A7544BD-575C-4946-BD4B-7154CA96CB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51065" y="768888"/>
            <a:ext cx="3463096" cy="38969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5714" name="Picture 2" descr="http://upload.wikimedia.org/wikipedia/commons/thumb/c/c2/David_Kernell_mug_shot.jpg/150px-David_Kernell_mug_shot.jpg">
            <a:extLst>
              <a:ext uri="{FF2B5EF4-FFF2-40B4-BE49-F238E27FC236}">
                <a16:creationId xmlns:a16="http://schemas.microsoft.com/office/drawing/2014/main" id="{C6831751-9B33-5743-AB15-ECA6D898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105400"/>
            <a:ext cx="7508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47135-0131-1A49-BE0E-E67B4A48F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196" y="2961697"/>
            <a:ext cx="12314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+mn-lt"/>
              </a:rPr>
              <a:t>Wikipedia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C871B-3F24-3844-B766-13E24CE98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694" y="3385922"/>
            <a:ext cx="15616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+mn-lt"/>
              </a:rPr>
              <a:t>Wasilla has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0F7A0-44AD-484C-BC87-1B2DF9EE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7158" y="3786032"/>
            <a:ext cx="2446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+mn-lt"/>
              </a:rPr>
              <a:t>Wikipedia, Google,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3D262-5D3D-FC45-8CD0-AF214BF95186}"/>
              </a:ext>
            </a:extLst>
          </p:cNvPr>
          <p:cNvSpPr txBox="1"/>
          <p:nvPr/>
        </p:nvSpPr>
        <p:spPr>
          <a:xfrm>
            <a:off x="9661996" y="6127008"/>
            <a:ext cx="2052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slide: Gustav </a:t>
            </a:r>
            <a:r>
              <a:rPr lang="en-US" sz="1600" i="1" dirty="0" err="1"/>
              <a:t>Rydstedt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859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E8252DE7-8A9B-AC4F-A316-796A40329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Problems with Security Questions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DA87C5D2-9F72-A149-9E7F-38E9E011F0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369138" cy="38496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dirty="0"/>
              <a:t>Inapplicable</a:t>
            </a:r>
          </a:p>
          <a:p>
            <a:pPr lvl="1"/>
            <a:r>
              <a:rPr lang="en-US" altLang="en-US" sz="2000" dirty="0"/>
              <a:t>What high school did your spouse attend?</a:t>
            </a:r>
          </a:p>
          <a:p>
            <a:r>
              <a:rPr lang="en-US" altLang="en-US" sz="2400" dirty="0"/>
              <a:t>Not memorable</a:t>
            </a:r>
          </a:p>
          <a:p>
            <a:pPr lvl="1"/>
            <a:r>
              <a:rPr lang="en-US" altLang="en-US" sz="2000" dirty="0"/>
              <a:t>Name of kindergarten teacher?  Price of your first car?</a:t>
            </a:r>
          </a:p>
          <a:p>
            <a:r>
              <a:rPr lang="en-US" altLang="en-US" sz="2400" dirty="0"/>
              <a:t>Ambiguous</a:t>
            </a:r>
          </a:p>
          <a:p>
            <a:pPr lvl="1"/>
            <a:r>
              <a:rPr lang="en-US" altLang="en-US" sz="2000" dirty="0"/>
              <a:t>Name of college you applied to but did not attend?</a:t>
            </a:r>
          </a:p>
          <a:p>
            <a:r>
              <a:rPr lang="en-US" altLang="en-US" sz="2400" dirty="0"/>
              <a:t>Easily guessable</a:t>
            </a:r>
          </a:p>
          <a:p>
            <a:pPr lvl="1"/>
            <a:r>
              <a:rPr lang="en-US" altLang="en-US" sz="2000" dirty="0"/>
              <a:t>Age when you married?  Year you met your spouse?  Favorite president?  Favorite color?</a:t>
            </a:r>
          </a:p>
          <a:p>
            <a:r>
              <a:rPr lang="en-US" altLang="en-US" sz="2400" dirty="0"/>
              <a:t>Automatically attackable (using public records!)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3EC8FA-F9FA-684D-B5FC-3D37CA1F02A5}"/>
              </a:ext>
            </a:extLst>
          </p:cNvPr>
          <p:cNvSpPr/>
          <p:nvPr/>
        </p:nvSpPr>
        <p:spPr>
          <a:xfrm>
            <a:off x="7270960" y="428854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i="1" dirty="0" err="1"/>
              <a:t>Rabkin</a:t>
            </a:r>
            <a:r>
              <a:rPr lang="en-US" altLang="en-US" sz="1600" i="1" dirty="0"/>
              <a:t>, “Security questions in the era of Facebook”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84353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A3283302-79D6-5047-B844-530C2E31DD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6925294" cy="13716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Answers Are Easy to Find Out…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009679AC-C0F4-4F4F-AD15-9FA8141BAE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094021" cy="436893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dirty="0"/>
              <a:t> Make of your first car?</a:t>
            </a:r>
          </a:p>
          <a:p>
            <a:pPr lvl="1"/>
            <a:r>
              <a:rPr lang="en-US" altLang="en-US" sz="2000" dirty="0"/>
              <a:t>Until 1998, Ford had &gt;25% of market</a:t>
            </a:r>
          </a:p>
          <a:p>
            <a:r>
              <a:rPr lang="en-US" altLang="en-US" sz="2400" dirty="0"/>
              <a:t> First name of your best friend?</a:t>
            </a:r>
          </a:p>
          <a:p>
            <a:pPr lvl="1"/>
            <a:r>
              <a:rPr lang="en-US" altLang="en-US" sz="2000" dirty="0"/>
              <a:t>10% of males: James/Jim, John, Robert/Bob/Rob</a:t>
            </a:r>
          </a:p>
          <a:p>
            <a:r>
              <a:rPr lang="en-US" altLang="en-US" sz="2400" dirty="0"/>
              <a:t> Name of your first / favorite pet?</a:t>
            </a:r>
          </a:p>
          <a:p>
            <a:pPr lvl="1"/>
            <a:r>
              <a:rPr lang="en-US" altLang="en-US" sz="2000" dirty="0"/>
              <a:t>Max, Jake, Buddy, Bear…</a:t>
            </a:r>
          </a:p>
          <a:p>
            <a:pPr lvl="1"/>
            <a:r>
              <a:rPr lang="en-US" altLang="en-US" sz="2000" dirty="0"/>
              <a:t>Top 500 (covers 65% of names) available online</a:t>
            </a:r>
          </a:p>
          <a:p>
            <a:r>
              <a:rPr lang="en-US" altLang="en-US" sz="2400" dirty="0"/>
              <a:t>Information available from Facebook, etc.</a:t>
            </a:r>
          </a:p>
          <a:p>
            <a:pPr lvl="1"/>
            <a:r>
              <a:rPr lang="en-US" altLang="en-US" sz="2000" dirty="0"/>
              <a:t>Where you went to school, college athletic rivals, favorite book/movie/pastime, high school mascot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26A67DF-2943-944C-B20F-CAED52DE247F}"/>
              </a:ext>
            </a:extLst>
          </p:cNvPr>
          <p:cNvSpPr txBox="1">
            <a:spLocks noChangeArrowheads="1"/>
          </p:cNvSpPr>
          <p:nvPr/>
        </p:nvSpPr>
        <p:spPr>
          <a:xfrm>
            <a:off x="7655626" y="665692"/>
            <a:ext cx="3970317" cy="1371600"/>
          </a:xfrm>
          <a:prstGeom prst="rect">
            <a:avLst/>
          </a:prstGeom>
          <a:noFill/>
        </p:spPr>
        <p:txBody>
          <a:bodyPr vert="horz" lIns="92075" tIns="46038" rIns="92075" bIns="4603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en-US" dirty="0"/>
              <a:t>Or Easy to Forget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0B4EE13-F766-D74B-A936-8F8A6DC09FB7}"/>
              </a:ext>
            </a:extLst>
          </p:cNvPr>
          <p:cNvSpPr txBox="1">
            <a:spLocks noChangeArrowheads="1"/>
          </p:cNvSpPr>
          <p:nvPr/>
        </p:nvSpPr>
        <p:spPr>
          <a:xfrm>
            <a:off x="7182591" y="2096667"/>
            <a:ext cx="4514602" cy="3849624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Name of the street, etc.</a:t>
            </a:r>
          </a:p>
          <a:p>
            <a:pPr lvl="1"/>
            <a:r>
              <a:rPr lang="en-US" altLang="en-US" sz="2000" dirty="0"/>
              <a:t>More than one</a:t>
            </a:r>
          </a:p>
          <a:p>
            <a:r>
              <a:rPr lang="en-US" altLang="en-US" sz="2400" dirty="0"/>
              <a:t>Name of your best friend?</a:t>
            </a:r>
          </a:p>
          <a:p>
            <a:pPr lvl="1"/>
            <a:r>
              <a:rPr lang="en-US" altLang="en-US" sz="2000" dirty="0"/>
              <a:t>Friends change</a:t>
            </a:r>
          </a:p>
          <a:p>
            <a:r>
              <a:rPr lang="en-US" altLang="en-US" sz="2400" dirty="0"/>
              <a:t>City where you were born?</a:t>
            </a:r>
          </a:p>
          <a:p>
            <a:pPr lvl="1"/>
            <a:r>
              <a:rPr lang="en-US" altLang="en-US" sz="2000" dirty="0"/>
              <a:t>NYC? New York? Manhattan? New York City? Big Apple?</a:t>
            </a:r>
          </a:p>
          <a:p>
            <a:r>
              <a:rPr lang="en-US" altLang="en-US" sz="2400" dirty="0"/>
              <a:t>People lie to increase security… then forget the answers</a:t>
            </a:r>
          </a:p>
        </p:txBody>
      </p:sp>
    </p:spTree>
    <p:extLst>
      <p:ext uri="{BB962C8B-B14F-4D97-AF65-F5344CB8AC3E}">
        <p14:creationId xmlns:p14="http://schemas.microsoft.com/office/powerpoint/2010/main" val="21308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29183998-9405-3342-BA09-210F2CC85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HealthCare.gov</a:t>
            </a:r>
          </a:p>
        </p:txBody>
      </p:sp>
      <p:pic>
        <p:nvPicPr>
          <p:cNvPr id="36868" name="Picture 7" descr="https://encrypted-tbn1.gstatic.com/images?q=tbn:ANd9GcQqyF0Wen6FYwx53j1gsLQLH_DDAHgR9Fp6OkyHJtdG-U63he76sg">
            <a:extLst>
              <a:ext uri="{FF2B5EF4-FFF2-40B4-BE49-F238E27FC236}">
                <a16:creationId xmlns:a16="http://schemas.microsoft.com/office/drawing/2014/main" id="{2803AEBB-C5C7-EB48-BE34-6BD3AC85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46" y="481192"/>
            <a:ext cx="5474525" cy="306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7AB537-C5C8-C94C-B8E6-E3B029BEE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503" y="1984011"/>
            <a:ext cx="7071097" cy="3633018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u="sng" dirty="0">
                <a:solidFill>
                  <a:schemeClr val="tx1"/>
                </a:solidFill>
                <a:latin typeface="+mn-lt"/>
              </a:rPr>
              <a:t>Federal: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What is a relative's telephone number that is not your own?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Type a significant date in your life?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What is the name of the manager at your first job?</a:t>
            </a:r>
          </a:p>
          <a:p>
            <a:pPr>
              <a:buFontTx/>
              <a:buNone/>
            </a:pPr>
            <a:endParaRPr lang="en-US" altLang="en-US" sz="2000" u="sng" dirty="0">
              <a:solidFill>
                <a:schemeClr val="tx1"/>
              </a:solidFill>
              <a:latin typeface="+mn-lt"/>
            </a:endParaRPr>
          </a:p>
          <a:p>
            <a:pPr>
              <a:buFontTx/>
              <a:buNone/>
            </a:pPr>
            <a:r>
              <a:rPr lang="en-US" altLang="en-US" sz="2000" u="sng" dirty="0">
                <a:solidFill>
                  <a:schemeClr val="tx1"/>
                </a:solidFill>
                <a:latin typeface="+mn-lt"/>
              </a:rPr>
              <a:t>Individual states:</a:t>
            </a:r>
            <a:endParaRPr lang="en-US" alt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What is your youngest child's birth weight?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What color was your first bicycle?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If you needed a new first name, what would it be?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What band poster did you have on your wall in high school?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How many bones have you broken?</a:t>
            </a:r>
          </a:p>
        </p:txBody>
      </p:sp>
      <p:pic>
        <p:nvPicPr>
          <p:cNvPr id="1026" name="Picture 2" descr="Y Asian Confuse | Jackie chan meme, Jackie chan, Diabetes memes">
            <a:extLst>
              <a:ext uri="{FF2B5EF4-FFF2-40B4-BE49-F238E27FC236}">
                <a16:creationId xmlns:a16="http://schemas.microsoft.com/office/drawing/2014/main" id="{0774D7A7-ED0D-1B41-B9B6-0E2A5232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2913" y="3980104"/>
            <a:ext cx="2864262" cy="18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3AF7-0417-A747-B9A2-C602B60D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6357-CEB0-E647-85FD-F7496C90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2834831-6058-154B-A378-DD34D2FE2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84190"/>
              </p:ext>
            </p:extLst>
          </p:nvPr>
        </p:nvGraphicFramePr>
        <p:xfrm>
          <a:off x="1138050" y="1802283"/>
          <a:ext cx="9882249" cy="400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0821">
                  <a:extLst>
                    <a:ext uri="{9D8B030D-6E8A-4147-A177-3AD203B41FA5}">
                      <a16:colId xmlns:a16="http://schemas.microsoft.com/office/drawing/2014/main" val="4134222865"/>
                    </a:ext>
                  </a:extLst>
                </a:gridCol>
                <a:gridCol w="6271428">
                  <a:extLst>
                    <a:ext uri="{9D8B030D-6E8A-4147-A177-3AD203B41FA5}">
                      <a16:colId xmlns:a16="http://schemas.microsoft.com/office/drawing/2014/main" val="944210115"/>
                    </a:ext>
                  </a:extLst>
                </a:gridCol>
              </a:tblGrid>
              <a:tr h="344556">
                <a:tc>
                  <a:txBody>
                    <a:bodyPr/>
                    <a:lstStyle/>
                    <a:p>
                      <a:r>
                        <a:rPr lang="en-US" sz="2400" dirty="0"/>
                        <a:t>Countermeasure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Purpose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846909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Password hashing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 leak doesn’t immediately reveal user passwords; slows </a:t>
                      </a:r>
                      <a:r>
                        <a:rPr lang="en-US" sz="2400" b="1" i="0" dirty="0"/>
                        <a:t>offline guessing attacks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028943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Strength meters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Nudge / force users to pick stronger passwords to mitigate guessing attacks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38646575"/>
                  </a:ext>
                </a:extLst>
              </a:tr>
              <a:tr h="646044">
                <a:tc>
                  <a:txBody>
                    <a:bodyPr/>
                    <a:lstStyle/>
                    <a:p>
                      <a:r>
                        <a:rPr lang="en-US" sz="2400" dirty="0"/>
                        <a:t>Lockout after N failed attempts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Prevent remote guessing attacks (X typically 10, 100, 1000); slows down / prevents </a:t>
                      </a:r>
                      <a:r>
                        <a:rPr lang="en-US" sz="2400" b="1" i="0" dirty="0"/>
                        <a:t>online guessing attacks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831948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Compromised credential checks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Check if password is in known breaches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3276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036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3" descr="PE03749_">
            <a:extLst>
              <a:ext uri="{FF2B5EF4-FFF2-40B4-BE49-F238E27FC236}">
                <a16:creationId xmlns:a16="http://schemas.microsoft.com/office/drawing/2014/main" id="{3DEF29D9-6261-224F-AC12-D3634AC5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6600"/>
            <a:ext cx="126523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4">
            <a:extLst>
              <a:ext uri="{FF2B5EF4-FFF2-40B4-BE49-F238E27FC236}">
                <a16:creationId xmlns:a16="http://schemas.microsoft.com/office/drawing/2014/main" id="{A85F93EC-A239-E44A-98CE-7CF3B931F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2438400" cy="2895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 t4h97t4m43</a:t>
            </a:r>
          </a:p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 fa6326b1c2</a:t>
            </a:r>
          </a:p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 N53uhjr438</a:t>
            </a:r>
          </a:p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 Hgg658n53</a:t>
            </a:r>
          </a:p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 …</a:t>
            </a:r>
          </a:p>
        </p:txBody>
      </p:sp>
      <p:sp>
        <p:nvSpPr>
          <p:cNvPr id="50183" name="Text Box 6">
            <a:extLst>
              <a:ext uri="{FF2B5EF4-FFF2-40B4-BE49-F238E27FC236}">
                <a16:creationId xmlns:a16="http://schemas.microsoft.com/office/drawing/2014/main" id="{86FFEDBC-79C6-C94B-A3EE-CB6CBB9FE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362200"/>
            <a:ext cx="28216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system password file</a:t>
            </a:r>
          </a:p>
        </p:txBody>
      </p:sp>
      <p:sp>
        <p:nvSpPr>
          <p:cNvPr id="50184" name="AutoShape 7">
            <a:extLst>
              <a:ext uri="{FF2B5EF4-FFF2-40B4-BE49-F238E27FC236}">
                <a16:creationId xmlns:a16="http://schemas.microsoft.com/office/drawing/2014/main" id="{D1F37BFE-E94A-B543-AD78-4C7F8269F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238" y="2014538"/>
            <a:ext cx="2697162" cy="881062"/>
          </a:xfrm>
          <a:prstGeom prst="cloudCallout">
            <a:avLst>
              <a:gd name="adj1" fmla="val -44324"/>
              <a:gd name="adj2" fmla="val 12189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“cypherpunk”</a:t>
            </a:r>
          </a:p>
        </p:txBody>
      </p:sp>
      <p:sp>
        <p:nvSpPr>
          <p:cNvPr id="50185" name="Freeform 8">
            <a:extLst>
              <a:ext uri="{FF2B5EF4-FFF2-40B4-BE49-F238E27FC236}">
                <a16:creationId xmlns:a16="http://schemas.microsoft.com/office/drawing/2014/main" id="{D75027AB-9FD8-BC4F-866E-C919DC245672}"/>
              </a:ext>
            </a:extLst>
          </p:cNvPr>
          <p:cNvSpPr>
            <a:spLocks/>
          </p:cNvSpPr>
          <p:nvPr/>
        </p:nvSpPr>
        <p:spPr bwMode="auto">
          <a:xfrm>
            <a:off x="5181600" y="2743200"/>
            <a:ext cx="1828800" cy="1219200"/>
          </a:xfrm>
          <a:custGeom>
            <a:avLst/>
            <a:gdLst>
              <a:gd name="T0" fmla="*/ 0 w 1056"/>
              <a:gd name="T1" fmla="*/ 0 h 768"/>
              <a:gd name="T2" fmla="*/ 2147483647 w 1056"/>
              <a:gd name="T3" fmla="*/ 2147483647 h 768"/>
              <a:gd name="T4" fmla="*/ 2147483647 w 1056"/>
              <a:gd name="T5" fmla="*/ 2147483647 h 768"/>
              <a:gd name="T6" fmla="*/ 2147483647 w 1056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768"/>
              <a:gd name="T14" fmla="*/ 1056 w 1056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768">
                <a:moveTo>
                  <a:pt x="0" y="0"/>
                </a:moveTo>
                <a:cubicBezTo>
                  <a:pt x="84" y="180"/>
                  <a:pt x="168" y="360"/>
                  <a:pt x="288" y="480"/>
                </a:cubicBezTo>
                <a:cubicBezTo>
                  <a:pt x="408" y="600"/>
                  <a:pt x="592" y="672"/>
                  <a:pt x="720" y="720"/>
                </a:cubicBezTo>
                <a:cubicBezTo>
                  <a:pt x="848" y="768"/>
                  <a:pt x="952" y="768"/>
                  <a:pt x="1056" y="76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6" name="Text Box 9">
            <a:extLst>
              <a:ext uri="{FF2B5EF4-FFF2-40B4-BE49-F238E27FC236}">
                <a16:creationId xmlns:a16="http://schemas.microsoft.com/office/drawing/2014/main" id="{2F44E134-2D5D-F44E-9F02-A0D4E9AAE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189" y="3717925"/>
            <a:ext cx="1276503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hash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753D9A-7441-AB40-99E7-1FD95D85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Passwords</a:t>
            </a:r>
          </a:p>
        </p:txBody>
      </p:sp>
    </p:spTree>
    <p:extLst>
      <p:ext uri="{BB962C8B-B14F-4D97-AF65-F5344CB8AC3E}">
        <p14:creationId xmlns:p14="http://schemas.microsoft.com/office/powerpoint/2010/main" val="225427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C360E7B-4EB3-CE4D-B112-5F3CA0A7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Password Hashing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61BA5B6-82DF-424E-B89D-44F80BF4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/>
              <a:t>Instead of user’s password, store </a:t>
            </a:r>
            <a:r>
              <a:rPr lang="en-US" altLang="en-US" sz="2400" dirty="0">
                <a:solidFill>
                  <a:srgbClr val="C00000"/>
                </a:solidFill>
              </a:rPr>
              <a:t>Hash(password)</a:t>
            </a:r>
          </a:p>
          <a:p>
            <a:r>
              <a:rPr lang="en-US" altLang="en-US" sz="2400" dirty="0"/>
              <a:t>When user enters a password, compute its hash and compare with the entry in the password file</a:t>
            </a:r>
          </a:p>
          <a:p>
            <a:pPr lvl="1"/>
            <a:r>
              <a:rPr lang="en-US" altLang="en-US" sz="1800" dirty="0"/>
              <a:t>System does not store actual passwords</a:t>
            </a:r>
          </a:p>
          <a:p>
            <a:pPr lvl="1"/>
            <a:r>
              <a:rPr lang="en-US" altLang="en-US" sz="1800" dirty="0"/>
              <a:t>Cannot go from hash to password</a:t>
            </a:r>
          </a:p>
          <a:p>
            <a:pPr marL="274320" lvl="1" indent="0">
              <a:buNone/>
            </a:pPr>
            <a:r>
              <a:rPr lang="en-US" altLang="en-US" sz="1800" dirty="0"/>
              <a:t>   (except by guessing the password)</a:t>
            </a:r>
          </a:p>
          <a:p>
            <a:r>
              <a:rPr lang="en-US" altLang="en-US" sz="2400" dirty="0"/>
              <a:t>Hash function H must have some properties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B638FA-5DE3-CE47-B4F2-92F00BC6EB0D}"/>
              </a:ext>
            </a:extLst>
          </p:cNvPr>
          <p:cNvGrpSpPr/>
          <p:nvPr/>
        </p:nvGrpSpPr>
        <p:grpSpPr>
          <a:xfrm>
            <a:off x="9072477" y="4069655"/>
            <a:ext cx="847800" cy="478440"/>
            <a:chOff x="9072477" y="4069655"/>
            <a:chExt cx="84780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28C6FC-10AB-CF44-8313-AB9EE3DFCDC0}"/>
                    </a:ext>
                  </a:extLst>
                </p14:cNvPr>
                <p14:cNvContentPartPr/>
                <p14:nvPr/>
              </p14:nvContentPartPr>
              <p14:xfrm>
                <a:off x="9072477" y="4069655"/>
                <a:ext cx="847800" cy="376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28C6FC-10AB-CF44-8313-AB9EE3DFCD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36837" y="4033655"/>
                  <a:ext cx="9194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F7CEE21-A63B-C944-B942-C9DF5DC0E16F}"/>
                    </a:ext>
                  </a:extLst>
                </p14:cNvPr>
                <p14:cNvContentPartPr/>
                <p14:nvPr/>
              </p14:nvContentPartPr>
              <p14:xfrm>
                <a:off x="9117117" y="4476455"/>
                <a:ext cx="388800" cy="7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F7CEE21-A63B-C944-B942-C9DF5DC0E1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81117" y="4440455"/>
                  <a:ext cx="460440" cy="14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23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C360E7B-4EB3-CE4D-B112-5F3CA0A7F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</a:rPr>
              <a:t>Cryptographic Hash Functions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61BA5B6-82DF-424E-B89D-44F80BF4D5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7" cy="4857262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Cryptographic hash function </a:t>
            </a:r>
            <a:r>
              <a:rPr lang="en-US" altLang="en-US" sz="2400" dirty="0"/>
              <a:t>H maps any message to a short digest (e.g., 256-bit string) 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One-way: </a:t>
            </a:r>
          </a:p>
          <a:p>
            <a:pPr marL="0" indent="0">
              <a:buNone/>
            </a:pPr>
            <a:r>
              <a:rPr lang="en-US" altLang="en-US" sz="2400" dirty="0"/>
              <a:t>   Given y = H(M), hard to compute M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Collision-resistant:  </a:t>
            </a:r>
          </a:p>
          <a:p>
            <a:pPr marL="0" indent="0">
              <a:buNone/>
            </a:pPr>
            <a:r>
              <a:rPr lang="en-US" altLang="en-US" sz="2400" dirty="0"/>
              <a:t>   Can’t find M, M’ </a:t>
            </a:r>
            <a:r>
              <a:rPr lang="en-US" altLang="en-US" sz="2400" dirty="0" err="1"/>
              <a:t>s.t.</a:t>
            </a:r>
            <a:r>
              <a:rPr lang="en-US" altLang="en-US" sz="2400" dirty="0"/>
              <a:t> H(M) = H(M’)</a:t>
            </a:r>
          </a:p>
          <a:p>
            <a:r>
              <a:rPr lang="en-US" altLang="en-US" sz="2400" dirty="0"/>
              <a:t>Good hash functions: SHA256, SHA512, SHA-3, </a:t>
            </a:r>
            <a:r>
              <a:rPr lang="en-US" altLang="en-US" sz="2400" dirty="0" err="1"/>
              <a:t>bcrypt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scrypt</a:t>
            </a:r>
            <a:r>
              <a:rPr lang="en-US" altLang="en-US" sz="2400" dirty="0"/>
              <a:t>, PBKDF2 …</a:t>
            </a:r>
          </a:p>
          <a:p>
            <a:pPr lvl="1"/>
            <a:r>
              <a:rPr lang="en-US" altLang="en-US" sz="2000" dirty="0"/>
              <a:t>Deprecated hash functions: MD5, SHA-1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CF493D-341B-E64E-8A7C-CC8043523B7D}"/>
              </a:ext>
            </a:extLst>
          </p:cNvPr>
          <p:cNvGrpSpPr/>
          <p:nvPr/>
        </p:nvGrpSpPr>
        <p:grpSpPr>
          <a:xfrm>
            <a:off x="5991957" y="5209415"/>
            <a:ext cx="2448720" cy="757800"/>
            <a:chOff x="5991957" y="5209415"/>
            <a:chExt cx="2448720" cy="75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6DF3CF-6B70-1643-8F2D-3832FF208AA2}"/>
                    </a:ext>
                  </a:extLst>
                </p14:cNvPr>
                <p14:cNvContentPartPr/>
                <p14:nvPr/>
              </p14:nvContentPartPr>
              <p14:xfrm>
                <a:off x="5991957" y="5209415"/>
                <a:ext cx="57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6DF3CF-6B70-1643-8F2D-3832FF208A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74317" y="5191415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10DE11-2F6D-5B43-9786-AAD7D118B3D9}"/>
                    </a:ext>
                  </a:extLst>
                </p14:cNvPr>
                <p14:cNvContentPartPr/>
                <p14:nvPr/>
              </p14:nvContentPartPr>
              <p14:xfrm>
                <a:off x="6000237" y="5209415"/>
                <a:ext cx="2409480" cy="757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10DE11-2F6D-5B43-9786-AAD7D118B3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2237" y="5191415"/>
                  <a:ext cx="2445120" cy="79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87AAA0-F5B8-BF4B-91D6-04E51F5493F9}"/>
                    </a:ext>
                  </a:extLst>
                </p14:cNvPr>
                <p14:cNvContentPartPr/>
                <p14:nvPr/>
              </p14:nvContentPartPr>
              <p14:xfrm>
                <a:off x="6410277" y="567957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87AAA0-F5B8-BF4B-91D6-04E51F5493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92637" y="56619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B428C6-C427-8B4D-A392-77EA14D70043}"/>
                    </a:ext>
                  </a:extLst>
                </p14:cNvPr>
                <p14:cNvContentPartPr/>
                <p14:nvPr/>
              </p14:nvContentPartPr>
              <p14:xfrm>
                <a:off x="6410277" y="5303735"/>
                <a:ext cx="2030400" cy="37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B428C6-C427-8B4D-A392-77EA14D700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92637" y="5286095"/>
                  <a:ext cx="2066040" cy="41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8FCF9A-1ADC-504E-8175-FE4EE8F62A1D}"/>
              </a:ext>
            </a:extLst>
          </p:cNvPr>
          <p:cNvSpPr txBox="1"/>
          <p:nvPr/>
        </p:nvSpPr>
        <p:spPr>
          <a:xfrm>
            <a:off x="2959106" y="528914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password-specific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6135C1-D216-3843-98C1-937F8989B539}"/>
              </a:ext>
            </a:extLst>
          </p:cNvPr>
          <p:cNvGrpSpPr/>
          <p:nvPr/>
        </p:nvGrpSpPr>
        <p:grpSpPr>
          <a:xfrm>
            <a:off x="4615235" y="4714879"/>
            <a:ext cx="4071600" cy="627480"/>
            <a:chOff x="4615235" y="4714879"/>
            <a:chExt cx="4071600" cy="627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C4AA2A-B4D1-4344-A85C-975650B38942}"/>
                    </a:ext>
                  </a:extLst>
                </p14:cNvPr>
                <p14:cNvContentPartPr/>
                <p14:nvPr/>
              </p14:nvContentPartPr>
              <p14:xfrm>
                <a:off x="5066675" y="4714879"/>
                <a:ext cx="3620160" cy="50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C4AA2A-B4D1-4344-A85C-975650B389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1035" y="4499239"/>
                  <a:ext cx="369180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BA1D940-27C7-E946-90DC-14D797C63789}"/>
                    </a:ext>
                  </a:extLst>
                </p14:cNvPr>
                <p14:cNvContentPartPr/>
                <p14:nvPr/>
              </p14:nvContentPartPr>
              <p14:xfrm>
                <a:off x="4615235" y="5080279"/>
                <a:ext cx="57852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BA1D940-27C7-E946-90DC-14D797C637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9235" y="4864279"/>
                  <a:ext cx="650160" cy="69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09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8030985-4F1D-8841-A411-76D6084E1C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Dictionary Attacks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31A22024-EDF5-134C-B10A-FF05A02FCE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14236"/>
            <a:ext cx="6229242" cy="5061985"/>
          </a:xfrm>
        </p:spPr>
        <p:txBody>
          <a:bodyPr vert="horz" lIns="92075" tIns="46038" rIns="92075" bIns="46038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Passwords are not random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With 52 upper- and lower-case letters, 10 digits and 32 punctuation symbols, there are 94</a:t>
            </a:r>
            <a:r>
              <a:rPr lang="en-US" altLang="en-US" sz="2000" baseline="30000" dirty="0"/>
              <a:t>8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pitchFamily="2" charset="2"/>
              </a:rPr>
              <a:t> </a:t>
            </a:r>
            <a:r>
              <a:rPr lang="en-US" altLang="en-US" sz="2000" dirty="0"/>
              <a:t>6 quadrillion possible 8-character passwords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Humans like to use dictionary words, human and pet names </a:t>
            </a:r>
            <a:r>
              <a:rPr lang="en-US" altLang="en-US" sz="2000" dirty="0">
                <a:sym typeface="Symbol" pitchFamily="2" charset="2"/>
              </a:rPr>
              <a:t> </a:t>
            </a:r>
            <a:r>
              <a:rPr lang="en-US" altLang="en-US" sz="2000" dirty="0"/>
              <a:t>1 million common passwords</a:t>
            </a:r>
          </a:p>
          <a:p>
            <a:pPr>
              <a:lnSpc>
                <a:spcPct val="100000"/>
              </a:lnSpc>
            </a:pPr>
            <a:r>
              <a:rPr lang="en-US" altLang="en-US" sz="2400" dirty="0"/>
              <a:t>Attacker can pre-compute H(word) for every word in the dictionary – do this once </a:t>
            </a:r>
            <a:r>
              <a:rPr lang="en-US" altLang="en-US" sz="2400" u="sng" dirty="0"/>
              <a:t>offline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Once password file is obtained, cracking is instantaneous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Sophisticated password guessing tools are available (take into account frequency of letters, password patterns, etc.)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8F9A69-66A3-C04A-BB26-B58631FA3B8C}"/>
              </a:ext>
            </a:extLst>
          </p:cNvPr>
          <p:cNvGrpSpPr/>
          <p:nvPr/>
        </p:nvGrpSpPr>
        <p:grpSpPr>
          <a:xfrm>
            <a:off x="3707397" y="932975"/>
            <a:ext cx="892080" cy="528120"/>
            <a:chOff x="3707397" y="932975"/>
            <a:chExt cx="89208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1C58FC3-31A9-F644-B8C1-1035572063F2}"/>
                    </a:ext>
                  </a:extLst>
                </p14:cNvPr>
                <p14:cNvContentPartPr/>
                <p14:nvPr/>
              </p14:nvContentPartPr>
              <p14:xfrm>
                <a:off x="3707397" y="932975"/>
                <a:ext cx="892080" cy="41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1C58FC3-31A9-F644-B8C1-103557206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44397" y="870335"/>
                  <a:ext cx="10177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9783B6-C855-6747-8E99-FFAA8E61D71A}"/>
                    </a:ext>
                  </a:extLst>
                </p14:cNvPr>
                <p14:cNvContentPartPr/>
                <p14:nvPr/>
              </p14:nvContentPartPr>
              <p14:xfrm>
                <a:off x="4174677" y="146037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9783B6-C855-6747-8E99-FFAA8E61D7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12037" y="13977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0649B7-5CB9-EB4E-9DA7-8E611C6A2973}"/>
                    </a:ext>
                  </a:extLst>
                </p14:cNvPr>
                <p14:cNvContentPartPr/>
                <p14:nvPr/>
              </p14:nvContentPartPr>
              <p14:xfrm>
                <a:off x="4174677" y="1402415"/>
                <a:ext cx="356400" cy="58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0649B7-5CB9-EB4E-9DA7-8E611C6A29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12037" y="1339415"/>
                  <a:ext cx="4820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733CB9-2A17-764C-B247-96CEBB7C4B42}"/>
              </a:ext>
            </a:extLst>
          </p:cNvPr>
          <p:cNvGrpSpPr/>
          <p:nvPr/>
        </p:nvGrpSpPr>
        <p:grpSpPr>
          <a:xfrm>
            <a:off x="8887437" y="902375"/>
            <a:ext cx="931320" cy="515520"/>
            <a:chOff x="8887437" y="902375"/>
            <a:chExt cx="93132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11A67BB-C5F1-3F4D-AA04-30F858621AA0}"/>
                    </a:ext>
                  </a:extLst>
                </p14:cNvPr>
                <p14:cNvContentPartPr/>
                <p14:nvPr/>
              </p14:nvContentPartPr>
              <p14:xfrm>
                <a:off x="8887437" y="902375"/>
                <a:ext cx="931320" cy="416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11A67BB-C5F1-3F4D-AA04-30F858621A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4797" y="839735"/>
                  <a:ext cx="10569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677BBD-62FD-8C42-A78D-C342EE3DB062}"/>
                    </a:ext>
                  </a:extLst>
                </p14:cNvPr>
                <p14:cNvContentPartPr/>
                <p14:nvPr/>
              </p14:nvContentPartPr>
              <p14:xfrm>
                <a:off x="8976717" y="1395575"/>
                <a:ext cx="344160" cy="22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677BBD-62FD-8C42-A78D-C342EE3DB0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14077" y="1332935"/>
                  <a:ext cx="46980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6019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BA571-0D47-6B4E-B72A-77C3B8D4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380CE-2E57-734D-A59D-BB0A8800656D}"/>
              </a:ext>
            </a:extLst>
          </p:cNvPr>
          <p:cNvSpPr txBox="1"/>
          <p:nvPr/>
        </p:nvSpPr>
        <p:spPr>
          <a:xfrm>
            <a:off x="1078756" y="3723608"/>
            <a:ext cx="7661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~450,000 hashes per second</a:t>
            </a:r>
          </a:p>
          <a:p>
            <a:endParaRPr lang="en-US" sz="2400" dirty="0"/>
          </a:p>
          <a:p>
            <a:r>
              <a:rPr lang="en-US" sz="2400" dirty="0"/>
              <a:t>How many guesses / hashes needed to crack a password?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BE99C-FC87-9B46-83C1-103B9856E5E9}"/>
              </a:ext>
            </a:extLst>
          </p:cNvPr>
          <p:cNvSpPr txBox="1"/>
          <p:nvPr/>
        </p:nvSpPr>
        <p:spPr>
          <a:xfrm>
            <a:off x="1108726" y="5092324"/>
            <a:ext cx="879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</a:t>
            </a:r>
            <a:r>
              <a:rPr lang="en-US" sz="2400" dirty="0">
                <a:solidFill>
                  <a:srgbClr val="C00000"/>
                </a:solidFill>
              </a:rPr>
              <a:t>rainbow tables:  </a:t>
            </a:r>
          </a:p>
          <a:p>
            <a:r>
              <a:rPr lang="en-US" sz="2400" dirty="0"/>
              <a:t>precompute huge number of hashes to make a quick-lookup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354BF-F7D3-4144-8892-9B932E16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Password Cracking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D74549-9478-2947-BB2B-27D088A0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6"/>
          <a:stretch/>
        </p:blipFill>
        <p:spPr>
          <a:xfrm>
            <a:off x="1108726" y="1884599"/>
            <a:ext cx="8382000" cy="154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7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2123-F3EB-FA44-B035-69FCB369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42594"/>
            <a:ext cx="10745449" cy="1371600"/>
          </a:xfrm>
        </p:spPr>
        <p:txBody>
          <a:bodyPr/>
          <a:lstStyle/>
          <a:p>
            <a:r>
              <a:rPr lang="en-US" dirty="0"/>
              <a:t>Authentication vs. Authorization &amp;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501F-4A09-4B4B-B00B-99397C6E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Authentication: </a:t>
            </a:r>
            <a:r>
              <a:rPr lang="en-US" sz="2400" dirty="0"/>
              <a:t>is the user (or program) who they claim they are?</a:t>
            </a:r>
          </a:p>
          <a:p>
            <a:r>
              <a:rPr lang="en-US" sz="2400" b="1" dirty="0"/>
              <a:t>Authorization: </a:t>
            </a:r>
            <a:r>
              <a:rPr lang="en-US" sz="2400" dirty="0"/>
              <a:t>should user (or program) have access to a given resource?</a:t>
            </a:r>
          </a:p>
          <a:p>
            <a:pPr lvl="1"/>
            <a:r>
              <a:rPr lang="en-US" sz="2200" dirty="0"/>
              <a:t>Authorization decisions rely on correct authentication</a:t>
            </a:r>
          </a:p>
          <a:p>
            <a:r>
              <a:rPr lang="en-US" sz="2400" b="1" dirty="0"/>
              <a:t>Access control: </a:t>
            </a:r>
            <a:r>
              <a:rPr lang="en-US" sz="2400" dirty="0"/>
              <a:t>policy and enforcement mechanism</a:t>
            </a:r>
          </a:p>
        </p:txBody>
      </p:sp>
    </p:spTree>
    <p:extLst>
      <p:ext uri="{BB962C8B-B14F-4D97-AF65-F5344CB8AC3E}">
        <p14:creationId xmlns:p14="http://schemas.microsoft.com/office/powerpoint/2010/main" val="1944411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3366-E1D2-FD48-BC89-FF5FE2D5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Cracking Harder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081BFD-4106-C442-9A33-79B44F70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Make hashing slower to slow down cracking attacks</a:t>
            </a:r>
          </a:p>
          <a:p>
            <a:r>
              <a:rPr lang="en-US" sz="2400" dirty="0"/>
              <a:t>Use random per-user </a:t>
            </a:r>
            <a:r>
              <a:rPr lang="en-US" sz="2400" dirty="0">
                <a:solidFill>
                  <a:srgbClr val="C00000"/>
                </a:solidFill>
              </a:rPr>
              <a:t>salts</a:t>
            </a:r>
            <a:r>
              <a:rPr lang="en-US" sz="2400" dirty="0"/>
              <a:t> to prevent use of rainbow tables</a:t>
            </a:r>
          </a:p>
          <a:p>
            <a:r>
              <a:rPr lang="en-US" sz="2400" dirty="0"/>
              <a:t>PKCS#5 approach: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Memory-hard hashing: </a:t>
            </a:r>
            <a:r>
              <a:rPr lang="en-US" sz="2400" dirty="0" err="1"/>
              <a:t>Scrypt</a:t>
            </a:r>
            <a:r>
              <a:rPr lang="en-US" sz="2400" dirty="0"/>
              <a:t> and argon2 require lots of memory to compute as well as time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631702-B637-6444-B66F-36CE9CBB5914}"/>
              </a:ext>
            </a:extLst>
          </p:cNvPr>
          <p:cNvCxnSpPr>
            <a:cxnSpLocks/>
          </p:cNvCxnSpPr>
          <p:nvPr/>
        </p:nvCxnSpPr>
        <p:spPr>
          <a:xfrm rot="10800000">
            <a:off x="3431753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23837A-53F3-8743-AD5D-C1DBC829DDB7}"/>
              </a:ext>
            </a:extLst>
          </p:cNvPr>
          <p:cNvCxnSpPr>
            <a:cxnSpLocks/>
          </p:cNvCxnSpPr>
          <p:nvPr/>
        </p:nvCxnSpPr>
        <p:spPr>
          <a:xfrm rot="10800000">
            <a:off x="5774902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rapezoid 8">
            <a:extLst>
              <a:ext uri="{FF2B5EF4-FFF2-40B4-BE49-F238E27FC236}">
                <a16:creationId xmlns:a16="http://schemas.microsoft.com/office/drawing/2014/main" id="{576B8670-1407-B24C-AF6A-91A77B48707D}"/>
              </a:ext>
            </a:extLst>
          </p:cNvPr>
          <p:cNvSpPr/>
          <p:nvPr/>
        </p:nvSpPr>
        <p:spPr>
          <a:xfrm rot="5400000">
            <a:off x="2698975" y="3848058"/>
            <a:ext cx="913257" cy="513207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1F063-8459-FD44-8A49-D10113C3CA86}"/>
              </a:ext>
            </a:extLst>
          </p:cNvPr>
          <p:cNvSpPr txBox="1"/>
          <p:nvPr/>
        </p:nvSpPr>
        <p:spPr>
          <a:xfrm>
            <a:off x="2954131" y="38512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68A7E2-260E-0844-86BA-EB1ABA7D8558}"/>
              </a:ext>
            </a:extLst>
          </p:cNvPr>
          <p:cNvCxnSpPr>
            <a:cxnSpLocks/>
          </p:cNvCxnSpPr>
          <p:nvPr/>
        </p:nvCxnSpPr>
        <p:spPr>
          <a:xfrm rot="10800000">
            <a:off x="2498949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A47923-359C-0849-9B90-F14760C2D04E}"/>
              </a:ext>
            </a:extLst>
          </p:cNvPr>
          <p:cNvCxnSpPr>
            <a:cxnSpLocks/>
          </p:cNvCxnSpPr>
          <p:nvPr/>
        </p:nvCxnSpPr>
        <p:spPr>
          <a:xfrm rot="10800000">
            <a:off x="3422949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rapezoid 12">
            <a:extLst>
              <a:ext uri="{FF2B5EF4-FFF2-40B4-BE49-F238E27FC236}">
                <a16:creationId xmlns:a16="http://schemas.microsoft.com/office/drawing/2014/main" id="{2FF32C41-27F8-7C4D-8629-195D97AB3567}"/>
              </a:ext>
            </a:extLst>
          </p:cNvPr>
          <p:cNvSpPr/>
          <p:nvPr/>
        </p:nvSpPr>
        <p:spPr>
          <a:xfrm rot="5400000">
            <a:off x="3460328" y="3848058"/>
            <a:ext cx="913257" cy="513207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06E3E-809E-C34C-BEB9-82263581101F}"/>
              </a:ext>
            </a:extLst>
          </p:cNvPr>
          <p:cNvSpPr txBox="1"/>
          <p:nvPr/>
        </p:nvSpPr>
        <p:spPr>
          <a:xfrm>
            <a:off x="3715484" y="38512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80DD4-4FCE-5B4F-B4F3-2B887D4F538B}"/>
              </a:ext>
            </a:extLst>
          </p:cNvPr>
          <p:cNvCxnSpPr>
            <a:cxnSpLocks/>
          </p:cNvCxnSpPr>
          <p:nvPr/>
        </p:nvCxnSpPr>
        <p:spPr>
          <a:xfrm rot="10800000">
            <a:off x="4184302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6C3AE7-C608-FA4C-9A62-45B173DF8277}"/>
              </a:ext>
            </a:extLst>
          </p:cNvPr>
          <p:cNvCxnSpPr>
            <a:cxnSpLocks/>
          </p:cNvCxnSpPr>
          <p:nvPr/>
        </p:nvCxnSpPr>
        <p:spPr>
          <a:xfrm rot="10800000">
            <a:off x="5031952" y="4105233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30D193C0-64AD-F14E-B754-9E2D6DFA005D}"/>
              </a:ext>
            </a:extLst>
          </p:cNvPr>
          <p:cNvSpPr/>
          <p:nvPr/>
        </p:nvSpPr>
        <p:spPr>
          <a:xfrm rot="5400000">
            <a:off x="5222378" y="3848058"/>
            <a:ext cx="913257" cy="513207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CA11D-2FBC-2540-ADFE-E9935DC3C3D1}"/>
              </a:ext>
            </a:extLst>
          </p:cNvPr>
          <p:cNvSpPr txBox="1"/>
          <p:nvPr/>
        </p:nvSpPr>
        <p:spPr>
          <a:xfrm>
            <a:off x="5477534" y="385129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49041-15E0-6F4C-9DC0-4638B1ED6E6A}"/>
              </a:ext>
            </a:extLst>
          </p:cNvPr>
          <p:cNvSpPr txBox="1"/>
          <p:nvPr/>
        </p:nvSpPr>
        <p:spPr>
          <a:xfrm>
            <a:off x="4648571" y="38194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D6C3F9-CF3C-3F48-B42A-6EDA3B385639}"/>
              </a:ext>
            </a:extLst>
          </p:cNvPr>
          <p:cNvSpPr txBox="1"/>
          <p:nvPr/>
        </p:nvSpPr>
        <p:spPr>
          <a:xfrm>
            <a:off x="1374353" y="393378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 || salt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1602B9-A9D8-324C-B20C-0F979A9F8F8D}"/>
              </a:ext>
            </a:extLst>
          </p:cNvPr>
          <p:cNvSpPr txBox="1"/>
          <p:nvPr/>
        </p:nvSpPr>
        <p:spPr>
          <a:xfrm>
            <a:off x="6491063" y="3851291"/>
            <a:ext cx="20393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h = </a:t>
            </a:r>
            <a:r>
              <a:rPr lang="en-US" sz="2100" dirty="0" err="1"/>
              <a:t>H</a:t>
            </a:r>
            <a:r>
              <a:rPr lang="en-US" sz="2100" baseline="30000" dirty="0" err="1"/>
              <a:t>c</a:t>
            </a:r>
            <a:r>
              <a:rPr lang="en-US" sz="2100" dirty="0"/>
              <a:t>(pw || salt)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CC372D69-67C4-664E-A1E4-31B941EDE78F}"/>
              </a:ext>
            </a:extLst>
          </p:cNvPr>
          <p:cNvSpPr/>
          <p:nvPr/>
        </p:nvSpPr>
        <p:spPr>
          <a:xfrm rot="5400000">
            <a:off x="4251879" y="2950664"/>
            <a:ext cx="311304" cy="3420543"/>
          </a:xfrm>
          <a:prstGeom prst="rightBrace">
            <a:avLst>
              <a:gd name="adj1" fmla="val 6987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175E5-1E26-1744-B4E6-E165BECCA5AC}"/>
              </a:ext>
            </a:extLst>
          </p:cNvPr>
          <p:cNvSpPr txBox="1"/>
          <p:nvPr/>
        </p:nvSpPr>
        <p:spPr>
          <a:xfrm>
            <a:off x="3230048" y="474038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times   (e.g., c = 100,000)</a:t>
            </a:r>
          </a:p>
        </p:txBody>
      </p:sp>
    </p:spTree>
    <p:extLst>
      <p:ext uri="{BB962C8B-B14F-4D97-AF65-F5344CB8AC3E}">
        <p14:creationId xmlns:p14="http://schemas.microsoft.com/office/powerpoint/2010/main" val="27651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7" grpId="0" animBg="1"/>
      <p:bldP spid="18" grpId="0"/>
      <p:bldP spid="19" grpId="0"/>
      <p:bldP spid="20" grpId="0"/>
      <p:bldP spid="21" grpId="0"/>
      <p:bldP spid="23" grpId="0" animBg="1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7E33C9F7-EDB9-AF44-A678-108498E77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Salt</a:t>
            </a:r>
          </a:p>
        </p:txBody>
      </p:sp>
      <p:sp>
        <p:nvSpPr>
          <p:cNvPr id="54276" name="Text Box 3">
            <a:extLst>
              <a:ext uri="{FF2B5EF4-FFF2-40B4-BE49-F238E27FC236}">
                <a16:creationId xmlns:a16="http://schemas.microsoft.com/office/drawing/2014/main" id="{76922483-03E3-2941-88CA-A085E843C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125" y="1828800"/>
            <a:ext cx="70310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shmat: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fURxfg,4hLBX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:14510:30:Vitaly:/u/</a:t>
            </a:r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shmat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:/bin/</a:t>
            </a:r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csh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277" name="AutoShape 4">
            <a:extLst>
              <a:ext uri="{FF2B5EF4-FFF2-40B4-BE49-F238E27FC236}">
                <a16:creationId xmlns:a16="http://schemas.microsoft.com/office/drawing/2014/main" id="{3FE48132-46D1-EB4B-B4BF-5AA245207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590800"/>
            <a:ext cx="2057400" cy="381000"/>
          </a:xfrm>
          <a:prstGeom prst="wedgeRectCallout">
            <a:avLst>
              <a:gd name="adj1" fmla="val -47532"/>
              <a:gd name="adj2" fmla="val -12541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/etc/passwd entry</a:t>
            </a:r>
          </a:p>
        </p:txBody>
      </p:sp>
      <p:sp>
        <p:nvSpPr>
          <p:cNvPr id="54278" name="Oval 5">
            <a:extLst>
              <a:ext uri="{FF2B5EF4-FFF2-40B4-BE49-F238E27FC236}">
                <a16:creationId xmlns:a16="http://schemas.microsoft.com/office/drawing/2014/main" id="{3DC07FD5-501E-D849-9033-595BC4D16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828800"/>
            <a:ext cx="381000" cy="45720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279" name="Line 6">
            <a:extLst>
              <a:ext uri="{FF2B5EF4-FFF2-40B4-BE49-F238E27FC236}">
                <a16:creationId xmlns:a16="http://schemas.microsoft.com/office/drawing/2014/main" id="{42451D28-4B3D-B743-B3AB-0D60B43118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286000"/>
            <a:ext cx="381000" cy="5334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0" name="Text Box 7">
            <a:extLst>
              <a:ext uri="{FF2B5EF4-FFF2-40B4-BE49-F238E27FC236}">
                <a16:creationId xmlns:a16="http://schemas.microsoft.com/office/drawing/2014/main" id="{82C50FD2-22F9-5740-89D0-C7A438B76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776538"/>
            <a:ext cx="2757486" cy="89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rgbClr val="C00000"/>
                </a:solidFill>
                <a:latin typeface="+mn-lt"/>
              </a:rPr>
              <a:t>salt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(chosen randomly when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password is first set)</a:t>
            </a:r>
          </a:p>
        </p:txBody>
      </p:sp>
      <p:sp>
        <p:nvSpPr>
          <p:cNvPr id="54281" name="Rectangle 8">
            <a:extLst>
              <a:ext uri="{FF2B5EF4-FFF2-40B4-BE49-F238E27FC236}">
                <a16:creationId xmlns:a16="http://schemas.microsoft.com/office/drawing/2014/main" id="{3703A381-3CED-424D-A20C-52789F3AF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191000"/>
            <a:ext cx="22860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hash(salt,pwd)</a:t>
            </a:r>
          </a:p>
        </p:txBody>
      </p:sp>
      <p:sp>
        <p:nvSpPr>
          <p:cNvPr id="54282" name="AutoShape 9">
            <a:extLst>
              <a:ext uri="{FF2B5EF4-FFF2-40B4-BE49-F238E27FC236}">
                <a16:creationId xmlns:a16="http://schemas.microsoft.com/office/drawing/2014/main" id="{843EE854-3083-E149-B8F7-69F48DBB2222}"/>
              </a:ext>
            </a:extLst>
          </p:cNvPr>
          <p:cNvSpPr>
            <a:spLocks/>
          </p:cNvSpPr>
          <p:nvPr/>
        </p:nvSpPr>
        <p:spPr bwMode="auto">
          <a:xfrm rot="-5400000">
            <a:off x="3848100" y="1714500"/>
            <a:ext cx="304800" cy="1447800"/>
          </a:xfrm>
          <a:prstGeom prst="leftBrace">
            <a:avLst>
              <a:gd name="adj1" fmla="val 3958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highlight>
                <a:srgbClr val="000000"/>
              </a:highlight>
              <a:latin typeface="+mn-lt"/>
            </a:endParaRPr>
          </a:p>
        </p:txBody>
      </p:sp>
      <p:pic>
        <p:nvPicPr>
          <p:cNvPr id="54283" name="Picture 10" descr="PE03749_">
            <a:extLst>
              <a:ext uri="{FF2B5EF4-FFF2-40B4-BE49-F238E27FC236}">
                <a16:creationId xmlns:a16="http://schemas.microsoft.com/office/drawing/2014/main" id="{D38A14B7-487A-9842-BBB4-546099D0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62400"/>
            <a:ext cx="660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4" name="Rectangle 11">
            <a:extLst>
              <a:ext uri="{FF2B5EF4-FFF2-40B4-BE49-F238E27FC236}">
                <a16:creationId xmlns:a16="http://schemas.microsoft.com/office/drawing/2014/main" id="{1A3713CA-113B-734B-87C6-C59140A30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191000"/>
            <a:ext cx="13716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Password</a:t>
            </a:r>
          </a:p>
        </p:txBody>
      </p:sp>
      <p:sp>
        <p:nvSpPr>
          <p:cNvPr id="54285" name="Rectangle 12">
            <a:extLst>
              <a:ext uri="{FF2B5EF4-FFF2-40B4-BE49-F238E27FC236}">
                <a16:creationId xmlns:a16="http://schemas.microsoft.com/office/drawing/2014/main" id="{F79D44D2-CC40-C040-BE48-CE6AC8D7C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191000"/>
            <a:ext cx="609600" cy="609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286" name="Freeform 13">
            <a:extLst>
              <a:ext uri="{FF2B5EF4-FFF2-40B4-BE49-F238E27FC236}">
                <a16:creationId xmlns:a16="http://schemas.microsoft.com/office/drawing/2014/main" id="{7DAD2CA6-32D4-FE47-B0D5-FA37434E8667}"/>
              </a:ext>
            </a:extLst>
          </p:cNvPr>
          <p:cNvSpPr>
            <a:spLocks/>
          </p:cNvSpPr>
          <p:nvPr/>
        </p:nvSpPr>
        <p:spPr bwMode="auto">
          <a:xfrm>
            <a:off x="2133601" y="4630739"/>
            <a:ext cx="2263775" cy="458787"/>
          </a:xfrm>
          <a:custGeom>
            <a:avLst/>
            <a:gdLst>
              <a:gd name="T0" fmla="*/ 0 w 1426"/>
              <a:gd name="T1" fmla="*/ 2147483647 h 289"/>
              <a:gd name="T2" fmla="*/ 2147483647 w 1426"/>
              <a:gd name="T3" fmla="*/ 2147483647 h 289"/>
              <a:gd name="T4" fmla="*/ 2147483647 w 1426"/>
              <a:gd name="T5" fmla="*/ 2147483647 h 289"/>
              <a:gd name="T6" fmla="*/ 2147483647 w 1426"/>
              <a:gd name="T7" fmla="*/ 0 h 289"/>
              <a:gd name="T8" fmla="*/ 0 60000 65536"/>
              <a:gd name="T9" fmla="*/ 0 60000 65536"/>
              <a:gd name="T10" fmla="*/ 0 60000 65536"/>
              <a:gd name="T11" fmla="*/ 0 60000 65536"/>
              <a:gd name="T12" fmla="*/ 0 w 1426"/>
              <a:gd name="T13" fmla="*/ 0 h 289"/>
              <a:gd name="T14" fmla="*/ 1426 w 1426"/>
              <a:gd name="T15" fmla="*/ 289 h 2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6" h="289">
                <a:moveTo>
                  <a:pt x="0" y="155"/>
                </a:moveTo>
                <a:cubicBezTo>
                  <a:pt x="86" y="172"/>
                  <a:pt x="342" y="240"/>
                  <a:pt x="514" y="255"/>
                </a:cubicBezTo>
                <a:cubicBezTo>
                  <a:pt x="686" y="270"/>
                  <a:pt x="878" y="289"/>
                  <a:pt x="1030" y="247"/>
                </a:cubicBezTo>
                <a:cubicBezTo>
                  <a:pt x="1182" y="205"/>
                  <a:pt x="1344" y="51"/>
                  <a:pt x="1426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7" name="Freeform 14">
            <a:extLst>
              <a:ext uri="{FF2B5EF4-FFF2-40B4-BE49-F238E27FC236}">
                <a16:creationId xmlns:a16="http://schemas.microsoft.com/office/drawing/2014/main" id="{2D070482-CC77-F944-BC69-29DEECB1A8D6}"/>
              </a:ext>
            </a:extLst>
          </p:cNvPr>
          <p:cNvSpPr>
            <a:spLocks/>
          </p:cNvSpPr>
          <p:nvPr/>
        </p:nvSpPr>
        <p:spPr bwMode="auto">
          <a:xfrm>
            <a:off x="2063750" y="3194050"/>
            <a:ext cx="1206500" cy="1366838"/>
          </a:xfrm>
          <a:custGeom>
            <a:avLst/>
            <a:gdLst>
              <a:gd name="T0" fmla="*/ 2147483647 w 760"/>
              <a:gd name="T1" fmla="*/ 0 h 861"/>
              <a:gd name="T2" fmla="*/ 2147483647 w 760"/>
              <a:gd name="T3" fmla="*/ 2147483647 h 861"/>
              <a:gd name="T4" fmla="*/ 2147483647 w 760"/>
              <a:gd name="T5" fmla="*/ 2147483647 h 861"/>
              <a:gd name="T6" fmla="*/ 2147483647 w 760"/>
              <a:gd name="T7" fmla="*/ 2147483647 h 861"/>
              <a:gd name="T8" fmla="*/ 0 60000 65536"/>
              <a:gd name="T9" fmla="*/ 0 60000 65536"/>
              <a:gd name="T10" fmla="*/ 0 60000 65536"/>
              <a:gd name="T11" fmla="*/ 0 60000 65536"/>
              <a:gd name="T12" fmla="*/ 0 w 760"/>
              <a:gd name="T13" fmla="*/ 0 h 861"/>
              <a:gd name="T14" fmla="*/ 760 w 760"/>
              <a:gd name="T15" fmla="*/ 861 h 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" h="861">
                <a:moveTo>
                  <a:pt x="154" y="0"/>
                </a:moveTo>
                <a:cubicBezTo>
                  <a:pt x="134" y="51"/>
                  <a:pt x="0" y="222"/>
                  <a:pt x="34" y="307"/>
                </a:cubicBezTo>
                <a:cubicBezTo>
                  <a:pt x="68" y="392"/>
                  <a:pt x="235" y="417"/>
                  <a:pt x="356" y="509"/>
                </a:cubicBezTo>
                <a:cubicBezTo>
                  <a:pt x="477" y="601"/>
                  <a:pt x="676" y="788"/>
                  <a:pt x="760" y="86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8" name="Freeform 15">
            <a:extLst>
              <a:ext uri="{FF2B5EF4-FFF2-40B4-BE49-F238E27FC236}">
                <a16:creationId xmlns:a16="http://schemas.microsoft.com/office/drawing/2014/main" id="{6A03BE47-760C-444F-8350-88F0B588ADDB}"/>
              </a:ext>
            </a:extLst>
          </p:cNvPr>
          <p:cNvSpPr>
            <a:spLocks/>
          </p:cNvSpPr>
          <p:nvPr/>
        </p:nvSpPr>
        <p:spPr bwMode="auto">
          <a:xfrm>
            <a:off x="3500438" y="2660651"/>
            <a:ext cx="5961062" cy="1852613"/>
          </a:xfrm>
          <a:custGeom>
            <a:avLst/>
            <a:gdLst>
              <a:gd name="T0" fmla="*/ 2147483647 w 3755"/>
              <a:gd name="T1" fmla="*/ 2147483647 h 1167"/>
              <a:gd name="T2" fmla="*/ 2147483647 w 3755"/>
              <a:gd name="T3" fmla="*/ 2147483647 h 1167"/>
              <a:gd name="T4" fmla="*/ 2147483647 w 3755"/>
              <a:gd name="T5" fmla="*/ 2147483647 h 1167"/>
              <a:gd name="T6" fmla="*/ 2147483647 w 3755"/>
              <a:gd name="T7" fmla="*/ 0 h 1167"/>
              <a:gd name="T8" fmla="*/ 0 60000 65536"/>
              <a:gd name="T9" fmla="*/ 0 60000 65536"/>
              <a:gd name="T10" fmla="*/ 0 60000 65536"/>
              <a:gd name="T11" fmla="*/ 0 60000 65536"/>
              <a:gd name="T12" fmla="*/ 0 w 3755"/>
              <a:gd name="T13" fmla="*/ 0 h 1167"/>
              <a:gd name="T14" fmla="*/ 3755 w 3755"/>
              <a:gd name="T15" fmla="*/ 1167 h 1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55" h="1167">
                <a:moveTo>
                  <a:pt x="2897" y="1167"/>
                </a:moveTo>
                <a:cubicBezTo>
                  <a:pt x="2973" y="1097"/>
                  <a:pt x="3755" y="904"/>
                  <a:pt x="3356" y="748"/>
                </a:cubicBezTo>
                <a:cubicBezTo>
                  <a:pt x="2957" y="592"/>
                  <a:pt x="1010" y="357"/>
                  <a:pt x="505" y="232"/>
                </a:cubicBezTo>
                <a:cubicBezTo>
                  <a:pt x="0" y="107"/>
                  <a:pt x="363" y="48"/>
                  <a:pt x="326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4289" name="Line 16">
            <a:extLst>
              <a:ext uri="{FF2B5EF4-FFF2-40B4-BE49-F238E27FC236}">
                <a16:creationId xmlns:a16="http://schemas.microsoft.com/office/drawing/2014/main" id="{852B2A01-4310-BC4F-824E-ECA1C56D7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1914" y="4513263"/>
            <a:ext cx="6492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0" name="Rectangle 17">
            <a:extLst>
              <a:ext uri="{FF2B5EF4-FFF2-40B4-BE49-F238E27FC236}">
                <a16:creationId xmlns:a16="http://schemas.microsoft.com/office/drawing/2014/main" id="{DC19FC33-EF1E-9C4C-829C-3228FAA7D0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2644" y="5365323"/>
            <a:ext cx="8880764" cy="99694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lvl="1"/>
            <a:r>
              <a:rPr lang="en-US" altLang="en-US" sz="2000" dirty="0"/>
              <a:t>Users with the same password have </a:t>
            </a:r>
            <a:r>
              <a:rPr lang="en-US" altLang="en-US" sz="2000" u="sng" dirty="0"/>
              <a:t>different</a:t>
            </a:r>
            <a:r>
              <a:rPr lang="en-US" altLang="en-US" sz="2000" dirty="0"/>
              <a:t> entries in the password file </a:t>
            </a:r>
          </a:p>
          <a:p>
            <a:pPr lvl="1"/>
            <a:r>
              <a:rPr lang="en-US" altLang="en-US" sz="2000" dirty="0"/>
              <a:t>Offline dictionary attack becomes much harder</a:t>
            </a:r>
          </a:p>
        </p:txBody>
      </p:sp>
    </p:spTree>
    <p:extLst>
      <p:ext uri="{BB962C8B-B14F-4D97-AF65-F5344CB8AC3E}">
        <p14:creationId xmlns:p14="http://schemas.microsoft.com/office/powerpoint/2010/main" val="2510516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2349CE78-6DFC-904D-83F5-3773A80C1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Advantages of Salting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E4BE963D-3307-8147-A568-0C68E9D11F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559269" cy="4857262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2400" dirty="0"/>
              <a:t>Without salt, attacker can pre-compute hashes of all common passwords </a:t>
            </a:r>
            <a:r>
              <a:rPr lang="en-US" altLang="en-US" sz="2400" u="sng" dirty="0"/>
              <a:t>once</a:t>
            </a:r>
          </a:p>
          <a:p>
            <a:pPr lvl="1"/>
            <a:r>
              <a:rPr lang="en-US" altLang="en-US" sz="2000" dirty="0"/>
              <a:t>Same hash function on all UNIX machines; identical passwords hash to identical values</a:t>
            </a:r>
          </a:p>
          <a:p>
            <a:pPr lvl="1"/>
            <a:r>
              <a:rPr lang="en-US" altLang="en-US" sz="2000" dirty="0"/>
              <a:t>One table of hash values works for all password files</a:t>
            </a:r>
          </a:p>
          <a:p>
            <a:r>
              <a:rPr lang="en-US" altLang="en-US" sz="2400" dirty="0"/>
              <a:t>With salt, attacker must compute hashes of all common passwords </a:t>
            </a:r>
            <a:r>
              <a:rPr lang="en-US" altLang="en-US" sz="2400" u="sng" dirty="0"/>
              <a:t>for each possible salt value</a:t>
            </a:r>
          </a:p>
          <a:p>
            <a:pPr lvl="1"/>
            <a:r>
              <a:rPr lang="en-US" altLang="en-US" sz="2000" dirty="0"/>
              <a:t>With 12-bit random salt, the same password can hash to 4096 different hash values</a:t>
            </a:r>
          </a:p>
        </p:txBody>
      </p:sp>
    </p:spTree>
    <p:extLst>
      <p:ext uri="{BB962C8B-B14F-4D97-AF65-F5344CB8AC3E}">
        <p14:creationId xmlns:p14="http://schemas.microsoft.com/office/powerpoint/2010/main" val="2293784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3">
            <a:extLst>
              <a:ext uri="{FF2B5EF4-FFF2-40B4-BE49-F238E27FC236}">
                <a16:creationId xmlns:a16="http://schemas.microsoft.com/office/drawing/2014/main" id="{6769F99B-5C0F-4647-B3BE-603640050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8131" y="3757144"/>
            <a:ext cx="5464629" cy="533773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… with custom GPU and FPGA hardware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17A81-57F8-4A42-9A54-20207883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31" y="1905837"/>
            <a:ext cx="8458200" cy="1643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8E585E-3C52-C549-A68D-7A7BBC68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611" y="4218340"/>
            <a:ext cx="2579164" cy="1350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63EC0-590E-3C42-B656-9A0EBC2E3D7C}"/>
              </a:ext>
            </a:extLst>
          </p:cNvPr>
          <p:cNvSpPr txBox="1"/>
          <p:nvPr/>
        </p:nvSpPr>
        <p:spPr>
          <a:xfrm>
            <a:off x="7657383" y="3816030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X-Force “</a:t>
            </a:r>
            <a:r>
              <a:rPr lang="en-US" dirty="0" err="1"/>
              <a:t>Cracken</a:t>
            </a:r>
            <a:r>
              <a:rPr lang="en-US" dirty="0"/>
              <a:t>”</a:t>
            </a:r>
          </a:p>
          <a:p>
            <a:r>
              <a:rPr lang="en-US" dirty="0"/>
              <a:t>(circa 2017)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BE996-B3F7-ED41-9D4F-F7A373751C4D}"/>
              </a:ext>
            </a:extLst>
          </p:cNvPr>
          <p:cNvSpPr/>
          <p:nvPr/>
        </p:nvSpPr>
        <p:spPr>
          <a:xfrm>
            <a:off x="3784269" y="6169217"/>
            <a:ext cx="8007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600" i="1" dirty="0"/>
              <a:t>https://</a:t>
            </a:r>
            <a:r>
              <a:rPr lang="en-US" altLang="en-US" sz="1600" i="1" dirty="0" err="1"/>
              <a:t>medium.com</a:t>
            </a:r>
            <a:r>
              <a:rPr lang="en-US" altLang="en-US" sz="1600" i="1" dirty="0"/>
              <a:t>/@</a:t>
            </a:r>
            <a:r>
              <a:rPr lang="en-US" altLang="en-US" sz="1600" i="1" dirty="0" err="1"/>
              <a:t>ScatteredSecrets</a:t>
            </a:r>
            <a:r>
              <a:rPr lang="en-US" altLang="en-US" sz="1600" i="1" dirty="0"/>
              <a:t>/how-to-crack-billions-of-passwords-6773af298172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AC49D7-5E95-A040-81C7-DB38E2D0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Hash Cracking</a:t>
            </a:r>
          </a:p>
        </p:txBody>
      </p:sp>
    </p:spTree>
    <p:extLst>
      <p:ext uri="{BB962C8B-B14F-4D97-AF65-F5344CB8AC3E}">
        <p14:creationId xmlns:p14="http://schemas.microsoft.com/office/powerpoint/2010/main" val="2761450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3366-E1D2-FD48-BC89-FF5FE2D51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Measuring Password Strength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081BFD-4106-C442-9A33-79B44F702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0" y="1000370"/>
            <a:ext cx="6361853" cy="485726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Hashing slows down but does not prevent guessing attacks</a:t>
            </a:r>
          </a:p>
          <a:p>
            <a:r>
              <a:rPr lang="en-US" sz="2400" dirty="0"/>
              <a:t>Deprecated approaches for measuring password strength</a:t>
            </a:r>
          </a:p>
          <a:p>
            <a:pPr lvl="2"/>
            <a:r>
              <a:rPr lang="en-US" sz="2000" dirty="0"/>
              <a:t>NIST</a:t>
            </a:r>
            <a:r>
              <a:rPr lang="en-US" sz="2400" dirty="0"/>
              <a:t> entropy estimate</a:t>
            </a:r>
          </a:p>
          <a:p>
            <a:pPr lvl="2"/>
            <a:r>
              <a:rPr lang="en-US" sz="2400" dirty="0"/>
              <a:t>Shannon entropy</a:t>
            </a:r>
          </a:p>
          <a:p>
            <a:r>
              <a:rPr lang="en-US" sz="2600" dirty="0"/>
              <a:t>Today: s</a:t>
            </a:r>
            <a:r>
              <a:rPr lang="en-US" sz="2400" dirty="0"/>
              <a:t>trength meters based on </a:t>
            </a:r>
            <a:r>
              <a:rPr lang="en-US" sz="2400" dirty="0">
                <a:solidFill>
                  <a:srgbClr val="C00000"/>
                </a:solidFill>
              </a:rPr>
              <a:t>guess ranks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B9D02-986F-E047-9998-68583DA6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40080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A7E18B0-8BB8-2D4F-A7C9-E4F9ACDE474E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18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74426" y="2222431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Shannon entropy: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1018" y="2127431"/>
            <a:ext cx="5503905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latin typeface="Brush Script MT Italic"/>
                <a:cs typeface="Brush Script MT Italic"/>
              </a:rPr>
              <a:t>X</a:t>
            </a:r>
            <a:r>
              <a:rPr lang="en-US" sz="2400" i="1" dirty="0">
                <a:cs typeface="Brush Script MT Italic"/>
              </a:rPr>
              <a:t> </a:t>
            </a:r>
            <a:r>
              <a:rPr lang="en-US" sz="2400" dirty="0"/>
              <a:t>be password distribution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Passwords are drawn </a:t>
            </a:r>
            <a:r>
              <a:rPr lang="en-US" sz="2400" dirty="0" err="1"/>
              <a:t>iid</a:t>
            </a:r>
            <a:r>
              <a:rPr lang="en-US" sz="2400" dirty="0"/>
              <a:t> from </a:t>
            </a:r>
            <a:r>
              <a:rPr lang="en-US" sz="2400" dirty="0">
                <a:latin typeface="Brush Script MT Italic"/>
                <a:cs typeface="Brush Script MT Italic"/>
              </a:rPr>
              <a:t>X</a:t>
            </a:r>
            <a:endParaRPr lang="en-US" sz="2400" dirty="0">
              <a:cs typeface="Brush Script MT Italic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 is size of support of </a:t>
            </a:r>
            <a:r>
              <a:rPr lang="en-US" sz="2400" dirty="0">
                <a:latin typeface="Brush Script MT Italic"/>
                <a:cs typeface="Brush Script MT Italic"/>
              </a:rPr>
              <a:t>X</a:t>
            </a:r>
            <a:endParaRPr lang="en-US" sz="2400" dirty="0">
              <a:cs typeface="Brush Script MT Italic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 , p</a:t>
            </a:r>
            <a:r>
              <a:rPr lang="en-US" sz="2400" baseline="-25000" dirty="0"/>
              <a:t>2</a:t>
            </a:r>
            <a:r>
              <a:rPr lang="en-US" sz="2400" dirty="0"/>
              <a:t> , …, </a:t>
            </a:r>
            <a:r>
              <a:rPr lang="en-US" sz="2400" dirty="0" err="1"/>
              <a:t>p</a:t>
            </a:r>
            <a:r>
              <a:rPr lang="en-US" sz="2400" baseline="-25000" dirty="0" err="1"/>
              <a:t>N</a:t>
            </a:r>
            <a:r>
              <a:rPr lang="en-US" sz="2400" dirty="0"/>
              <a:t> are probabilities of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passwords in decreasing order</a:t>
            </a:r>
            <a:endParaRPr lang="en-US" sz="2400" dirty="0">
              <a:cs typeface="Brush Script MT Ital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06" y="2858888"/>
            <a:ext cx="3362325" cy="10001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919E908-40F0-2C4A-A847-7930A209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Entropy</a:t>
            </a:r>
          </a:p>
        </p:txBody>
      </p:sp>
    </p:spTree>
    <p:extLst>
      <p:ext uri="{BB962C8B-B14F-4D97-AF65-F5344CB8AC3E}">
        <p14:creationId xmlns:p14="http://schemas.microsoft.com/office/powerpoint/2010/main" val="2968775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4480" y="1774755"/>
            <a:ext cx="3568606" cy="2125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 = 1,000,000</a:t>
            </a:r>
          </a:p>
          <a:p>
            <a:pPr>
              <a:lnSpc>
                <a:spcPct val="150000"/>
              </a:lnSpc>
            </a:pPr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 =  1 / 100</a:t>
            </a:r>
          </a:p>
          <a:p>
            <a:pPr>
              <a:lnSpc>
                <a:spcPct val="150000"/>
              </a:lnSpc>
            </a:pPr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 =  (1 – 1/100)/999,999  ≈ 1 / 2</a:t>
            </a:r>
            <a:r>
              <a:rPr lang="en-US" baseline="30000" dirty="0"/>
              <a:t>20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…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p</a:t>
            </a:r>
            <a:r>
              <a:rPr lang="en-US" baseline="-25000" dirty="0" err="1"/>
              <a:t>N</a:t>
            </a:r>
            <a:r>
              <a:rPr lang="en-US" dirty="0"/>
              <a:t>  =  (1 – 1/100)/999,999  ≈ 1 / 2</a:t>
            </a:r>
            <a:r>
              <a:rPr lang="en-US" baseline="30000" dirty="0"/>
              <a:t>20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412895" y="2057400"/>
            <a:ext cx="0" cy="17145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09549" y="3771900"/>
            <a:ext cx="2514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523849" y="20574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381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524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667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9810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953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2096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3239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382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5525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668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7811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954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0097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1240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0097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240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383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3526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4669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812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695549" y="3543300"/>
            <a:ext cx="171450" cy="1714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931034" y="20574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.01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33480" y="343775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-20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34480" y="5076804"/>
            <a:ext cx="5843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probability of success if attacker makes one guess?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34480" y="40080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dirty="0">
                <a:latin typeface="Brush Script MT Italic"/>
                <a:cs typeface="Brush Script MT Italic"/>
              </a:rPr>
              <a:t>X</a:t>
            </a:r>
            <a:r>
              <a:rPr lang="en-US" dirty="0">
                <a:cs typeface="Brush Script MT Italic"/>
              </a:rPr>
              <a:t>)</a:t>
            </a:r>
            <a:r>
              <a:rPr lang="en-US" dirty="0"/>
              <a:t> ≈ 19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34480" y="4456970"/>
            <a:ext cx="61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bits of “unpredictability”. Probability of success about 1/2</a:t>
            </a:r>
            <a:r>
              <a:rPr lang="en-US" baseline="30000" dirty="0"/>
              <a:t>19 </a:t>
            </a:r>
            <a:r>
              <a:rPr lang="en-US" dirty="0"/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43102" y="5881304"/>
            <a:ext cx="8048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Segoe Print" panose="02000800000000000000" pitchFamily="2" charset="0"/>
              </a:rPr>
              <a:t>Shannon entropy is almost never useful measure for security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49126" y="2514602"/>
            <a:ext cx="2351926" cy="646331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∞</a:t>
            </a:r>
            <a:r>
              <a:rPr lang="en-US" dirty="0"/>
              <a:t>(</a:t>
            </a:r>
            <a:r>
              <a:rPr lang="en-US" dirty="0">
                <a:latin typeface="Brush Script MT Italic"/>
                <a:cs typeface="Brush Script MT Italic"/>
              </a:rPr>
              <a:t>X</a:t>
            </a:r>
            <a:r>
              <a:rPr lang="en-US" dirty="0">
                <a:cs typeface="Brush Script MT Italic"/>
              </a:rPr>
              <a:t>)</a:t>
            </a:r>
            <a:r>
              <a:rPr lang="en-US" dirty="0"/>
              <a:t> = - log p</a:t>
            </a:r>
            <a:r>
              <a:rPr lang="en-US" baseline="-25000" dirty="0"/>
              <a:t>1 </a:t>
            </a:r>
            <a:r>
              <a:rPr lang="en-US" dirty="0"/>
              <a:t>≈ 6.6 </a:t>
            </a:r>
          </a:p>
          <a:p>
            <a:r>
              <a:rPr lang="en-US" dirty="0"/>
              <a:t>The min-entropy of </a:t>
            </a:r>
            <a:r>
              <a:rPr lang="en-US" dirty="0">
                <a:latin typeface="Brush Script MT Italic"/>
                <a:cs typeface="Brush Script MT Italic"/>
              </a:rPr>
              <a:t>X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7749128" y="2228850"/>
            <a:ext cx="231923" cy="285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30CAA74-7D12-074D-8EA1-5ED29DC7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Poor Measure of </a:t>
            </a:r>
            <a:r>
              <a:rPr lang="en-US" dirty="0" err="1"/>
              <a:t>Guessability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2" y="1982681"/>
            <a:ext cx="4972050" cy="36940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8241" y="4276602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(Only first 5,000 </a:t>
            </a:r>
          </a:p>
          <a:p>
            <a:r>
              <a:rPr lang="en-US" dirty="0"/>
              <a:t>points shown)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CE7D7398-9939-7146-96E9-5077B4BBDF03}"/>
              </a:ext>
            </a:extLst>
          </p:cNvPr>
          <p:cNvSpPr/>
          <p:nvPr/>
        </p:nvSpPr>
        <p:spPr>
          <a:xfrm>
            <a:off x="3232562" y="2447800"/>
            <a:ext cx="2343150" cy="628650"/>
          </a:xfrm>
          <a:prstGeom prst="borderCallout1">
            <a:avLst>
              <a:gd name="adj1" fmla="val 24811"/>
              <a:gd name="adj2" fmla="val -745"/>
              <a:gd name="adj3" fmla="val -10732"/>
              <a:gd name="adj4" fmla="val -2911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~1% of time: </a:t>
            </a:r>
          </a:p>
          <a:p>
            <a:pPr algn="ctr"/>
            <a:r>
              <a:rPr lang="en-US" dirty="0"/>
              <a:t>First guess is correct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26B739-B78D-0F4A-A2CA-BF03A423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RockYou</a:t>
            </a:r>
            <a:r>
              <a:rPr lang="en-US" dirty="0"/>
              <a:t> Empirical Probability</a:t>
            </a:r>
          </a:p>
        </p:txBody>
      </p:sp>
    </p:spTree>
    <p:extLst>
      <p:ext uri="{BB962C8B-B14F-4D97-AF65-F5344CB8AC3E}">
        <p14:creationId xmlns:p14="http://schemas.microsoft.com/office/powerpoint/2010/main" val="13817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2" descr="http://i42.photobucket.com/albums/e339/mistergoodman/DilbertandMordac.jpg">
            <a:extLst>
              <a:ext uri="{FF2B5EF4-FFF2-40B4-BE49-F238E27FC236}">
                <a16:creationId xmlns:a16="http://schemas.microsoft.com/office/drawing/2014/main" id="{2086A332-1B5F-7C43-BEF1-CD0F8F4DA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3" y="2281052"/>
            <a:ext cx="847883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C7B3B0-7878-EB41-8A7E-AB7BEAE2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Policies</a:t>
            </a:r>
          </a:p>
        </p:txBody>
      </p:sp>
    </p:spTree>
    <p:extLst>
      <p:ext uri="{BB962C8B-B14F-4D97-AF65-F5344CB8AC3E}">
        <p14:creationId xmlns:p14="http://schemas.microsoft.com/office/powerpoint/2010/main" val="2616419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3A40-3A1D-5743-8D2E-5D2DF8A3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A725C-BB6E-6A42-93CF-7E22A100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2400" dirty="0"/>
              <a:t>Overly restrictive password policies…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7 or 8 characters, at least 3 out of {digits, upper-case, lower-case, non-alphanumeric}, no dictionary words, change every 4 months, password may not be similar to previous 12 passwords…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400" dirty="0"/>
              <a:t>… result in frustrated users and </a:t>
            </a:r>
            <a:r>
              <a:rPr lang="en-US" altLang="en-US" sz="2400" u="sng" dirty="0"/>
              <a:t>less</a:t>
            </a:r>
            <a:r>
              <a:rPr lang="en-US" altLang="en-US" sz="2400" dirty="0"/>
              <a:t> security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Burdens of devising, learning, forgetting passwords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Users construct passwords insecurely, write them down</a:t>
            </a:r>
          </a:p>
          <a:p>
            <a:pPr lvl="2">
              <a:lnSpc>
                <a:spcPct val="100000"/>
              </a:lnSpc>
            </a:pPr>
            <a:r>
              <a:rPr lang="en-US" altLang="en-US" sz="1600" dirty="0"/>
              <a:t>Can’t use their favorite password construction techniques (small changes to old passwords, etc.)</a:t>
            </a:r>
          </a:p>
          <a:p>
            <a:pPr lvl="2">
              <a:lnSpc>
                <a:spcPct val="100000"/>
              </a:lnSpc>
            </a:pPr>
            <a:r>
              <a:rPr lang="en-US" altLang="en-US" sz="1600" dirty="0"/>
              <a:t>“An item on my desk, then add a number to it”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Heavy password re-use across systems</a:t>
            </a:r>
            <a:r>
              <a:rPr lang="en-US" altLang="en-US" sz="2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E854FF-875A-BF42-94D4-31FCB7D6E7A2}"/>
              </a:ext>
            </a:extLst>
          </p:cNvPr>
          <p:cNvSpPr/>
          <p:nvPr/>
        </p:nvSpPr>
        <p:spPr>
          <a:xfrm>
            <a:off x="5541744" y="602175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1600" i="1" dirty="0" err="1"/>
              <a:t>Inglesant</a:t>
            </a:r>
            <a:r>
              <a:rPr lang="en-US" altLang="en-US" sz="1600" i="1" dirty="0"/>
              <a:t> and </a:t>
            </a:r>
            <a:r>
              <a:rPr lang="en-US" altLang="en-US" sz="1600" i="1" dirty="0" err="1"/>
              <a:t>Sasse</a:t>
            </a:r>
            <a:r>
              <a:rPr lang="en-US" altLang="en-US" sz="1600" i="1" dirty="0"/>
              <a:t>, “The True Cost of Unusable Password Policies”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2503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AB041ED7-9555-424F-9C25-99417D489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Password-Based Authentication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30378B0-53AC-4E4C-971B-12613605A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User has a secret password. 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System checks it to authenticate the user.</a:t>
            </a:r>
          </a:p>
          <a:p>
            <a:endParaRPr lang="en-US" altLang="en-US" sz="2400" dirty="0"/>
          </a:p>
          <a:p>
            <a:r>
              <a:rPr lang="en-US" altLang="en-US" sz="2400" dirty="0"/>
              <a:t>How is the password communicated?</a:t>
            </a:r>
          </a:p>
          <a:p>
            <a:r>
              <a:rPr lang="en-US" altLang="en-US" sz="2400" dirty="0"/>
              <a:t>How is the password stored?</a:t>
            </a:r>
          </a:p>
          <a:p>
            <a:r>
              <a:rPr lang="en-US" altLang="en-US" sz="2400" dirty="0"/>
              <a:t>How does the system check the password?</a:t>
            </a:r>
          </a:p>
          <a:p>
            <a:r>
              <a:rPr lang="en-US" altLang="en-US" sz="2400" dirty="0"/>
              <a:t>How easy is it to guess the password?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C489AA-82FA-F74A-BBA8-89D5EEF1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05" y="3429000"/>
            <a:ext cx="3695895" cy="22655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903585-4B58-0942-9FD1-33FD9F482279}"/>
              </a:ext>
            </a:extLst>
          </p:cNvPr>
          <p:cNvSpPr txBox="1"/>
          <p:nvPr/>
        </p:nvSpPr>
        <p:spPr>
          <a:xfrm>
            <a:off x="7308667" y="1983257"/>
            <a:ext cx="4549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to deploy</a:t>
            </a:r>
          </a:p>
          <a:p>
            <a:r>
              <a:rPr lang="en-US" sz="2400" dirty="0"/>
              <a:t>Easy to use (nothing to carry, etc.)</a:t>
            </a:r>
          </a:p>
          <a:p>
            <a:r>
              <a:rPr lang="en-US" sz="2400" dirty="0"/>
              <a:t>No simple alternative</a:t>
            </a:r>
          </a:p>
        </p:txBody>
      </p:sp>
    </p:spTree>
    <p:extLst>
      <p:ext uri="{BB962C8B-B14F-4D97-AF65-F5344CB8AC3E}">
        <p14:creationId xmlns:p14="http://schemas.microsoft.com/office/powerpoint/2010/main" val="32770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9D47-4D91-DB4E-B013-4BCE23A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Stuffing (Password Spraying)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43CCD-1AB9-AD43-A691-638CE63A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z="2000" smtClean="0"/>
              <a:pPr/>
              <a:t>50</a:t>
            </a:fld>
            <a:endParaRPr lang="en-US" sz="2000"/>
          </a:p>
        </p:txBody>
      </p:sp>
      <p:pic>
        <p:nvPicPr>
          <p:cNvPr id="5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68BD5F4-9B96-9841-A585-B980439F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9045" y="2824371"/>
            <a:ext cx="685800" cy="1356904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A6F1A-A2FD-1E41-B222-FB1D9626D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95" y="2824371"/>
            <a:ext cx="830822" cy="1180484"/>
          </a:xfrm>
          <a:prstGeom prst="rect">
            <a:avLst/>
          </a:prstGeom>
        </p:spPr>
      </p:pic>
      <p:sp>
        <p:nvSpPr>
          <p:cNvPr id="9" name="Text Box 12">
            <a:extLst>
              <a:ext uri="{FF2B5EF4-FFF2-40B4-BE49-F238E27FC236}">
                <a16:creationId xmlns:a16="http://schemas.microsoft.com/office/drawing/2014/main" id="{A32F774B-0F0B-C549-B2FD-6D2B01691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858" y="2994707"/>
            <a:ext cx="38363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sz="1400" dirty="0">
                <a:latin typeface="Courier" pitchFamily="2" charset="0"/>
              </a:rPr>
              <a:t>POST /</a:t>
            </a:r>
            <a:r>
              <a:rPr lang="en-US" sz="1400" dirty="0" err="1">
                <a:latin typeface="Courier" pitchFamily="2" charset="0"/>
              </a:rPr>
              <a:t>login.html?name</a:t>
            </a:r>
            <a:r>
              <a:rPr lang="en-US" sz="1400" dirty="0">
                <a:latin typeface="Courier" pitchFamily="2" charset="0"/>
              </a:rPr>
              <a:t>=</a:t>
            </a:r>
            <a:r>
              <a:rPr lang="en-US" sz="1400" dirty="0" err="1">
                <a:latin typeface="Courier" pitchFamily="2" charset="0"/>
              </a:rPr>
              <a:t>bob&amp;pw</a:t>
            </a:r>
            <a:r>
              <a:rPr lang="en-US" sz="1400" dirty="0">
                <a:latin typeface="Courier" pitchFamily="2" charset="0"/>
              </a:rPr>
              <a:t>=12345</a:t>
            </a:r>
          </a:p>
        </p:txBody>
      </p:sp>
      <p:cxnSp>
        <p:nvCxnSpPr>
          <p:cNvPr id="10" name="Straight Arrow Connector 24">
            <a:extLst>
              <a:ext uri="{FF2B5EF4-FFF2-40B4-BE49-F238E27FC236}">
                <a16:creationId xmlns:a16="http://schemas.microsoft.com/office/drawing/2014/main" id="{8DD3BC8F-A357-A24D-A53C-4AE209021B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6466" y="3337607"/>
            <a:ext cx="3143250" cy="11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0635C6B2-B8D8-934C-8F42-98E57DA3649A}"/>
              </a:ext>
            </a:extLst>
          </p:cNvPr>
          <p:cNvSpPr/>
          <p:nvPr/>
        </p:nvSpPr>
        <p:spPr>
          <a:xfrm>
            <a:off x="7663544" y="4138821"/>
            <a:ext cx="1207325" cy="1035398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Breach 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1AE958-1490-8F4E-955B-107D8DFB4399}"/>
              </a:ext>
            </a:extLst>
          </p:cNvPr>
          <p:cNvCxnSpPr>
            <a:cxnSpLocks/>
          </p:cNvCxnSpPr>
          <p:nvPr/>
        </p:nvCxnSpPr>
        <p:spPr>
          <a:xfrm>
            <a:off x="6734800" y="3910221"/>
            <a:ext cx="728834" cy="4743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E7830E-0B63-7141-9AF9-9621AD7BC389}"/>
              </a:ext>
            </a:extLst>
          </p:cNvPr>
          <p:cNvSpPr txBox="1"/>
          <p:nvPr/>
        </p:nvSpPr>
        <p:spPr>
          <a:xfrm>
            <a:off x="2250672" y="3910223"/>
            <a:ext cx="4784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(Bob, 12345) in a public breach?</a:t>
            </a:r>
          </a:p>
          <a:p>
            <a:r>
              <a:rPr lang="en-US" sz="2000" dirty="0"/>
              <a:t>If yes, ask user to choose new password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68B36-76F5-D546-BC26-6EA1456BBFCD}"/>
              </a:ext>
            </a:extLst>
          </p:cNvPr>
          <p:cNvSpPr txBox="1"/>
          <p:nvPr/>
        </p:nvSpPr>
        <p:spPr>
          <a:xfrm>
            <a:off x="1270372" y="4936348"/>
            <a:ext cx="4979248" cy="1420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Third-party services for making such queries: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HaveIBeenPwned</a:t>
            </a:r>
            <a:endParaRPr lang="en-US" sz="2000" dirty="0"/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password checker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33606-DE5F-5244-B259-AD0C3E38703B}"/>
              </a:ext>
            </a:extLst>
          </p:cNvPr>
          <p:cNvSpPr txBox="1"/>
          <p:nvPr/>
        </p:nvSpPr>
        <p:spPr>
          <a:xfrm>
            <a:off x="1066800" y="1952351"/>
            <a:ext cx="6126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 tries multiple credentials from known breaches</a:t>
            </a:r>
          </a:p>
        </p:txBody>
      </p:sp>
    </p:spTree>
    <p:extLst>
      <p:ext uri="{BB962C8B-B14F-4D97-AF65-F5344CB8AC3E}">
        <p14:creationId xmlns:p14="http://schemas.microsoft.com/office/powerpoint/2010/main" val="36649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6CEC-AAE2-0545-B364-DB44B054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I Been </a:t>
            </a:r>
            <a:r>
              <a:rPr lang="en-US" dirty="0" err="1"/>
              <a:t>Pwned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14C9F6-9BA8-BA49-8C03-6F99200E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24846"/>
            <a:ext cx="8042952" cy="44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9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0CCA-1EDF-D54A-8CDC-4D5A7DB2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029200" cy="1371600"/>
          </a:xfrm>
        </p:spPr>
        <p:txBody>
          <a:bodyPr/>
          <a:lstStyle/>
          <a:p>
            <a:r>
              <a:rPr lang="en-US" dirty="0"/>
              <a:t>STRONTIUM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DEB92-6DE3-5447-AC1A-699529239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10583917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Microsoft has tied STRONTIUM to a newly uncovered pattern of Office365 credential harvesting activity aimed at US and UK organizations directly involved in political elections</a:t>
            </a:r>
          </a:p>
          <a:p>
            <a:pPr marL="0" indent="0">
              <a:buNone/>
            </a:pPr>
            <a:r>
              <a:rPr lang="en-US" sz="1600" dirty="0"/>
              <a:t>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STRONTIUM relied heavily upon spear phishing in its credential harvesting efforts leading up to the 2016 US presidential election. In 2016, spear-phishing was the most common tactic for stealing credentials from targeted accounts. This time around, STRONTIUM appears to be taking a different approach, namely, brute-force/password-spray tooling. This shift in tactics, also made by several other nation-state actors, allows them to execute large-scale credential harvesting operations in a more anonymized manner. The tooling STRONTIUM is using routes its authentication attempts through a pool of approximately 1,100 IPs, the majority associated with the Tor anonymizing service.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47D4-B10C-9543-984C-A6B04F8F8819}"/>
              </a:ext>
            </a:extLst>
          </p:cNvPr>
          <p:cNvSpPr txBox="1"/>
          <p:nvPr/>
        </p:nvSpPr>
        <p:spPr>
          <a:xfrm>
            <a:off x="6793709" y="630387"/>
            <a:ext cx="389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aka Fancy Bear, aka APT28, aka </a:t>
            </a:r>
            <a:r>
              <a:rPr lang="en-US" dirty="0" err="1"/>
              <a:t>Sofacy</a:t>
            </a:r>
            <a:endParaRPr lang="en-US" dirty="0"/>
          </a:p>
          <a:p>
            <a:r>
              <a:rPr lang="en-US" dirty="0"/>
              <a:t>(GRU, Russian military intelligence)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4DC5-1EC4-D54C-AEEB-A1066E097C64}"/>
              </a:ext>
            </a:extLst>
          </p:cNvPr>
          <p:cNvSpPr txBox="1"/>
          <p:nvPr/>
        </p:nvSpPr>
        <p:spPr>
          <a:xfrm>
            <a:off x="2328041" y="6042337"/>
            <a:ext cx="9563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www.microsoft.com</a:t>
            </a:r>
            <a:r>
              <a:rPr lang="en-US" sz="1600" i="1" dirty="0"/>
              <a:t>/security/blog/2020/09/10/strontium-detecting-new-patters-credential-harvesting/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22E2B-B06F-AE45-B919-F02C8B31A589}"/>
              </a:ext>
            </a:extLst>
          </p:cNvPr>
          <p:cNvGrpSpPr/>
          <p:nvPr/>
        </p:nvGrpSpPr>
        <p:grpSpPr>
          <a:xfrm>
            <a:off x="3473193" y="785793"/>
            <a:ext cx="3296880" cy="286560"/>
            <a:chOff x="3473193" y="785793"/>
            <a:chExt cx="3296880" cy="28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34F4B7-0AA3-BC41-A518-98EF15825B34}"/>
                    </a:ext>
                  </a:extLst>
                </p14:cNvPr>
                <p14:cNvContentPartPr/>
                <p14:nvPr/>
              </p14:nvContentPartPr>
              <p14:xfrm>
                <a:off x="3473193" y="785793"/>
                <a:ext cx="3296880" cy="286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34F4B7-0AA3-BC41-A518-98EF15825B3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193" y="768153"/>
                  <a:ext cx="3332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BDBB21-3903-F443-BE2F-100FAA039420}"/>
                    </a:ext>
                  </a:extLst>
                </p14:cNvPr>
                <p14:cNvContentPartPr/>
                <p14:nvPr/>
              </p14:nvContentPartPr>
              <p14:xfrm>
                <a:off x="6588633" y="953553"/>
                <a:ext cx="134640" cy="8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BDBB21-3903-F443-BE2F-100FAA0394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0993" y="935913"/>
                  <a:ext cx="170280" cy="125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10B873-187E-6147-9C38-60E5BEB3A44E}"/>
              </a:ext>
            </a:extLst>
          </p:cNvPr>
          <p:cNvSpPr txBox="1"/>
          <p:nvPr/>
        </p:nvSpPr>
        <p:spPr>
          <a:xfrm>
            <a:off x="6096000" y="2486043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41100"/>
                </a:solidFill>
                <a:latin typeface="Segoe Print" panose="02000800000000000000" pitchFamily="2" charset="0"/>
              </a:rPr>
              <a:t>target: elections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A80D9-B981-3B46-9EB7-A93F16A68FB5}"/>
              </a:ext>
            </a:extLst>
          </p:cNvPr>
          <p:cNvSpPr txBox="1"/>
          <p:nvPr/>
        </p:nvSpPr>
        <p:spPr>
          <a:xfrm>
            <a:off x="2553554" y="3207520"/>
            <a:ext cx="4035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41100"/>
                </a:solidFill>
                <a:latin typeface="Segoe Print" panose="02000800000000000000" pitchFamily="2" charset="0"/>
              </a:rPr>
              <a:t>spear-phishing to harvest credentials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68FE2-1C83-B544-9324-EAD01CA6B4EF}"/>
              </a:ext>
            </a:extLst>
          </p:cNvPr>
          <p:cNvSpPr txBox="1"/>
          <p:nvPr/>
        </p:nvSpPr>
        <p:spPr>
          <a:xfrm>
            <a:off x="8378938" y="3207520"/>
            <a:ext cx="2105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41100"/>
                </a:solidFill>
                <a:latin typeface="Segoe Print" panose="02000800000000000000" pitchFamily="2" charset="0"/>
              </a:rPr>
              <a:t>password spraying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963FD-F989-2843-A88B-5FD73D160D3F}"/>
              </a:ext>
            </a:extLst>
          </p:cNvPr>
          <p:cNvSpPr txBox="1"/>
          <p:nvPr/>
        </p:nvSpPr>
        <p:spPr>
          <a:xfrm>
            <a:off x="6096000" y="5261537"/>
            <a:ext cx="248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41100"/>
                </a:solidFill>
                <a:latin typeface="Segoe Print" panose="02000800000000000000" pitchFamily="2" charset="0"/>
              </a:rPr>
              <a:t>cover tracks using 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F3EF41-0E84-BD4D-B7EB-8C08822D4CDF}"/>
                  </a:ext>
                </a:extLst>
              </p14:cNvPr>
              <p14:cNvContentPartPr/>
              <p14:nvPr/>
            </p14:nvContentPartPr>
            <p14:xfrm>
              <a:off x="3996633" y="3823833"/>
              <a:ext cx="3403080" cy="7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F3EF41-0E84-BD4D-B7EB-8C08822D4C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8633" y="3805833"/>
                <a:ext cx="3438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870D82-3346-1642-BC37-67062E4F87F1}"/>
                  </a:ext>
                </a:extLst>
              </p14:cNvPr>
              <p14:cNvContentPartPr/>
              <p14:nvPr/>
            </p14:nvContentPartPr>
            <p14:xfrm>
              <a:off x="7401873" y="4363833"/>
              <a:ext cx="2930040" cy="4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870D82-3346-1642-BC37-67062E4F87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4233" y="4346193"/>
                <a:ext cx="2965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EEEB26B-4968-5841-9548-5643D738B341}"/>
                  </a:ext>
                </a:extLst>
              </p14:cNvPr>
              <p14:cNvContentPartPr/>
              <p14:nvPr/>
            </p14:nvContentPartPr>
            <p14:xfrm>
              <a:off x="4328913" y="2723313"/>
              <a:ext cx="1347840" cy="40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EEEB26B-4968-5841-9548-5643D738B3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0913" y="2705313"/>
                <a:ext cx="1383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966D03C-829B-7042-A04B-41E7F79A4783}"/>
                  </a:ext>
                </a:extLst>
              </p14:cNvPr>
              <p14:cNvContentPartPr/>
              <p14:nvPr/>
            </p14:nvContentPartPr>
            <p14:xfrm>
              <a:off x="6004353" y="5168793"/>
              <a:ext cx="2012400" cy="5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66D03C-829B-7042-A04B-41E7F79A47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6713" y="5150793"/>
                <a:ext cx="2048040" cy="903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8F82926A-AD08-C049-BD87-9EE7B9BD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487" y="524063"/>
            <a:ext cx="881425" cy="94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1848-BC67-004D-BF01-C323F07E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Tweaking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0B37-B69F-C14B-9F9A-16D6BBE67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9920990" cy="4281563"/>
          </a:xfrm>
        </p:spPr>
        <p:txBody>
          <a:bodyPr>
            <a:noAutofit/>
          </a:bodyPr>
          <a:lstStyle/>
          <a:p>
            <a:r>
              <a:rPr lang="en-US" sz="2400" dirty="0"/>
              <a:t>Suppose user changes password to 12345</a:t>
            </a:r>
            <a:r>
              <a:rPr lang="en-US" sz="2400" b="1" dirty="0">
                <a:solidFill>
                  <a:srgbClr val="C00000"/>
                </a:solidFill>
              </a:rPr>
              <a:t>6</a:t>
            </a:r>
          </a:p>
          <a:p>
            <a:r>
              <a:rPr lang="en-US" sz="2400" dirty="0"/>
              <a:t>Credential stuffing no longer works, but guessing attacker could try variants of 12345</a:t>
            </a:r>
          </a:p>
          <a:p>
            <a:r>
              <a:rPr lang="en-US" sz="2400" dirty="0"/>
              <a:t>Deep learning techniques to learn conditional probability distribution</a:t>
            </a:r>
          </a:p>
          <a:p>
            <a:pPr lvl="1"/>
            <a:r>
              <a:rPr lang="en-US" sz="2000" dirty="0"/>
              <a:t>p(pw’ | pw)  where pw is leaked password, pw’ is variant</a:t>
            </a:r>
          </a:p>
          <a:p>
            <a:pPr lvl="1"/>
            <a:r>
              <a:rPr lang="en-US" sz="2000" dirty="0"/>
              <a:t>Trained from leak data to capture typical password variants</a:t>
            </a:r>
          </a:p>
          <a:p>
            <a:r>
              <a:rPr lang="en-US" sz="2400" dirty="0"/>
              <a:t>Experiments showed that 1,316 Cornell accounts vulnerable (Pal et al. 2019)</a:t>
            </a:r>
          </a:p>
        </p:txBody>
      </p:sp>
    </p:spTree>
    <p:extLst>
      <p:ext uri="{BB962C8B-B14F-4D97-AF65-F5344CB8AC3E}">
        <p14:creationId xmlns:p14="http://schemas.microsoft.com/office/powerpoint/2010/main" val="32424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3AF7-0417-A747-B9A2-C602B60D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6357-CEB0-E647-85FD-F7496C90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3EF25C-EF64-E444-A90C-FB81B04E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976" y="2450275"/>
            <a:ext cx="8407400" cy="1219200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5 minutes to brainstorm ideas for how to improve password-based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663100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>
            <a:extLst>
              <a:ext uri="{FF2B5EF4-FFF2-40B4-BE49-F238E27FC236}">
                <a16:creationId xmlns:a16="http://schemas.microsoft.com/office/drawing/2014/main" id="{89D58C15-B1B4-D44B-8E39-E40AE7F47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458200" cy="49530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endParaRPr lang="en-US" altLang="en-US"/>
          </a:p>
          <a:p>
            <a:pPr>
              <a:buFont typeface="Monotype Sorts" pitchFamily="2" charset="2"/>
              <a:buNone/>
            </a:pPr>
            <a:endParaRPr lang="en-US" altLang="en-US"/>
          </a:p>
        </p:txBody>
      </p:sp>
      <p:pic>
        <p:nvPicPr>
          <p:cNvPr id="157698" name="Picture 2" descr="http://img.gawkerassets.com/img/18ixmj3mo2ezspng/original.png">
            <a:extLst>
              <a:ext uri="{FF2B5EF4-FFF2-40B4-BE49-F238E27FC236}">
                <a16:creationId xmlns:a16="http://schemas.microsoft.com/office/drawing/2014/main" id="{39F86F54-E7DD-8347-9E22-04C9AC46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913" y="2152241"/>
            <a:ext cx="4832820" cy="27184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7700" name="Picture 4" descr="https://encrypted-tbn1.gstatic.com/images?q=tbn:ANd9GcS7zFrmQoiJ9w8xEnVq58SknrhJTeGLkLA4XMXdXE1wRpq8L3sD">
            <a:extLst>
              <a:ext uri="{FF2B5EF4-FFF2-40B4-BE49-F238E27FC236}">
                <a16:creationId xmlns:a16="http://schemas.microsoft.com/office/drawing/2014/main" id="{D59E683C-0341-BD44-AE2A-F278DBEE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6845" y="4076700"/>
            <a:ext cx="3475397" cy="21387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DFF8FB-47B0-5E4C-B8F8-20AC255A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</a:t>
            </a:r>
          </a:p>
        </p:txBody>
      </p:sp>
      <p:pic>
        <p:nvPicPr>
          <p:cNvPr id="2050" name="Picture 2" descr="Log In Using Duo Push for Two-Step Login | IT@Cornell">
            <a:extLst>
              <a:ext uri="{FF2B5EF4-FFF2-40B4-BE49-F238E27FC236}">
                <a16:creationId xmlns:a16="http://schemas.microsoft.com/office/drawing/2014/main" id="{E62D9EF2-8F7F-6B48-B74D-1A4F6289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734" y="1845589"/>
            <a:ext cx="5778353" cy="195368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417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>
            <a:extLst>
              <a:ext uri="{FF2B5EF4-FFF2-40B4-BE49-F238E27FC236}">
                <a16:creationId xmlns:a16="http://schemas.microsoft.com/office/drawing/2014/main" id="{89EECF2E-1902-A54E-B2FD-230B242E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Factors for 2FA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7D9E59-6B76-7F45-A7BD-1775C67F9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Combine passwords with another way to authenticate user</a:t>
            </a:r>
          </a:p>
          <a:p>
            <a:r>
              <a:rPr lang="en-US" altLang="en-US" sz="2400" dirty="0"/>
              <a:t>Second factor is usually proof of ownership of …</a:t>
            </a:r>
          </a:p>
          <a:p>
            <a:pPr lvl="1"/>
            <a:r>
              <a:rPr lang="en-US" altLang="en-US" sz="2000" dirty="0"/>
              <a:t>Email address</a:t>
            </a:r>
          </a:p>
          <a:p>
            <a:pPr lvl="1"/>
            <a:r>
              <a:rPr lang="en-US" altLang="en-US" sz="2000" dirty="0"/>
              <a:t>Telephone number (via SMS)</a:t>
            </a:r>
          </a:p>
          <a:p>
            <a:pPr lvl="1"/>
            <a:r>
              <a:rPr lang="en-US" altLang="en-US" sz="2000" dirty="0"/>
              <a:t>Device (via authenticator app)</a:t>
            </a:r>
          </a:p>
          <a:p>
            <a:pPr lvl="1"/>
            <a:r>
              <a:rPr lang="en-US" altLang="en-US" sz="2000" dirty="0"/>
              <a:t>Hardware token (one-time-password token, universal second factor U2F token)</a:t>
            </a:r>
          </a:p>
          <a:p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3376F-629F-9A48-8410-307DB37C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229" y="3731702"/>
            <a:ext cx="1479466" cy="1248670"/>
          </a:xfrm>
          <a:prstGeom prst="rect">
            <a:avLst/>
          </a:prstGeom>
        </p:spPr>
      </p:pic>
      <p:pic>
        <p:nvPicPr>
          <p:cNvPr id="5" name="Picture 2" descr="Log In Using Duo Push for Two-Step Login | IT@Cornell">
            <a:extLst>
              <a:ext uri="{FF2B5EF4-FFF2-40B4-BE49-F238E27FC236}">
                <a16:creationId xmlns:a16="http://schemas.microsoft.com/office/drawing/2014/main" id="{61D4EA2C-5C4A-294A-85E4-6AF8203AB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2"/>
          <a:stretch/>
        </p:blipFill>
        <p:spPr bwMode="auto">
          <a:xfrm>
            <a:off x="9904897" y="1475317"/>
            <a:ext cx="1220303" cy="195368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73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21C9517-EC1B-8E4E-A281-EDEABE8E15D0}"/>
              </a:ext>
            </a:extLst>
          </p:cNvPr>
          <p:cNvSpPr/>
          <p:nvPr/>
        </p:nvSpPr>
        <p:spPr>
          <a:xfrm>
            <a:off x="3752851" y="3543301"/>
            <a:ext cx="2288767" cy="115490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810A-6618-9C40-8408-673AAD60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SMS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AEDD9-DC3D-F74B-9A00-280E6BB6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3BFE9E5-537E-CF41-8B7A-2FA63AEC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1351" y="2110636"/>
            <a:ext cx="685800" cy="1356904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1CCCD1-1049-5342-9B71-A340074CC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2057400"/>
            <a:ext cx="830822" cy="1180484"/>
          </a:xfrm>
          <a:prstGeom prst="rect">
            <a:avLst/>
          </a:prstGeom>
        </p:spPr>
      </p:pic>
      <p:sp>
        <p:nvSpPr>
          <p:cNvPr id="12" name="Text Box 12">
            <a:extLst>
              <a:ext uri="{FF2B5EF4-FFF2-40B4-BE49-F238E27FC236}">
                <a16:creationId xmlns:a16="http://schemas.microsoft.com/office/drawing/2014/main" id="{5D1A601C-F2BA-184A-8087-72A84D6E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659" y="2227736"/>
            <a:ext cx="41088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sz="1500" dirty="0">
                <a:latin typeface="Courier" pitchFamily="2" charset="0"/>
              </a:rPr>
              <a:t>POST /</a:t>
            </a:r>
            <a:r>
              <a:rPr lang="en-US" sz="1500" dirty="0" err="1">
                <a:latin typeface="Courier" pitchFamily="2" charset="0"/>
              </a:rPr>
              <a:t>login.html?name</a:t>
            </a:r>
            <a:r>
              <a:rPr lang="en-US" sz="1500" dirty="0">
                <a:latin typeface="Courier" pitchFamily="2" charset="0"/>
              </a:rPr>
              <a:t>=</a:t>
            </a:r>
            <a:r>
              <a:rPr lang="en-US" sz="1500" dirty="0" err="1">
                <a:latin typeface="Courier" pitchFamily="2" charset="0"/>
              </a:rPr>
              <a:t>bob&amp;pw</a:t>
            </a:r>
            <a:r>
              <a:rPr lang="en-US" sz="1500" dirty="0">
                <a:latin typeface="Courier" pitchFamily="2" charset="0"/>
              </a:rPr>
              <a:t>=12345</a:t>
            </a:r>
          </a:p>
        </p:txBody>
      </p:sp>
      <p:cxnSp>
        <p:nvCxnSpPr>
          <p:cNvPr id="13" name="Straight Arrow Connector 24">
            <a:extLst>
              <a:ext uri="{FF2B5EF4-FFF2-40B4-BE49-F238E27FC236}">
                <a16:creationId xmlns:a16="http://schemas.microsoft.com/office/drawing/2014/main" id="{E193ABFE-D099-D64B-A6EA-1ED25CC8CE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83521" y="2570636"/>
            <a:ext cx="3143250" cy="11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24">
            <a:extLst>
              <a:ext uri="{FF2B5EF4-FFF2-40B4-BE49-F238E27FC236}">
                <a16:creationId xmlns:a16="http://schemas.microsoft.com/office/drawing/2014/main" id="{359FA242-9FF2-FA45-9921-D5F96ACDD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8801" y="3414304"/>
            <a:ext cx="1112279" cy="643346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A78F7-14D0-5F42-89F9-D2A4162211A7}"/>
              </a:ext>
            </a:extLst>
          </p:cNvPr>
          <p:cNvSpPr txBox="1"/>
          <p:nvPr/>
        </p:nvSpPr>
        <p:spPr>
          <a:xfrm>
            <a:off x="6096001" y="3868714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SMS:  “Your </a:t>
            </a:r>
            <a:r>
              <a:rPr lang="en-US" dirty="0" err="1"/>
              <a:t>auth</a:t>
            </a:r>
            <a:r>
              <a:rPr lang="en-US" dirty="0"/>
              <a:t> code is 9999”</a:t>
            </a:r>
          </a:p>
        </p:txBody>
      </p:sp>
      <p:cxnSp>
        <p:nvCxnSpPr>
          <p:cNvPr id="18" name="Straight Arrow Connector 24">
            <a:extLst>
              <a:ext uri="{FF2B5EF4-FFF2-40B4-BE49-F238E27FC236}">
                <a16:creationId xmlns:a16="http://schemas.microsoft.com/office/drawing/2014/main" id="{D0AB21FD-8D13-5046-A3B3-CF84EE6DB0A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12072" y="3343009"/>
            <a:ext cx="1236406" cy="69883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Box 12">
            <a:extLst>
              <a:ext uri="{FF2B5EF4-FFF2-40B4-BE49-F238E27FC236}">
                <a16:creationId xmlns:a16="http://schemas.microsoft.com/office/drawing/2014/main" id="{0267878F-785F-1547-92D3-3E1933DAE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196" y="2743201"/>
            <a:ext cx="353173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sz="1500" dirty="0">
                <a:latin typeface="Courier" pitchFamily="2" charset="0"/>
              </a:rPr>
              <a:t>POST /</a:t>
            </a:r>
            <a:r>
              <a:rPr lang="en-US" sz="1500" dirty="0" err="1">
                <a:latin typeface="Courier" pitchFamily="2" charset="0"/>
              </a:rPr>
              <a:t>smschall.html?code</a:t>
            </a:r>
            <a:r>
              <a:rPr lang="en-US" sz="1500" dirty="0">
                <a:latin typeface="Courier" pitchFamily="2" charset="0"/>
              </a:rPr>
              <a:t>=9999</a:t>
            </a:r>
          </a:p>
        </p:txBody>
      </p:sp>
      <p:cxnSp>
        <p:nvCxnSpPr>
          <p:cNvPr id="24" name="Straight Arrow Connector 24">
            <a:extLst>
              <a:ext uri="{FF2B5EF4-FFF2-40B4-BE49-F238E27FC236}">
                <a16:creationId xmlns:a16="http://schemas.microsoft.com/office/drawing/2014/main" id="{CDD49F24-4047-1B48-B515-D1F4BCFB53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09949" y="3086101"/>
            <a:ext cx="3143250" cy="11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9CC4D8-E89D-5243-ADFE-27F7326445AB}"/>
              </a:ext>
            </a:extLst>
          </p:cNvPr>
          <p:cNvSpPr txBox="1"/>
          <p:nvPr/>
        </p:nvSpPr>
        <p:spPr>
          <a:xfrm>
            <a:off x="1223159" y="5034604"/>
            <a:ext cx="8943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you know someone’s password (e.g., due to breach) but their account is protected by SMS-based 2FA.   </a:t>
            </a:r>
            <a:r>
              <a:rPr lang="en-US" sz="2000" b="1" dirty="0">
                <a:solidFill>
                  <a:srgbClr val="C00000"/>
                </a:solidFill>
              </a:rPr>
              <a:t>What can you do as an attacker?</a:t>
            </a:r>
          </a:p>
        </p:txBody>
      </p:sp>
    </p:spTree>
    <p:extLst>
      <p:ext uri="{BB962C8B-B14F-4D97-AF65-F5344CB8AC3E}">
        <p14:creationId xmlns:p14="http://schemas.microsoft.com/office/powerpoint/2010/main" val="10710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/>
      <p:bldP spid="23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>
            <a:extLst>
              <a:ext uri="{FF2B5EF4-FFF2-40B4-BE49-F238E27FC236}">
                <a16:creationId xmlns:a16="http://schemas.microsoft.com/office/drawing/2014/main" id="{89EECF2E-1902-A54E-B2FD-230B242E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Circumventing SMS-Based 2FA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7D9E59-6B76-7F45-A7BD-1775C67F9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642270" cy="411228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Have physical access to device that receives SMS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Phishing attacks: confuse or trick user into disclosing SMS to you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SIM swap: trick phone company into registering victim’s phone # to your device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SMS hijacking: exploit vulnerabilities in cellular network</a:t>
            </a:r>
          </a:p>
          <a:p>
            <a:pPr marL="614363" lvl="1" indent="-214313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https://berlin.ccc.de/~tobias/31c3-ss7-locate-track-manipulate.pdf</a:t>
            </a:r>
            <a:endParaRPr lang="en-US" sz="2000" dirty="0"/>
          </a:p>
          <a:p>
            <a:pPr marL="614363" lvl="1" indent="-214313">
              <a:buFont typeface="Arial" panose="020B0604020202020204" pitchFamily="34" charset="0"/>
              <a:buChar char="•"/>
            </a:pPr>
            <a:r>
              <a:rPr lang="en-US" sz="2000" dirty="0"/>
              <a:t>[</a:t>
            </a:r>
            <a:r>
              <a:rPr lang="en-US" sz="2000" dirty="0" err="1"/>
              <a:t>Doerfler</a:t>
            </a:r>
            <a:r>
              <a:rPr lang="en-US" sz="2000" dirty="0"/>
              <a:t> et al. 2019]:  SMS 2FA circumvented in ~4% of phishing attacks, ~26% of targeted attacks</a:t>
            </a: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Better practice: authenticator app or hardware token</a:t>
            </a:r>
          </a:p>
          <a:p>
            <a:pPr marL="614363" lvl="1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20803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085-3596-6C4B-81E0-81A5A8F1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SMS Rerouting</a:t>
            </a:r>
          </a:p>
        </p:txBody>
      </p:sp>
      <p:pic>
        <p:nvPicPr>
          <p:cNvPr id="5" name="Content Placeholder 4" descr="Text, letter, email&#10;&#10;Description automatically generated">
            <a:extLst>
              <a:ext uri="{FF2B5EF4-FFF2-40B4-BE49-F238E27FC236}">
                <a16:creationId xmlns:a16="http://schemas.microsoft.com/office/drawing/2014/main" id="{0F4C8183-D3E8-0346-A662-5D6ABDAE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508" y="1939973"/>
            <a:ext cx="4740050" cy="1634500"/>
          </a:xfr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A3958-29BD-7948-AF56-D0FB8A0FF27E}"/>
              </a:ext>
            </a:extLst>
          </p:cNvPr>
          <p:cNvSpPr/>
          <p:nvPr/>
        </p:nvSpPr>
        <p:spPr>
          <a:xfrm>
            <a:off x="3420533" y="6046129"/>
            <a:ext cx="84497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www.vice.com</a:t>
            </a:r>
            <a:r>
              <a:rPr lang="en-US" sz="1600" i="1" dirty="0"/>
              <a:t>/</a:t>
            </a:r>
            <a:r>
              <a:rPr lang="en-US" sz="1600" i="1" dirty="0" err="1"/>
              <a:t>en</a:t>
            </a:r>
            <a:r>
              <a:rPr lang="en-US" sz="1600" i="1" dirty="0"/>
              <a:t>/article/y3g8wb/hacker-got-my-texts-16-dollars-sakari-netnumber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2B41B-9A5F-714B-9AD9-AF3B29BFA286}"/>
              </a:ext>
            </a:extLst>
          </p:cNvPr>
          <p:cNvSpPr/>
          <p:nvPr/>
        </p:nvSpPr>
        <p:spPr>
          <a:xfrm>
            <a:off x="6143500" y="1904348"/>
            <a:ext cx="49124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OSR database is a core component of the message routing infrastructure in North America … It is known as an "override registry" as it enables an individual subscriber to receive messaging services from a different provider than voice services.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066385-ED28-074B-8DBC-73DB03C049B8}"/>
                  </a:ext>
                </a:extLst>
              </p14:cNvPr>
              <p14:cNvContentPartPr/>
              <p14:nvPr/>
            </p14:nvContentPartPr>
            <p14:xfrm>
              <a:off x="6041997" y="2465135"/>
              <a:ext cx="4639320" cy="1347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066385-ED28-074B-8DBC-73DB03C049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5997" y="2429495"/>
                <a:ext cx="4710960" cy="1419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91B85C-76D7-C04D-92F9-3A85EBE1B002}"/>
              </a:ext>
            </a:extLst>
          </p:cNvPr>
          <p:cNvSpPr txBox="1"/>
          <p:nvPr/>
        </p:nvSpPr>
        <p:spPr>
          <a:xfrm>
            <a:off x="1197429" y="5160211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Not</a:t>
            </a:r>
            <a:r>
              <a:rPr lang="en-US" dirty="0"/>
              <a:t> SIM swapping or phone number hijacking</a:t>
            </a:r>
          </a:p>
          <a:p>
            <a:r>
              <a:rPr lang="en-US" dirty="0"/>
              <a:t>The victim doesn’t notice (phone service not interrupted)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7D5846-120F-764B-A0FD-A3392879F4C2}"/>
              </a:ext>
            </a:extLst>
          </p:cNvPr>
          <p:cNvGrpSpPr/>
          <p:nvPr/>
        </p:nvGrpSpPr>
        <p:grpSpPr>
          <a:xfrm>
            <a:off x="3031317" y="3524255"/>
            <a:ext cx="495360" cy="488520"/>
            <a:chOff x="3031317" y="3524255"/>
            <a:chExt cx="49536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FD6629-89DA-154B-9785-D7FFD5E2F192}"/>
                    </a:ext>
                  </a:extLst>
                </p14:cNvPr>
                <p14:cNvContentPartPr/>
                <p14:nvPr/>
              </p14:nvContentPartPr>
              <p14:xfrm>
                <a:off x="3031317" y="3531095"/>
                <a:ext cx="280080" cy="48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FD6629-89DA-154B-9785-D7FFD5E2F1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95677" y="3495095"/>
                  <a:ext cx="3517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F06246-E71F-C84D-8BAE-D0193A9087CA}"/>
                    </a:ext>
                  </a:extLst>
                </p14:cNvPr>
                <p14:cNvContentPartPr/>
                <p14:nvPr/>
              </p14:nvContentPartPr>
              <p14:xfrm>
                <a:off x="3317877" y="3524255"/>
                <a:ext cx="208800" cy="19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F06246-E71F-C84D-8BAE-D0193A9087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1877" y="3488615"/>
                  <a:ext cx="280440" cy="26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FBED0-DBDC-6C4C-A7BA-BD8DE8F73677}"/>
              </a:ext>
            </a:extLst>
          </p:cNvPr>
          <p:cNvSpPr/>
          <p:nvPr/>
        </p:nvSpPr>
        <p:spPr>
          <a:xfrm>
            <a:off x="1197429" y="3968406"/>
            <a:ext cx="7614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"I used a prepaid card to buy their $16 per month plan and then after that was done it let me steal numbers just by filling out LOA info with fake info," Lucky225 added, referring to a Letter of Authorization, a document saying that the signer has authority to switch telephone numbers.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C0C1-8850-0242-ABF6-DBA07A4F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5565-8CC1-304E-B623-C92A82DAE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4592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Online</a:t>
            </a:r>
          </a:p>
          <a:p>
            <a:pPr lvl="1"/>
            <a:r>
              <a:rPr lang="en-US" sz="2400" dirty="0"/>
              <a:t>Try to guess passwords by logging to a live system</a:t>
            </a:r>
          </a:p>
          <a:p>
            <a:r>
              <a:rPr lang="en-US" sz="2800" dirty="0">
                <a:solidFill>
                  <a:srgbClr val="C00000"/>
                </a:solidFill>
              </a:rPr>
              <a:t>Offline</a:t>
            </a:r>
          </a:p>
          <a:p>
            <a:pPr lvl="1"/>
            <a:r>
              <a:rPr lang="en-US" sz="2400" dirty="0"/>
              <a:t>Try to guess passwords in the (typically stolen) password database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Pre-computation</a:t>
            </a:r>
            <a:r>
              <a:rPr lang="en-US" sz="2400" dirty="0"/>
              <a:t> can make offline attacks very fast</a:t>
            </a:r>
          </a:p>
          <a:p>
            <a:r>
              <a:rPr lang="en-US" sz="2600" dirty="0">
                <a:solidFill>
                  <a:srgbClr val="C00000"/>
                </a:solidFill>
              </a:rPr>
              <a:t>Phishing</a:t>
            </a:r>
          </a:p>
          <a:p>
            <a:pPr lvl="1"/>
            <a:r>
              <a:rPr lang="en-US" sz="2400" dirty="0"/>
              <a:t>Trick user into disclosing their password</a:t>
            </a:r>
          </a:p>
          <a:p>
            <a:pPr lvl="1"/>
            <a:r>
              <a:rPr lang="en-US" sz="2400" dirty="0"/>
              <a:t>Spear-phishing: phishing a specific user with personalized attacks</a:t>
            </a:r>
          </a:p>
        </p:txBody>
      </p:sp>
    </p:spTree>
    <p:extLst>
      <p:ext uri="{BB962C8B-B14F-4D97-AF65-F5344CB8AC3E}">
        <p14:creationId xmlns:p14="http://schemas.microsoft.com/office/powerpoint/2010/main" val="90777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B9A1-D5B8-2C40-A89B-B1A6D870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 2FA Authentication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EF5A6-74F2-4843-B00E-80873933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12" y="1777863"/>
            <a:ext cx="1016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47047-1966-4842-BFB8-7DAE6EF33361}"/>
              </a:ext>
            </a:extLst>
          </p:cNvPr>
          <p:cNvSpPr/>
          <p:nvPr/>
        </p:nvSpPr>
        <p:spPr>
          <a:xfrm>
            <a:off x="9250425" y="6155728"/>
            <a:ext cx="2478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duo.com</a:t>
            </a:r>
            <a:r>
              <a:rPr lang="en-US" sz="1600" i="1" dirty="0"/>
              <a:t>/docs/</a:t>
            </a:r>
            <a:r>
              <a:rPr lang="en-US" sz="1600" i="1" dirty="0" err="1"/>
              <a:t>owa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163930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77EF5A6-74F2-4843-B00E-80873933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0711"/>
            <a:ext cx="5677716" cy="2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147047-1966-4842-BFB8-7DAE6EF33361}"/>
              </a:ext>
            </a:extLst>
          </p:cNvPr>
          <p:cNvSpPr/>
          <p:nvPr/>
        </p:nvSpPr>
        <p:spPr>
          <a:xfrm>
            <a:off x="1424584" y="6167600"/>
            <a:ext cx="10342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arstechnica.com</a:t>
            </a:r>
            <a:r>
              <a:rPr lang="en-US" sz="1400" i="1" dirty="0"/>
              <a:t>/information-technology/2020/12/solarwinds-hackers-have-a-clever-way-to-bypass-multi-factor-authentication/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989CA5-8F3A-D44B-901D-8452499F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73100"/>
            <a:ext cx="9410700" cy="124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C23A43-4A72-1F43-AB63-30504E8BF213}"/>
              </a:ext>
            </a:extLst>
          </p:cNvPr>
          <p:cNvSpPr/>
          <p:nvPr/>
        </p:nvSpPr>
        <p:spPr>
          <a:xfrm>
            <a:off x="6822420" y="2452070"/>
            <a:ext cx="49450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 the attacker had accessed the Duo integration secret key (</a:t>
            </a:r>
            <a:r>
              <a:rPr lang="en-US" dirty="0" err="1">
                <a:solidFill>
                  <a:srgbClr val="FF0000"/>
                </a:solidFill>
              </a:rPr>
              <a:t>akey</a:t>
            </a:r>
            <a:r>
              <a:rPr lang="en-US" dirty="0">
                <a:solidFill>
                  <a:srgbClr val="FF0000"/>
                </a:solidFill>
              </a:rPr>
              <a:t>) from the OWA server. This key then allowed the attacker to derive a pre-computed value to be set in the duo-</a:t>
            </a:r>
            <a:r>
              <a:rPr lang="en-US" dirty="0" err="1">
                <a:solidFill>
                  <a:srgbClr val="FF0000"/>
                </a:solidFill>
              </a:rPr>
              <a:t>sid</a:t>
            </a:r>
            <a:r>
              <a:rPr lang="en-US" dirty="0">
                <a:solidFill>
                  <a:srgbClr val="FF0000"/>
                </a:solidFill>
              </a:rPr>
              <a:t> cookie. After successful password authentication, the server evaluated the duo-</a:t>
            </a:r>
            <a:r>
              <a:rPr lang="en-US" dirty="0" err="1">
                <a:solidFill>
                  <a:srgbClr val="FF0000"/>
                </a:solidFill>
              </a:rPr>
              <a:t>sid</a:t>
            </a:r>
            <a:r>
              <a:rPr lang="en-US" dirty="0">
                <a:solidFill>
                  <a:srgbClr val="FF0000"/>
                </a:solidFill>
              </a:rPr>
              <a:t> cookie and determined it to be valid. This allowed the attacker with knowledge of a user account and password to then completely bypass the MFA set on the account. </a:t>
            </a:r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94337D2A-1BA9-B44A-A042-739CFAEF7327}"/>
              </a:ext>
            </a:extLst>
          </p:cNvPr>
          <p:cNvSpPr/>
          <p:nvPr/>
        </p:nvSpPr>
        <p:spPr>
          <a:xfrm>
            <a:off x="3786905" y="2794659"/>
            <a:ext cx="630716" cy="532593"/>
          </a:xfrm>
          <a:prstGeom prst="irregularSeal2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CE462-6E00-8940-B6CC-510899B1AFDA}"/>
              </a:ext>
            </a:extLst>
          </p:cNvPr>
          <p:cNvSpPr txBox="1"/>
          <p:nvPr/>
        </p:nvSpPr>
        <p:spPr>
          <a:xfrm>
            <a:off x="6822420" y="5556330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about Web authentication later</a:t>
            </a:r>
          </a:p>
        </p:txBody>
      </p:sp>
    </p:spTree>
    <p:extLst>
      <p:ext uri="{BB962C8B-B14F-4D97-AF65-F5344CB8AC3E}">
        <p14:creationId xmlns:p14="http://schemas.microsoft.com/office/powerpoint/2010/main" val="481324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19EC-5E5C-4B4E-9E6D-27D3E346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8AF97-49BE-A74C-AA44-C486C45C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013828"/>
            <a:ext cx="8915400" cy="20341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910089-23D2-7E41-B2B0-186B0566BE4A}"/>
              </a:ext>
            </a:extLst>
          </p:cNvPr>
          <p:cNvSpPr txBox="1"/>
          <p:nvPr/>
        </p:nvSpPr>
        <p:spPr>
          <a:xfrm>
            <a:off x="1638300" y="3548390"/>
            <a:ext cx="7566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Usability remains a key issue preventing adoption</a:t>
            </a:r>
          </a:p>
        </p:txBody>
      </p:sp>
    </p:spTree>
    <p:extLst>
      <p:ext uri="{BB962C8B-B14F-4D97-AF65-F5344CB8AC3E}">
        <p14:creationId xmlns:p14="http://schemas.microsoft.com/office/powerpoint/2010/main" val="2483939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9EECF2E-1902-A54E-B2FD-230B242E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dirty="0"/>
              <a:t>Other Authentication Signals</a:t>
            </a:r>
            <a:endParaRPr lang="en-US" alt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7D9E59-6B76-7F45-A7BD-1775C67F9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1" y="891241"/>
            <a:ext cx="6336999" cy="5075519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sz="2400" dirty="0"/>
              <a:t>Location-based authentication</a:t>
            </a:r>
          </a:p>
          <a:p>
            <a:pPr lvl="1"/>
            <a:r>
              <a:rPr lang="en-US" sz="2000" dirty="0"/>
              <a:t>IP-based geolocation</a:t>
            </a:r>
          </a:p>
          <a:p>
            <a:r>
              <a:rPr lang="en-US" sz="2400" dirty="0"/>
              <a:t>Device identification </a:t>
            </a:r>
          </a:p>
          <a:p>
            <a:pPr lvl="1"/>
            <a:r>
              <a:rPr lang="en-US" sz="2000" dirty="0"/>
              <a:t>Cookies, device fingerprinting</a:t>
            </a:r>
          </a:p>
          <a:p>
            <a:r>
              <a:rPr lang="en-US" sz="2400" dirty="0" err="1"/>
              <a:t>Behaviorial</a:t>
            </a:r>
            <a:r>
              <a:rPr lang="en-US" sz="2400" dirty="0"/>
              <a:t> cues</a:t>
            </a:r>
          </a:p>
          <a:p>
            <a:pPr lvl="1"/>
            <a:r>
              <a:rPr lang="en-US" sz="2000" dirty="0"/>
              <a:t>Typical actions on platform (even after authenticated)</a:t>
            </a:r>
          </a:p>
          <a:p>
            <a:r>
              <a:rPr lang="en-US" sz="2400" dirty="0"/>
              <a:t>Biometrics</a:t>
            </a:r>
          </a:p>
          <a:p>
            <a:pPr lvl="1"/>
            <a:r>
              <a:rPr lang="en-US" sz="2000" dirty="0"/>
              <a:t>Fingerprints, </a:t>
            </a:r>
            <a:r>
              <a:rPr lang="en-US" sz="2000" dirty="0" err="1"/>
              <a:t>etc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780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9EECF2E-1902-A54E-B2FD-230B242E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622946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100" dirty="0">
                <a:solidFill>
                  <a:srgbClr val="FFFFFF"/>
                </a:solidFill>
              </a:rPr>
              <a:t>User Authentication Is a Huge Pain</a:t>
            </a:r>
          </a:p>
        </p:txBody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7D9E59-6B76-7F45-A7BD-1775C67F9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5617219" cy="4857262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sz="2400" dirty="0"/>
              <a:t>Simple typos in passwords cause 3% of Dropbox users to be unable to login in a 24-hour period  [Chatterjee et al. 2016]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52% of users fail login challenges at Google, 3% don’t get in within short period of time    [</a:t>
            </a:r>
            <a:r>
              <a:rPr lang="en-US" sz="2400" dirty="0" err="1"/>
              <a:t>Doerfler</a:t>
            </a:r>
            <a:r>
              <a:rPr lang="en-US" sz="2400" dirty="0"/>
              <a:t> et al. 2019]</a:t>
            </a:r>
          </a:p>
        </p:txBody>
      </p:sp>
    </p:spTree>
    <p:extLst>
      <p:ext uri="{BB962C8B-B14F-4D97-AF65-F5344CB8AC3E}">
        <p14:creationId xmlns:p14="http://schemas.microsoft.com/office/powerpoint/2010/main" val="2718925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82E9A-8EF9-D341-960D-59E6CFB86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Identity provider </a:t>
            </a:r>
            <a:r>
              <a:rPr lang="en-US" sz="2400" dirty="0"/>
              <a:t>handles authentication</a:t>
            </a:r>
          </a:p>
          <a:p>
            <a:pPr lvl="1"/>
            <a:r>
              <a:rPr lang="en-US" sz="2000" dirty="0"/>
              <a:t>Google, Facebook, proprietary services, etc.</a:t>
            </a:r>
          </a:p>
        </p:txBody>
      </p:sp>
      <p:sp>
        <p:nvSpPr>
          <p:cNvPr id="11" name="Text Box 35">
            <a:extLst>
              <a:ext uri="{FF2B5EF4-FFF2-40B4-BE49-F238E27FC236}">
                <a16:creationId xmlns:a16="http://schemas.microsoft.com/office/drawing/2014/main" id="{5CFCEB20-FD77-5D40-A2F3-34853A94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715" y="526245"/>
            <a:ext cx="5762603" cy="147732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In-class 5-minute exercise:</a:t>
            </a:r>
          </a:p>
          <a:p>
            <a:pPr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+mn-lt"/>
            </a:endParaRP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How would you securely authorize browser to access </a:t>
            </a:r>
            <a:r>
              <a:rPr lang="en-US" altLang="en-US" sz="1800" dirty="0" err="1">
                <a:solidFill>
                  <a:schemeClr val="tx1"/>
                </a:solidFill>
                <a:latin typeface="Courier" pitchFamily="2" charset="0"/>
              </a:rPr>
              <a:t>www.cornell.edu</a:t>
            </a:r>
            <a:r>
              <a:rPr lang="en-US" altLang="en-US" sz="1800" dirty="0">
                <a:solidFill>
                  <a:schemeClr val="tx1"/>
                </a:solidFill>
                <a:latin typeface="Courier" pitchFamily="2" charset="0"/>
              </a:rPr>
              <a:t>/</a:t>
            </a:r>
            <a:r>
              <a:rPr lang="en-US" altLang="en-US" sz="1800" dirty="0" err="1">
                <a:solidFill>
                  <a:schemeClr val="tx1"/>
                </a:solidFill>
                <a:latin typeface="Courier" pitchFamily="2" charset="0"/>
              </a:rPr>
              <a:t>account.html?user</a:t>
            </a:r>
            <a:r>
              <a:rPr lang="en-US" altLang="en-US" sz="1800" dirty="0">
                <a:solidFill>
                  <a:schemeClr val="tx1"/>
                </a:solidFill>
                <a:latin typeface="Courier" pitchFamily="2" charset="0"/>
              </a:rPr>
              <a:t>=</a:t>
            </a:r>
            <a:r>
              <a:rPr lang="en-US" altLang="en-US" sz="1800" dirty="0" err="1">
                <a:solidFill>
                  <a:schemeClr val="tx1"/>
                </a:solidFill>
                <a:latin typeface="Courier" pitchFamily="2" charset="0"/>
              </a:rPr>
              <a:t>vitaly</a:t>
            </a:r>
            <a:r>
              <a:rPr lang="en-US" altLang="en-US" sz="18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based on authentication to </a:t>
            </a:r>
            <a:r>
              <a:rPr lang="en-US" altLang="en-US" sz="1800" dirty="0" err="1">
                <a:solidFill>
                  <a:schemeClr val="tx1"/>
                </a:solidFill>
                <a:latin typeface="Courier" pitchFamily="2" charset="0"/>
              </a:rPr>
              <a:t>identity.cornell.edu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0E6328-7537-E54A-8952-A04B07EE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Sign-On (SSO)</a:t>
            </a:r>
          </a:p>
        </p:txBody>
      </p:sp>
      <p:pic>
        <p:nvPicPr>
          <p:cNvPr id="13" name="Picture 1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FA69685-D0B9-EE4E-A059-1F76CC69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3389245"/>
            <a:ext cx="500177" cy="989636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39988D-8CA5-3E47-BFF5-830BDB6DEA55}"/>
              </a:ext>
            </a:extLst>
          </p:cNvPr>
          <p:cNvSpPr txBox="1"/>
          <p:nvPr/>
        </p:nvSpPr>
        <p:spPr>
          <a:xfrm>
            <a:off x="6722360" y="3446801"/>
            <a:ext cx="287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provider</a:t>
            </a:r>
          </a:p>
          <a:p>
            <a:r>
              <a:rPr lang="en-US" dirty="0"/>
              <a:t>(e.g., </a:t>
            </a:r>
            <a:r>
              <a:rPr lang="en-US" dirty="0" err="1"/>
              <a:t>identity.cornell.edu</a:t>
            </a:r>
            <a:r>
              <a:rPr lang="en-US" dirty="0"/>
              <a:t>)</a:t>
            </a:r>
          </a:p>
        </p:txBody>
      </p:sp>
      <p:pic>
        <p:nvPicPr>
          <p:cNvPr id="15" name="Picture 1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65B714D-EC26-6A4E-8263-5AFCD9E7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5103745"/>
            <a:ext cx="500177" cy="989636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E7C5B9-6900-6745-BAC5-68AB813650BE}"/>
              </a:ext>
            </a:extLst>
          </p:cNvPr>
          <p:cNvSpPr txBox="1"/>
          <p:nvPr/>
        </p:nvSpPr>
        <p:spPr>
          <a:xfrm>
            <a:off x="6764058" y="5225387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Relying party (RP)</a:t>
            </a:r>
          </a:p>
          <a:p>
            <a:r>
              <a:rPr lang="en-US" dirty="0"/>
              <a:t>(e.g., </a:t>
            </a:r>
            <a:r>
              <a:rPr lang="en-US" dirty="0" err="1"/>
              <a:t>account.html?user</a:t>
            </a:r>
            <a:r>
              <a:rPr lang="en-US" dirty="0"/>
              <a:t>=</a:t>
            </a:r>
            <a:r>
              <a:rPr lang="en-US" dirty="0" err="1"/>
              <a:t>vitaly</a:t>
            </a:r>
            <a:r>
              <a:rPr lang="en-US" dirty="0"/>
              <a:t>)</a:t>
            </a:r>
          </a:p>
        </p:txBody>
      </p:sp>
      <p:pic>
        <p:nvPicPr>
          <p:cNvPr id="17" name="Picture 2" descr="Firefox browser">
            <a:extLst>
              <a:ext uri="{FF2B5EF4-FFF2-40B4-BE49-F238E27FC236}">
                <a16:creationId xmlns:a16="http://schemas.microsoft.com/office/drawing/2014/main" id="{2BF83092-AAF5-9B49-9D14-CAAE083C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54" y="3659743"/>
            <a:ext cx="2098847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0750E5-AE91-E94B-8572-E745A2C6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86" y="3959943"/>
            <a:ext cx="895798" cy="8582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4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182E9A-8EF9-D341-960D-59E6CFB86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standards and systems: SAML, OpenID Connect + OAuth 2.0, …</a:t>
            </a:r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FA429E1C-2C61-F645-824B-E5A2AF85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3389245"/>
            <a:ext cx="500177" cy="98963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F062E-104A-F541-A335-86D07367BBC8}"/>
              </a:ext>
            </a:extLst>
          </p:cNvPr>
          <p:cNvSpPr txBox="1"/>
          <p:nvPr/>
        </p:nvSpPr>
        <p:spPr>
          <a:xfrm>
            <a:off x="6722360" y="3446801"/>
            <a:ext cx="287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provider</a:t>
            </a:r>
          </a:p>
          <a:p>
            <a:r>
              <a:rPr lang="en-US" dirty="0"/>
              <a:t>(e.g., </a:t>
            </a:r>
            <a:r>
              <a:rPr lang="en-US" dirty="0" err="1"/>
              <a:t>identity.cornell.edu</a:t>
            </a:r>
            <a:r>
              <a:rPr lang="en-US" dirty="0"/>
              <a:t>)</a:t>
            </a:r>
          </a:p>
        </p:txBody>
      </p:sp>
      <p:pic>
        <p:nvPicPr>
          <p:cNvPr id="7" name="Picture 6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CB418047-6233-3041-A4DF-CEF5D565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5103745"/>
            <a:ext cx="500177" cy="98963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CC405-66D5-9343-9D70-CF3F4C35136B}"/>
              </a:ext>
            </a:extLst>
          </p:cNvPr>
          <p:cNvSpPr txBox="1"/>
          <p:nvPr/>
        </p:nvSpPr>
        <p:spPr>
          <a:xfrm>
            <a:off x="6764058" y="5225387"/>
            <a:ext cx="3169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Relying party (RP)</a:t>
            </a:r>
          </a:p>
          <a:p>
            <a:r>
              <a:rPr lang="en-US" dirty="0"/>
              <a:t>(e.g., </a:t>
            </a:r>
            <a:r>
              <a:rPr lang="en-US" dirty="0" err="1"/>
              <a:t>account.html?user</a:t>
            </a:r>
            <a:r>
              <a:rPr lang="en-US" dirty="0"/>
              <a:t>=</a:t>
            </a:r>
            <a:r>
              <a:rPr lang="en-US" dirty="0" err="1"/>
              <a:t>vitaly</a:t>
            </a:r>
            <a:r>
              <a:rPr lang="en-US" dirty="0"/>
              <a:t>)</a:t>
            </a:r>
          </a:p>
        </p:txBody>
      </p:sp>
      <p:pic>
        <p:nvPicPr>
          <p:cNvPr id="9" name="Picture 2" descr="Firefox browser">
            <a:extLst>
              <a:ext uri="{FF2B5EF4-FFF2-40B4-BE49-F238E27FC236}">
                <a16:creationId xmlns:a16="http://schemas.microsoft.com/office/drawing/2014/main" id="{7299BF8D-9070-7F46-AF3E-8FF677EF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54" y="3659743"/>
            <a:ext cx="2098847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FB747-828B-8743-B766-450CE39D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86" y="3959943"/>
            <a:ext cx="895798" cy="8582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24">
            <a:extLst>
              <a:ext uri="{FF2B5EF4-FFF2-40B4-BE49-F238E27FC236}">
                <a16:creationId xmlns:a16="http://schemas.microsoft.com/office/drawing/2014/main" id="{1A9A234A-2438-4048-86F6-1B98CFA6EE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38650" y="3612120"/>
            <a:ext cx="1733550" cy="19526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26">
            <a:extLst>
              <a:ext uri="{FF2B5EF4-FFF2-40B4-BE49-F238E27FC236}">
                <a16:creationId xmlns:a16="http://schemas.microsoft.com/office/drawing/2014/main" id="{86485BB5-B07F-7746-AA57-A049F75FEF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352926" y="5002465"/>
            <a:ext cx="1743075" cy="309866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24">
            <a:extLst>
              <a:ext uri="{FF2B5EF4-FFF2-40B4-BE49-F238E27FC236}">
                <a16:creationId xmlns:a16="http://schemas.microsoft.com/office/drawing/2014/main" id="{56AEEB66-8107-4740-8CA9-059A390A12B8}"/>
              </a:ext>
            </a:extLst>
          </p:cNvPr>
          <p:cNvCxnSpPr>
            <a:cxnSpLocks noChangeShapeType="1"/>
            <a:stCxn id="5" idx="1"/>
          </p:cNvCxnSpPr>
          <p:nvPr/>
        </p:nvCxnSpPr>
        <p:spPr bwMode="auto">
          <a:xfrm flipH="1">
            <a:off x="4482634" y="3884063"/>
            <a:ext cx="1613366" cy="16937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24">
            <a:extLst>
              <a:ext uri="{FF2B5EF4-FFF2-40B4-BE49-F238E27FC236}">
                <a16:creationId xmlns:a16="http://schemas.microsoft.com/office/drawing/2014/main" id="{AA1CA42E-F222-A049-8981-BA59FC3217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85070" y="4695025"/>
            <a:ext cx="1863331" cy="30744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5F37B8-FB45-7D40-A14A-5E0E7DCD1067}"/>
              </a:ext>
            </a:extLst>
          </p:cNvPr>
          <p:cNvSpPr/>
          <p:nvPr/>
        </p:nvSpPr>
        <p:spPr>
          <a:xfrm>
            <a:off x="3810000" y="2743201"/>
            <a:ext cx="2633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 me permissions for </a:t>
            </a:r>
            <a:r>
              <a:rPr lang="en-US" dirty="0" err="1"/>
              <a:t>account.html</a:t>
            </a:r>
            <a:r>
              <a:rPr lang="en-US" dirty="0"/>
              <a:t> as </a:t>
            </a:r>
            <a:r>
              <a:rPr lang="en-US" dirty="0" err="1"/>
              <a:t>vitaly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8CF2AD-2088-8345-9987-7FB0ECD5C873}"/>
              </a:ext>
            </a:extLst>
          </p:cNvPr>
          <p:cNvSpPr txBox="1"/>
          <p:nvPr/>
        </p:nvSpPr>
        <p:spPr>
          <a:xfrm>
            <a:off x="5150914" y="4009549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Auth</a:t>
            </a:r>
            <a:r>
              <a:rPr lang="en-US" dirty="0"/>
              <a:t> token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577DD2-CCE5-2F40-A03A-5B48F64681C9}"/>
              </a:ext>
            </a:extLst>
          </p:cNvPr>
          <p:cNvSpPr/>
          <p:nvPr/>
        </p:nvSpPr>
        <p:spPr>
          <a:xfrm>
            <a:off x="6207496" y="4380251"/>
            <a:ext cx="3850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 me </a:t>
            </a:r>
            <a:r>
              <a:rPr lang="en-US" dirty="0" err="1"/>
              <a:t>account.html?user</a:t>
            </a:r>
            <a:r>
              <a:rPr lang="en-US" dirty="0"/>
              <a:t>=</a:t>
            </a:r>
            <a:r>
              <a:rPr lang="en-US" dirty="0" err="1"/>
              <a:t>vitaly</a:t>
            </a:r>
            <a:r>
              <a:rPr lang="en-US" dirty="0"/>
              <a:t>, here is the token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B7C6F2-13C4-4541-A2ED-8A8E4A905EB1}"/>
              </a:ext>
            </a:extLst>
          </p:cNvPr>
          <p:cNvSpPr txBox="1"/>
          <p:nvPr/>
        </p:nvSpPr>
        <p:spPr>
          <a:xfrm>
            <a:off x="3733800" y="5275206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Vitaly’s account page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013B2D2F-A025-5E45-B6B8-84F339DCB641}"/>
              </a:ext>
            </a:extLst>
          </p:cNvPr>
          <p:cNvSpPr/>
          <p:nvPr/>
        </p:nvSpPr>
        <p:spPr>
          <a:xfrm>
            <a:off x="4352926" y="5812586"/>
            <a:ext cx="1557188" cy="532602"/>
          </a:xfrm>
          <a:prstGeom prst="wedgeRoundRectCallout">
            <a:avLst>
              <a:gd name="adj1" fmla="val 66783"/>
              <a:gd name="adj2" fmla="val -624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Must check validity of token!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319FE-3FF5-054A-9B1B-4BF05C7FD898}"/>
              </a:ext>
            </a:extLst>
          </p:cNvPr>
          <p:cNvSpPr txBox="1"/>
          <p:nvPr/>
        </p:nvSpPr>
        <p:spPr>
          <a:xfrm>
            <a:off x="6722360" y="6041670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about OAuth later…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987CC-1DC1-2840-B123-7309C635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Sign-On (SSO)</a:t>
            </a:r>
          </a:p>
        </p:txBody>
      </p:sp>
    </p:spTree>
    <p:extLst>
      <p:ext uri="{BB962C8B-B14F-4D97-AF65-F5344CB8AC3E}">
        <p14:creationId xmlns:p14="http://schemas.microsoft.com/office/powerpoint/2010/main" val="223594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 animBg="1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EDC59B06-2B77-4845-BEB2-C124384B5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/>
              <a:t>Strengthening Passwords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6" name="Rectangle 3">
            <a:extLst>
              <a:ext uri="{FF2B5EF4-FFF2-40B4-BE49-F238E27FC236}">
                <a16:creationId xmlns:a16="http://schemas.microsoft.com/office/drawing/2014/main" id="{106CE90D-F293-BC46-BE59-FD0E0CE01B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5453" y="1271251"/>
            <a:ext cx="6342359" cy="5075519"/>
          </a:xfrm>
        </p:spPr>
        <p:txBody>
          <a:bodyPr anchor="ctr">
            <a:normAutofit/>
          </a:bodyPr>
          <a:lstStyle/>
          <a:p>
            <a:r>
              <a:rPr lang="en-US" altLang="en-US" sz="2400" dirty="0"/>
              <a:t>Add biometrics</a:t>
            </a:r>
          </a:p>
          <a:p>
            <a:pPr lvl="1"/>
            <a:r>
              <a:rPr lang="en-US" altLang="en-US" sz="2000" dirty="0"/>
              <a:t>For example, keystroke dynamics or voiceprint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</a:rPr>
              <a:t>Revocation</a:t>
            </a:r>
            <a:r>
              <a:rPr lang="en-US" altLang="en-US" sz="2000" dirty="0"/>
              <a:t> is often a problem with biometrics</a:t>
            </a:r>
          </a:p>
          <a:p>
            <a:r>
              <a:rPr lang="en-US" altLang="en-US" sz="2400" dirty="0"/>
              <a:t>Graphical passwords</a:t>
            </a:r>
          </a:p>
          <a:p>
            <a:pPr lvl="1"/>
            <a:r>
              <a:rPr lang="en-US" altLang="en-US" sz="2000" dirty="0"/>
              <a:t>Goal: increase the size of memorable password space</a:t>
            </a:r>
          </a:p>
          <a:p>
            <a:pPr lvl="1"/>
            <a:r>
              <a:rPr lang="en-US" altLang="en-US" sz="2000" dirty="0"/>
              <a:t>Dictionary attacks are believed to be difficult because images are very “random”  - is this true?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0935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2" descr="article-title">
            <a:extLst>
              <a:ext uri="{FF2B5EF4-FFF2-40B4-BE49-F238E27FC236}">
                <a16:creationId xmlns:a16="http://schemas.microsoft.com/office/drawing/2014/main" id="{031F09A9-C4AF-314A-86A5-83CB64E2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6202"/>
            <a:ext cx="4442361" cy="295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6">
            <a:extLst>
              <a:ext uri="{FF2B5EF4-FFF2-40B4-BE49-F238E27FC236}">
                <a16:creationId xmlns:a16="http://schemas.microsoft.com/office/drawing/2014/main" id="{7B92DD60-CBD1-DF46-8BFB-8367855BF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181601"/>
            <a:ext cx="52325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Upload a picture,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use 3 or more points as the “password”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944B6-B646-F946-B37E-AD721E9ED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139" y="5257801"/>
            <a:ext cx="13356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C00000"/>
                </a:solidFill>
                <a:latin typeface="+mn-lt"/>
              </a:rPr>
              <a:t>random?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95F19-8A28-A04C-AC3D-45F12E84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PixelPin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21" descr="walkpark">
            <a:extLst>
              <a:ext uri="{FF2B5EF4-FFF2-40B4-BE49-F238E27FC236}">
                <a16:creationId xmlns:a16="http://schemas.microsoft.com/office/drawing/2014/main" id="{800D7D35-CBC6-0249-BD7A-3EFF9F1EE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22439"/>
            <a:ext cx="2222500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Line 22">
            <a:extLst>
              <a:ext uri="{FF2B5EF4-FFF2-40B4-BE49-F238E27FC236}">
                <a16:creationId xmlns:a16="http://schemas.microsoft.com/office/drawing/2014/main" id="{427EBD21-5179-D84C-B4A7-91738AD92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422525"/>
            <a:ext cx="1143000" cy="274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2" name="Text Box 23">
            <a:extLst>
              <a:ext uri="{FF2B5EF4-FFF2-40B4-BE49-F238E27FC236}">
                <a16:creationId xmlns:a16="http://schemas.microsoft.com/office/drawing/2014/main" id="{2D66A488-15E5-0F4C-A07E-33B9E5706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6" y="1905000"/>
            <a:ext cx="3647152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Invent a story for an image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or a sequence of images</a:t>
            </a:r>
          </a:p>
        </p:txBody>
      </p:sp>
      <p:sp>
        <p:nvSpPr>
          <p:cNvPr id="75783" name="Text Box 24">
            <a:extLst>
              <a:ext uri="{FF2B5EF4-FFF2-40B4-BE49-F238E27FC236}">
                <a16:creationId xmlns:a16="http://schemas.microsoft.com/office/drawing/2014/main" id="{FE0525B9-14AD-ED4D-8570-B5A9A629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3200400"/>
            <a:ext cx="297228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i="1">
                <a:solidFill>
                  <a:schemeClr val="tx2"/>
                </a:solidFill>
                <a:latin typeface="+mn-lt"/>
              </a:rPr>
              <a:t>“We went for a walk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>
                <a:solidFill>
                  <a:schemeClr val="tx2"/>
                </a:solidFill>
                <a:latin typeface="+mn-lt"/>
              </a:rPr>
              <a:t>in the park yesterday”</a:t>
            </a:r>
          </a:p>
        </p:txBody>
      </p:sp>
      <p:sp>
        <p:nvSpPr>
          <p:cNvPr id="1031193" name="Text Box 25">
            <a:extLst>
              <a:ext uri="{FF2B5EF4-FFF2-40B4-BE49-F238E27FC236}">
                <a16:creationId xmlns:a16="http://schemas.microsoft.com/office/drawing/2014/main" id="{16B58737-6654-024C-91E3-A4A9F4D36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0" y="5819775"/>
            <a:ext cx="48212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+mn-lt"/>
              </a:rPr>
              <a:t>Need to remember the order!</a:t>
            </a:r>
          </a:p>
        </p:txBody>
      </p:sp>
      <p:pic>
        <p:nvPicPr>
          <p:cNvPr id="75785" name="Picture 26" descr="MPj04050360000[1]">
            <a:extLst>
              <a:ext uri="{FF2B5EF4-FFF2-40B4-BE49-F238E27FC236}">
                <a16:creationId xmlns:a16="http://schemas.microsoft.com/office/drawing/2014/main" id="{629DF8DD-0DEC-5E47-968F-DA7050BED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4521200"/>
            <a:ext cx="9874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27" descr="MCj04281310000[1]">
            <a:extLst>
              <a:ext uri="{FF2B5EF4-FFF2-40B4-BE49-F238E27FC236}">
                <a16:creationId xmlns:a16="http://schemas.microsoft.com/office/drawing/2014/main" id="{23A0D272-CBEC-1448-82D8-1E970BB09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9" y="4348164"/>
            <a:ext cx="101917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Picture 28" descr="MPj04020500000[1]">
            <a:extLst>
              <a:ext uri="{FF2B5EF4-FFF2-40B4-BE49-F238E27FC236}">
                <a16:creationId xmlns:a16="http://schemas.microsoft.com/office/drawing/2014/main" id="{0F26D8BC-65A9-7542-88AB-EF7899D5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4548188"/>
            <a:ext cx="10668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29" descr="MPj04070360000[1]">
            <a:extLst>
              <a:ext uri="{FF2B5EF4-FFF2-40B4-BE49-F238E27FC236}">
                <a16:creationId xmlns:a16="http://schemas.microsoft.com/office/drawing/2014/main" id="{EB215DAE-DB16-0D42-B1E4-79EE84DB8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4495800"/>
            <a:ext cx="114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9" name="Text Box 30">
            <a:extLst>
              <a:ext uri="{FF2B5EF4-FFF2-40B4-BE49-F238E27FC236}">
                <a16:creationId xmlns:a16="http://schemas.microsoft.com/office/drawing/2014/main" id="{145ABA0D-14A0-774F-BB65-EA821EFB2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4608514"/>
            <a:ext cx="303371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>
                <a:solidFill>
                  <a:schemeClr val="tx2"/>
                </a:solidFill>
                <a:latin typeface="+mn-lt"/>
              </a:rPr>
              <a:t>Fish-woman-girl-corn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FD445-48C1-154C-BDF5-260C6FB3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+ Story</a:t>
            </a:r>
          </a:p>
        </p:txBody>
      </p:sp>
    </p:spTree>
    <p:extLst>
      <p:ext uri="{BB962C8B-B14F-4D97-AF65-F5344CB8AC3E}">
        <p14:creationId xmlns:p14="http://schemas.microsoft.com/office/powerpoint/2010/main" val="305777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1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69D7432-36E9-064D-9802-2D3FD9182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750287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Passwords Are The Bane of </a:t>
            </a:r>
            <a:br>
              <a:rPr lang="en-US" altLang="en-US" sz="4400" dirty="0">
                <a:solidFill>
                  <a:srgbClr val="FFFFFF"/>
                </a:solidFill>
              </a:rPr>
            </a:br>
            <a:r>
              <a:rPr lang="en-US" altLang="en-US" sz="4400" dirty="0">
                <a:solidFill>
                  <a:srgbClr val="FFFFFF"/>
                </a:solidFill>
              </a:rPr>
              <a:t>Computer Security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59BA36C-F1BA-2D4B-A475-9F64DF139B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Phishing and use of stolen credentials are the top two hacking techniques </a:t>
            </a:r>
          </a:p>
          <a:p>
            <a:pPr lvl="1"/>
            <a:r>
              <a:rPr lang="en-US" altLang="en-US" sz="2000" dirty="0"/>
              <a:t>Source: Verizon Data Breach Investigations Report</a:t>
            </a:r>
          </a:p>
          <a:p>
            <a:r>
              <a:rPr lang="en-US" altLang="en-US" sz="2400" dirty="0"/>
              <a:t>First step after any successful intrusion: install sniffer or keylogger to steal more passwords</a:t>
            </a:r>
          </a:p>
          <a:p>
            <a:r>
              <a:rPr lang="en-US" altLang="en-US" sz="2400" dirty="0"/>
              <a:t>Then run cracking tools on password files</a:t>
            </a:r>
          </a:p>
          <a:p>
            <a:pPr lvl="1"/>
            <a:r>
              <a:rPr lang="en-US" altLang="en-US" sz="2000" dirty="0"/>
              <a:t>Modern systems usually do not store passwords in the clear (how are they stored?)</a:t>
            </a:r>
          </a:p>
        </p:txBody>
      </p:sp>
    </p:spTree>
    <p:extLst>
      <p:ext uri="{BB962C8B-B14F-4D97-AF65-F5344CB8AC3E}">
        <p14:creationId xmlns:p14="http://schemas.microsoft.com/office/powerpoint/2010/main" val="3845091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B72DF-4BB0-6F47-B80B-B4ED522FD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9" y="526473"/>
            <a:ext cx="81915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4EE4D-BCE1-1C4B-AEBC-2AADDD1E0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74" y="2527878"/>
            <a:ext cx="5892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30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ED87DCD-643B-E041-B0A6-EEDBA9707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/>
              <a:t>User Experiences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FB2DCAC-CD71-8D42-A011-AE0A352FB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1" y="891241"/>
            <a:ext cx="6432007" cy="5075519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/>
              <a:t>50% unable to invent a story, so try to pick four pleasing pictures and memorize their order</a:t>
            </a:r>
          </a:p>
          <a:p>
            <a:pPr lvl="1"/>
            <a:r>
              <a:rPr lang="en-US" altLang="en-US" sz="2000" dirty="0"/>
              <a:t>“I had no problem remembering the four pictures, but I could not remember the original order”</a:t>
            </a:r>
          </a:p>
          <a:p>
            <a:pPr lvl="1"/>
            <a:r>
              <a:rPr lang="en-US" altLang="en-US" sz="2000" dirty="0"/>
              <a:t>“… on the third try I found a sequence that I could remember, fish-woman-girl-corn. I would screw up the fish and corn order 50% of the time, but I knew they were the pictures”</a:t>
            </a:r>
          </a:p>
          <a:p>
            <a:r>
              <a:rPr lang="en-US" altLang="en-US" sz="2400" dirty="0"/>
              <a:t>Picture selection biases</a:t>
            </a:r>
          </a:p>
          <a:p>
            <a:pPr lvl="1"/>
            <a:r>
              <a:rPr lang="en-US" altLang="en-US" sz="2000" dirty="0"/>
              <a:t>Males select nature and sports more than females</a:t>
            </a:r>
          </a:p>
          <a:p>
            <a:pPr lvl="1"/>
            <a:r>
              <a:rPr lang="en-US" altLang="en-US" sz="2000" dirty="0"/>
              <a:t>Females select food images more often</a:t>
            </a:r>
          </a:p>
        </p:txBody>
      </p:sp>
    </p:spTree>
    <p:extLst>
      <p:ext uri="{BB962C8B-B14F-4D97-AF65-F5344CB8AC3E}">
        <p14:creationId xmlns:p14="http://schemas.microsoft.com/office/powerpoint/2010/main" val="1177590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 descr="https://www.oneid.com/wp-content/themes/OneID/public/images/oneid-logo-mark.png">
            <a:extLst>
              <a:ext uri="{FF2B5EF4-FFF2-40B4-BE49-F238E27FC236}">
                <a16:creationId xmlns:a16="http://schemas.microsoft.com/office/drawing/2014/main" id="{FE0B5316-67D9-6A42-9E7D-9A425E3E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951039"/>
            <a:ext cx="957263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6" descr="https://www.oneid.com/wp-content/themes/OneID/public/images/oneid-logo-type.png">
            <a:extLst>
              <a:ext uri="{FF2B5EF4-FFF2-40B4-BE49-F238E27FC236}">
                <a16:creationId xmlns:a16="http://schemas.microsoft.com/office/drawing/2014/main" id="{893DCFD1-6623-C04C-84ED-9BF786980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951039"/>
            <a:ext cx="15748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8" descr="logo">
            <a:extLst>
              <a:ext uri="{FF2B5EF4-FFF2-40B4-BE49-F238E27FC236}">
                <a16:creationId xmlns:a16="http://schemas.microsoft.com/office/drawing/2014/main" id="{AA483E82-82DA-0B44-B9BC-62547436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52800"/>
            <a:ext cx="4191000" cy="838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12" descr="https://encrypted-tbn1.gstatic.com/images?q=tbn:ANd9GcTOuqvzl96vozfL0SEY4Xs2K16cjrJQeg2wnmGAjh9e2REaJ6CJcQ">
            <a:extLst>
              <a:ext uri="{FF2B5EF4-FFF2-40B4-BE49-F238E27FC236}">
                <a16:creationId xmlns:a16="http://schemas.microsoft.com/office/drawing/2014/main" id="{6BD5A55D-A3B5-6741-BA44-CAE4D9F62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21336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TextBox 11">
            <a:extLst>
              <a:ext uri="{FF2B5EF4-FFF2-40B4-BE49-F238E27FC236}">
                <a16:creationId xmlns:a16="http://schemas.microsoft.com/office/drawing/2014/main" id="{FEF40953-1D8F-2140-A133-E3AFC4945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0600" y="3717163"/>
            <a:ext cx="1646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 err="1">
                <a:solidFill>
                  <a:schemeClr val="tx1"/>
                </a:solidFill>
              </a:rPr>
              <a:t>LaunchKey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79881" name="Picture 14" descr="Clef">
            <a:extLst>
              <a:ext uri="{FF2B5EF4-FFF2-40B4-BE49-F238E27FC236}">
                <a16:creationId xmlns:a16="http://schemas.microsoft.com/office/drawing/2014/main" id="{9CA082B6-AB5A-8043-BBEF-DCE63EB5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72050"/>
            <a:ext cx="25908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6" descr="CryoKey">
            <a:extLst>
              <a:ext uri="{FF2B5EF4-FFF2-40B4-BE49-F238E27FC236}">
                <a16:creationId xmlns:a16="http://schemas.microsoft.com/office/drawing/2014/main" id="{81163D69-BC5D-EA46-BE28-47F22399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4710114"/>
            <a:ext cx="2581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AutoShape 18" descr="data:image/jpeg;base64,/9j/4AAQSkZJRgABAQAAAQABAAD/2wCEAAkGBhMSEBUUEhQUFRMUFhQaFBQVGBUWFBQVFhQWGBwXGBYXHCceFxokGxgUHy8gIyc1LCwsFSAxNTAtNyYrLCkBCQoKDgwOGg8PGjIfHyUvLDIsLCwtLzQpLy01LywpLywsKS8sLywsKS41KS0tLCopNCksLCwpKSwtLC8tLSwtLP/AABEIAKAAoAMBIgACEQEDEQH/xAAcAAABBQEBAQAAAAAAAAAAAAAAAwQFBgcCAQj/xABOEAABAwIDBAUIBAcNCQAAAAABAAIDBBEFEiEGMUFRBxNhcZEiMkJSgaGx0SOSwfAUFTRicrLTCBczQ0RTVHOzwsPh8RYkJjU2ZJOUov/EABkBAAMBAQEAAAAAAAAAAAAAAAADBAUCAf/EAC4RAAICAAQEBAYCAwAAAAAAAAABAgMEERIhMUFR0RMiYYEFcaGxwfAykRQjM//aAAwDAQACEQMRAD8A3FCEIAELiSUN3kDvUfVbQRM43KAJNCqFZt8xvm2+P38FDVO3UrvNa79Uff2J0aLJcET2Ymqv+UjRy4Dek3VbB6Q8Vlcu0VQ71R7SfsTZ+Izu3ye75lPWBsfHJEkvilC4Zv275GsuxKMekEmcXi9YLJeuk/nHeDR9i9Dneu/xHyXf+BLqjhfFa3wi/p3NZGMResF23E4z6QWTjN67vFd+X67vd8lw8JJcx8cdGXJmstrGH0glGvB3EHuWSNqpRuk93yKVbjlQ3i0+KW8NND1iIM1hCzODbmZnnNd7Dm+SlaPpHjOjiB36fJKdU1yGK2D5l3Qoik2nheN9vbcKTiqGu80gpYwUQhCAE5pwwXcbBVXF9tg05Y9TwA1JTPbLF3mQRM3kkDkAN5+/NRdHRtjGmpO9x3nvKfXUms2IssyeSEKnHJ5eOUHnqUydFfziXd+7wXdkLRhCMeCM22cpcWJ5QNwsuCUo5IGUcx4quCMi6WR6hc9YOY8V71g5jxTciRyR6vQuOsHMeKhdqsdfSsYY2hznuI1vbde2nEn7VxZJQjqkOpg7ZqEeLLCwp7QEElp3OHvG4/FUwbdU7XMHWdYHNBe9sb4+qfxY5jyb29ZpI7ArRR1bSWua4EGxBBGoUcpxti9LNauudE14iyFqiAtNvApFykqvUKNcp6rda34l9lWh7cBF6bTMB3i6cSPHMJB6aKI90GU3YXMPNptfvHFKR7bVNMRciRuv5p07RcceS9mUBjp8oDk3X26/JdaIz2kszlylDeLyNW2a6T2TWDrh3qu3+w8fvor5SVjZG3aV8y4atO2G2ge14Y4k8u0cipL8OobxK6MQ57SJHaePLVtPMuHiL/3Uk1P9vYsrmv5OafZcX911HheVPyo9tXmIqUWce8rxK1g8spFWxZBNHDwtWwaUup4id5Y2/gsrIWo4F+TRfoN+Cnxn8UMwKynL5ENivSRRU0z4ZXSiSMgODYJ3i5AOjmMIOhG4pp++5h3rz/8ArVP7NV/an8tn/SH6jVFr2GCjKKeoVZ8TlCbjp4Nriapg+LwV0PWxXfGS4fSMc03BsfJeAfcss6UKVlNKI2ABshD2t9UN1Nuy+X6y0TYT8jH6b/1lkvTbjLTibYxqYoWh1ub3E2HbYD3KVydUpQT9DQjCOIjCyS32Y02QwSCtxCOKWJsjLOMt9LDKcouOJIP1St8wzCYqeFsMTA2Jgs1m8ActVk3RxhvUzwA+e55c/vMbtO4DRaPtDtB+CzQF5Agf1jZSd7DePJJmvo0XcD+lfTKvLqvD0p8Wj3DYjx9TXBPJf0isbTYYYJNPMdcsPxb7FXHz2K1rGMLbUROjdpfzT6ruBWOYrC6J7o3izmmxHy7EqMnF5oplFSWTNW2OlzUcfZmHg4rLKqcvc553vcXHvcb/AGrR+jqXNh7CfWkHg8hZpGwusByCroabkyS5NKKEco1J81ouVUsQnL3Ocd5N+7sU/jlaLdWzcPOPM8lWqgq+tcyCx8h3hgV62MhvP3D7f8lS8NZotH6O6W8hPaPd/qk4l5QY7DLzIt229HngPcR8viVU6GfNG13MBaHjFPnhcFmmH+S6SM+i4kdztVFQ9mi25bpnWIDUHmPgmwTyvb5IPI/FMQVbF7EU1udLUcC/Jov0G/BZddajgf5NF+g34JGKflQ3CrKTGdbsjTyyOkeHZnG5s4gbgN3sSH+wtLyf9YrOttdjqWbEJ5JGEvc5tzneN0bRuBtuAUG7YKhH8WfryfNEK72llI8snhYtucfojc6WkipISAcsbcziXHdxJJK+ccFLsQxCetlBymQvAOtif4Nl9xyMDfAFdbTbNU8EA6mG8kr2siuXO8p3LMeQOu5XHBcPjpIWxs8pwHlP5uO8gd6Xp8KzOx5vj7nWp305UrSntm+novoif2XpbVURdocxyjj5rtSpfpHd/AA7iJrjn/BqE2YmzVsWvpH9VykulKSxp+6f/CSbbZWy1SKMPh4UQ0RF+j3aXMDSSHy423hcTfrIhpl55maA8w5p5276RdmTNF18Q+liBzAemzf4jePb2LMXVb2vY+I5ZY3Zo3WvleARu4ggkEcQSFtezO0DaynbK0ZXebIy9zHIALtPiCDxBBSh5E9F774bGfz5v7VyzGvxMNbkiPDyn/Jbhh2GsgYWRjK3M9waNwL3Fxt2XJXzXQVGaCMneWNv32F1bhMm2R4p5JHs7kwdq6yczvSdHHd11pIzXuyXoI1rPR1R2Zm7L/fxHgsyoKckgDedAtq2VpMkA7bW7goMXLZI0MLHdsmXNuCDxWYY7TmGsB4Pu0941H2+C1BU7b/Cy+PO3zhqO8fceKjqllIqsWcSBlbdpHMKKa5dwY7GWg6nnYcVC12O5ZCA3tBJ59gVisjHZsldcpbpE1dTMfS9BCBEKOvf1YDczIWZXZdCQTILi/FUP8dPPEDuQa8neSk3WRmskMqqnF5vItGI43HUyGZgfG2QA5JG2kabWILQSBu5pqKlo3C55n5JWLYyuIB6ki/AuaD7RfRdHYquvbqefpNtw7Vw8RPTpTyR6sJVq1tZv17cCDqPpapsj9RA0iP9OS2Y9lmho9pTl9UnP+zFT14gLWiUtz5czb5b2vvSsuxdaCQ2nc8i2pexrNb8bk8EkqEcG2ijpZhNIyWQMBsyFoc8uOgsCRzKU2s6QaauYz6Oop3REn6djWl7Xj0cr3XILR4pTZenqIq18VTRmW0Id1MRiJAc8AOJke0cCN91Wek2lLq+GKno5IJJWANhtFnkcXHyh1b3D2k6WudEARFftTa4hbb852p8OC62E6SHYdVukkzSRTNAmYCM5y3LXNDiBcEuFrjRxSjuiHFj/J2/+Ri07oj2JfTU08ddTR9Z12Zhe1kl2OiYNHWOgLTpzJQA3H7oegP8nrPqw/tVkmBSf7s0eq5zfg7+97l10iQtZi1Y1jQ1ol0a0AAfRs3AaBN8EP0EvY9h8WkfYqsJ/wBMvn3I8ZtXn6rt+RzK65spPD6dMaOC5up+jp91lpyZmxXMntl6DPIDwGn39i2SlhysA5BUnYnCrEcm/H7/ABV7WPfPVM16Y6YAmuJUvWRlvgnSEkcYRidH1FU9nov8pvfxCiMdg0a/dbQ300O7f99VpHSfs2ZI88ej2+UwjmN404H5LKXNE0R/OHgf8iu5b7nMdthp+MGN3vb43PgE5wjHYjUwNGZ2aaEbrDWRo1za+5VF7CCQdCDY94XsUrmua5ps5rmuaeTmkEHxAXJ2fS3TFUmPCJXNJBD4NxI0M7AdWkFUjoGrXPrKq7nEdTGbFznAHrDuBOic4p0j1dTCYarZ+plYbZ2/T5CWkG9vwc8RfeVM9FUrXTzZMIfh1o23e/rPpfK0aM8bN2p47wg8HUsn/FDG/wDYvP8A9tVZ6esbqIJ6VsM80QdHMXCKR8eYhzACchF+O/mvdv8AbEYbj7Z+q64ikDMmfq7Z33uTld6vJUPpD2//ABrJC/qOoMLZG26zrA4PLCDfI21sp8Qg9LX0HYpNPicrp5ZJXNpgA6Rxe4DrN2Y6n2qxbVf9V4Z/VS/2cqy3o/23/Fc8k3UdeXxhgb1nV5fKve+V1+VrKRx3pTdUYlS17KYRvpmub1bpOsbIHZgfKDG5dHEbkAXD90RVyMNCGPewO/CrhjnNuQILXynW1z4lSP7n2pe+jqc73OtUC2ZxcReJnElVPH+mOmrcn4VhLJerzZM1R5ua2a30PHK3wC7wLpqgo2OZTYUyJjiHFrai13WsST1PIDwQBU+kr/nFZ/W/4bFzs/TXp5e17PcAf73vTHaTF/w2tlqGs6vr3g9Xmz5Tla3zrC+ovu4qzYLT2g3ec4n2A5QfBoVmDX+zPon2M/4hLKtR6yX3z/ApR01lY8EobnNy0HemFJSkkAcVe9mMJzPAHmtVF1mmOYqmGqWRbNn6Hq4hzKlF4BYWXqyjUBCEIAbYhRiRhafYsE2pwY0lUdPo5iSOTX8R2XX0Iqnt3su2qhcLbxvG8HgR9/iu4vk+BzJc0fO20VHZwkG52ju8bvEfBQxF1daqidZ8Mws8aHt5OCp08BY4tdvH3uvGsnkdJ5rNFo/fWxb+myfUg/Zo/fVxb+myfUg/ZqqIXh6K1dY+WR0kr3SSPN3vebucd2p7rC3CySQhAAhCEACEAJxFRkoA7w2M3LgLltg0c3u0aPFaFSUwaxrRuaAPAKBwbDQJA3+b8p/bI4aD2C59oVzw6jzG53D3nktTCw0VOb5/ZGLi5+JiFBcI/d9l9x7hNAdNPKdu7AtMwLDhFGOZUHsvg9zncNOCtyhus1yNOmvRHfiCEISBwIQhAAvHNBFjuK9QgDNdvtjc30kfnC9jzHIrIcewwuGYCz2XzDiRy7wvqOopw9pa7cVl22exxDs7Br2cUxebY4fl3MHBXqmcewcxuL2jT0h6p59xUMuDviCF2yElPIMNug9GLWE7k6hoCVL0+GKUp8NQBDU+GKVhpRE3rCLm9o2+vIdw+08gFLwYeACXENa0EucdzWjeSkqSPrpBKQQ0DLAwjUNO9x/OdYdwAT6KXbLLlzJcViVh4aufJdX+8R5guGFrQ293G5c7m473dyvWAYL1jgAPJHvTLAMDc8gAb7XP2LRsPoGxMyj2lUYq9fwhwRJgcO0tc+L39+otBCGNDRuCUQhZ5qAhCEACEIQAIQhAAkKukbI3K7/RLoQBlm1+xdiSBz7isordnerebCw5cu7sX1NPTteLOFwqDtXsPmGZvsICampbS/vuKecN47+nYxynwxSdPhqeyU5gfllFhwdwU1S0IIBGoO4hcyi4vJncJxms4kVT4cpKnw5SbKQNBc4gNAuSdAAOJPBV2vqzVkRxgin9odUHtHoxdnpcdN/VVUrZZRF33wojqn7Lm/RDepqRUGzfyZp3n+PcPSt/Njh62/da9t2Z2efI4OI37uzt7062Z2MLyHPG61hwC0aioWxNs0e1V2Xxrh4VXu+pn04ad1nj4j2j0+f72E8Nw1sLbDfxKeIQs81gQhCABCEIAEIQgAQhCABCEIAF45t9CvUIAruO7IxzNNgNeBWcVuzdTRuLqcgt4xPBLT3EatPd4LaUjUUjXizgCmRsaWT3XQVOpSepbPqvz19zF2YVVV7h1zRHELFsAJcMwPnPJAz7tBYAdpsRoOAbFtjF3DX3lWSkw9kY8ke1OV7K1uOlbL949TiFEVLXLeXXsuX7mcxxhosBYLpCEooBCEIAEIQgAQhCAP/Z">
            <a:extLst>
              <a:ext uri="{FF2B5EF4-FFF2-40B4-BE49-F238E27FC236}">
                <a16:creationId xmlns:a16="http://schemas.microsoft.com/office/drawing/2014/main" id="{27D944FC-0BF9-D449-AB30-E9410EB85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884" name="AutoShape 20" descr="data:image/jpeg;base64,/9j/4AAQSkZJRgABAQAAAQABAAD/2wCEAAkGBhMSEBUUEhQUFRMUFhQaFBQVGBUWFBQVFhQWGBwXGBYXHCceFxokGxgUHy8gIyc1LCwsFSAxNTAtNyYrLCkBCQoKDgwOGg8PGjIfHyUvLDIsLCwtLzQpLy01LywpLywsKS8sLywsKS41KS0tLCopNCksLCwpKSwtLC8tLSwtLP/AABEIAKAAoAMBIgACEQEDEQH/xAAcAAABBQEBAQAAAAAAAAAAAAAAAwQFBgcCAQj/xABOEAABAwIDBAUIBAcNCQAAAAABAAIDBBEFEiEGMUFRBxNhcZEiMkJSgaGx0SOSwfAUFTRicrLTCBczQ0RTVHOzwsPh8RYkJjU2ZJOUov/EABkBAAMBAQEAAAAAAAAAAAAAAAADBAUCAf/EAC4RAAICAAQEBAYCAwAAAAAAAAABAgMEERIhMUFR0RMiYYEFcaGxwfAykRQjM//aAAwDAQACEQMRAD8A3FCEIAELiSUN3kDvUfVbQRM43KAJNCqFZt8xvm2+P38FDVO3UrvNa79Uff2J0aLJcET2Ymqv+UjRy4Dek3VbB6Q8Vlcu0VQ71R7SfsTZ+Izu3ye75lPWBsfHJEkvilC4Zv275GsuxKMekEmcXi9YLJeuk/nHeDR9i9Dneu/xHyXf+BLqjhfFa3wi/p3NZGMResF23E4z6QWTjN67vFd+X67vd8lw8JJcx8cdGXJmstrGH0glGvB3EHuWSNqpRuk93yKVbjlQ3i0+KW8NND1iIM1hCzODbmZnnNd7Dm+SlaPpHjOjiB36fJKdU1yGK2D5l3Qoik2nheN9vbcKTiqGu80gpYwUQhCAE5pwwXcbBVXF9tg05Y9TwA1JTPbLF3mQRM3kkDkAN5+/NRdHRtjGmpO9x3nvKfXUms2IssyeSEKnHJ5eOUHnqUydFfziXd+7wXdkLRhCMeCM22cpcWJ5QNwsuCUo5IGUcx4quCMi6WR6hc9YOY8V71g5jxTciRyR6vQuOsHMeKhdqsdfSsYY2hznuI1vbde2nEn7VxZJQjqkOpg7ZqEeLLCwp7QEElp3OHvG4/FUwbdU7XMHWdYHNBe9sb4+qfxY5jyb29ZpI7ArRR1bSWua4EGxBBGoUcpxti9LNauudE14iyFqiAtNvApFykqvUKNcp6rda34l9lWh7cBF6bTMB3i6cSPHMJB6aKI90GU3YXMPNptfvHFKR7bVNMRciRuv5p07RcceS9mUBjp8oDk3X26/JdaIz2kszlylDeLyNW2a6T2TWDrh3qu3+w8fvor5SVjZG3aV8y4atO2G2ge14Y4k8u0cipL8OobxK6MQ57SJHaePLVtPMuHiL/3Uk1P9vYsrmv5OafZcX911HheVPyo9tXmIqUWce8rxK1g8spFWxZBNHDwtWwaUup4id5Y2/gsrIWo4F+TRfoN+Cnxn8UMwKynL5ENivSRRU0z4ZXSiSMgODYJ3i5AOjmMIOhG4pp++5h3rz/8ArVP7NV/an8tn/SH6jVFr2GCjKKeoVZ8TlCbjp4Nriapg+LwV0PWxXfGS4fSMc03BsfJeAfcss6UKVlNKI2ABshD2t9UN1Nuy+X6y0TYT8jH6b/1lkvTbjLTibYxqYoWh1ub3E2HbYD3KVydUpQT9DQjCOIjCyS32Y02QwSCtxCOKWJsjLOMt9LDKcouOJIP1St8wzCYqeFsMTA2Jgs1m8ActVk3RxhvUzwA+e55c/vMbtO4DRaPtDtB+CzQF5Agf1jZSd7DePJJmvo0XcD+lfTKvLqvD0p8Wj3DYjx9TXBPJf0isbTYYYJNPMdcsPxb7FXHz2K1rGMLbUROjdpfzT6ruBWOYrC6J7o3izmmxHy7EqMnF5oplFSWTNW2OlzUcfZmHg4rLKqcvc553vcXHvcb/AGrR+jqXNh7CfWkHg8hZpGwusByCroabkyS5NKKEco1J81ouVUsQnL3Ocd5N+7sU/jlaLdWzcPOPM8lWqgq+tcyCx8h3hgV62MhvP3D7f8lS8NZotH6O6W8hPaPd/qk4l5QY7DLzIt229HngPcR8viVU6GfNG13MBaHjFPnhcFmmH+S6SM+i4kdztVFQ9mi25bpnWIDUHmPgmwTyvb5IPI/FMQVbF7EU1udLUcC/Jov0G/BZddajgf5NF+g34JGKflQ3CrKTGdbsjTyyOkeHZnG5s4gbgN3sSH+wtLyf9YrOttdjqWbEJ5JGEvc5tzneN0bRuBtuAUG7YKhH8WfryfNEK72llI8snhYtucfojc6WkipISAcsbcziXHdxJJK+ccFLsQxCetlBymQvAOtif4Nl9xyMDfAFdbTbNU8EA6mG8kr2siuXO8p3LMeQOu5XHBcPjpIWxs8pwHlP5uO8gd6Xp8KzOx5vj7nWp305UrSntm+novoif2XpbVURdocxyjj5rtSpfpHd/AA7iJrjn/BqE2YmzVsWvpH9VykulKSxp+6f/CSbbZWy1SKMPh4UQ0RF+j3aXMDSSHy423hcTfrIhpl55maA8w5p5276RdmTNF18Q+liBzAemzf4jePb2LMXVb2vY+I5ZY3Zo3WvleARu4ggkEcQSFtezO0DaynbK0ZXebIy9zHIALtPiCDxBBSh5E9F774bGfz5v7VyzGvxMNbkiPDyn/Jbhh2GsgYWRjK3M9waNwL3Fxt2XJXzXQVGaCMneWNv32F1bhMm2R4p5JHs7kwdq6yczvSdHHd11pIzXuyXoI1rPR1R2Zm7L/fxHgsyoKckgDedAtq2VpMkA7bW7goMXLZI0MLHdsmXNuCDxWYY7TmGsB4Pu0941H2+C1BU7b/Cy+PO3zhqO8fceKjqllIqsWcSBlbdpHMKKa5dwY7GWg6nnYcVC12O5ZCA3tBJ59gVisjHZsldcpbpE1dTMfS9BCBEKOvf1YDczIWZXZdCQTILi/FUP8dPPEDuQa8neSk3WRmskMqqnF5vItGI43HUyGZgfG2QA5JG2kabWILQSBu5pqKlo3C55n5JWLYyuIB6ki/AuaD7RfRdHYquvbqefpNtw7Vw8RPTpTyR6sJVq1tZv17cCDqPpapsj9RA0iP9OS2Y9lmho9pTl9UnP+zFT14gLWiUtz5czb5b2vvSsuxdaCQ2nc8i2pexrNb8bk8EkqEcG2ijpZhNIyWQMBsyFoc8uOgsCRzKU2s6QaauYz6Oop3REn6djWl7Xj0cr3XILR4pTZenqIq18VTRmW0Id1MRiJAc8AOJke0cCN91Wek2lLq+GKno5IJJWANhtFnkcXHyh1b3D2k6WudEARFftTa4hbb852p8OC62E6SHYdVukkzSRTNAmYCM5y3LXNDiBcEuFrjRxSjuiHFj/J2/+Ri07oj2JfTU08ddTR9Z12Zhe1kl2OiYNHWOgLTpzJQA3H7oegP8nrPqw/tVkmBSf7s0eq5zfg7+97l10iQtZi1Y1jQ1ol0a0AAfRs3AaBN8EP0EvY9h8WkfYqsJ/wBMvn3I8ZtXn6rt+RzK65spPD6dMaOC5up+jp91lpyZmxXMntl6DPIDwGn39i2SlhysA5BUnYnCrEcm/H7/ABV7WPfPVM16Y6YAmuJUvWRlvgnSEkcYRidH1FU9nov8pvfxCiMdg0a/dbQ300O7f99VpHSfs2ZI88ej2+UwjmN404H5LKXNE0R/OHgf8iu5b7nMdthp+MGN3vb43PgE5wjHYjUwNGZ2aaEbrDWRo1za+5VF7CCQdCDY94XsUrmua5ps5rmuaeTmkEHxAXJ2fS3TFUmPCJXNJBD4NxI0M7AdWkFUjoGrXPrKq7nEdTGbFznAHrDuBOic4p0j1dTCYarZ+plYbZ2/T5CWkG9vwc8RfeVM9FUrXTzZMIfh1o23e/rPpfK0aM8bN2p47wg8HUsn/FDG/wDYvP8A9tVZ6esbqIJ6VsM80QdHMXCKR8eYhzACchF+O/mvdv8AbEYbj7Z+q64ikDMmfq7Z33uTld6vJUPpD2//ABrJC/qOoMLZG26zrA4PLCDfI21sp8Qg9LX0HYpNPicrp5ZJXNpgA6Rxe4DrN2Y6n2qxbVf9V4Z/VS/2cqy3o/23/Fc8k3UdeXxhgb1nV5fKve+V1+VrKRx3pTdUYlS17KYRvpmub1bpOsbIHZgfKDG5dHEbkAXD90RVyMNCGPewO/CrhjnNuQILXynW1z4lSP7n2pe+jqc73OtUC2ZxcReJnElVPH+mOmrcn4VhLJerzZM1R5ua2a30PHK3wC7wLpqgo2OZTYUyJjiHFrai13WsST1PIDwQBU+kr/nFZ/W/4bFzs/TXp5e17PcAf73vTHaTF/w2tlqGs6vr3g9Xmz5Tla3zrC+ovu4qzYLT2g3ec4n2A5QfBoVmDX+zPon2M/4hLKtR6yX3z/ApR01lY8EobnNy0HemFJSkkAcVe9mMJzPAHmtVF1mmOYqmGqWRbNn6Hq4hzKlF4BYWXqyjUBCEIAbYhRiRhafYsE2pwY0lUdPo5iSOTX8R2XX0Iqnt3su2qhcLbxvG8HgR9/iu4vk+BzJc0fO20VHZwkG52ju8bvEfBQxF1daqidZ8Mws8aHt5OCp08BY4tdvH3uvGsnkdJ5rNFo/fWxb+myfUg/Zo/fVxb+myfUg/ZqqIXh6K1dY+WR0kr3SSPN3vebucd2p7rC3CySQhAAhCEACEAJxFRkoA7w2M3LgLltg0c3u0aPFaFSUwaxrRuaAPAKBwbDQJA3+b8p/bI4aD2C59oVzw6jzG53D3nktTCw0VOb5/ZGLi5+JiFBcI/d9l9x7hNAdNPKdu7AtMwLDhFGOZUHsvg9zncNOCtyhus1yNOmvRHfiCEISBwIQhAAvHNBFjuK9QgDNdvtjc30kfnC9jzHIrIcewwuGYCz2XzDiRy7wvqOopw9pa7cVl22exxDs7Br2cUxebY4fl3MHBXqmcewcxuL2jT0h6p59xUMuDviCF2yElPIMNug9GLWE7k6hoCVL0+GKUp8NQBDU+GKVhpRE3rCLm9o2+vIdw+08gFLwYeACXENa0EucdzWjeSkqSPrpBKQQ0DLAwjUNO9x/OdYdwAT6KXbLLlzJcViVh4aufJdX+8R5guGFrQ293G5c7m473dyvWAYL1jgAPJHvTLAMDc8gAb7XP2LRsPoGxMyj2lUYq9fwhwRJgcO0tc+L39+otBCGNDRuCUQhZ5qAhCEACEIQAIQhAAkKukbI3K7/RLoQBlm1+xdiSBz7isordnerebCw5cu7sX1NPTteLOFwqDtXsPmGZvsICampbS/vuKecN47+nYxynwxSdPhqeyU5gfllFhwdwU1S0IIBGoO4hcyi4vJncJxms4kVT4cpKnw5SbKQNBc4gNAuSdAAOJPBV2vqzVkRxgin9odUHtHoxdnpcdN/VVUrZZRF33wojqn7Lm/RDepqRUGzfyZp3n+PcPSt/Njh62/da9t2Z2efI4OI37uzt7062Z2MLyHPG61hwC0aioWxNs0e1V2Xxrh4VXu+pn04ad1nj4j2j0+f72E8Nw1sLbDfxKeIQs81gQhCABCEIAEIQgAQhCABCEIAF45t9CvUIAruO7IxzNNgNeBWcVuzdTRuLqcgt4xPBLT3EatPd4LaUjUUjXizgCmRsaWT3XQVOpSepbPqvz19zF2YVVV7h1zRHELFsAJcMwPnPJAz7tBYAdpsRoOAbFtjF3DX3lWSkw9kY8ke1OV7K1uOlbL949TiFEVLXLeXXsuX7mcxxhosBYLpCEooBCEIAEIQgAQhCAP/Z">
            <a:extLst>
              <a:ext uri="{FF2B5EF4-FFF2-40B4-BE49-F238E27FC236}">
                <a16:creationId xmlns:a16="http://schemas.microsoft.com/office/drawing/2014/main" id="{AD0E9A80-E995-ED4A-BAD5-1054D9E13D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79885" name="Picture 16" descr="download.jpg">
            <a:extLst>
              <a:ext uri="{FF2B5EF4-FFF2-40B4-BE49-F238E27FC236}">
                <a16:creationId xmlns:a16="http://schemas.microsoft.com/office/drawing/2014/main" id="{EF0C27B6-B907-0141-8CE7-19CBE3718A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4710113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6" name="Picture 22" descr="Yubico">
            <a:extLst>
              <a:ext uri="{FF2B5EF4-FFF2-40B4-BE49-F238E27FC236}">
                <a16:creationId xmlns:a16="http://schemas.microsoft.com/office/drawing/2014/main" id="{2B45A902-C9F2-3348-8427-B738E658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619750"/>
            <a:ext cx="17145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7" name="Picture 24" descr="M-Pin logo">
            <a:extLst>
              <a:ext uri="{FF2B5EF4-FFF2-40B4-BE49-F238E27FC236}">
                <a16:creationId xmlns:a16="http://schemas.microsoft.com/office/drawing/2014/main" id="{1C65259E-1F1F-8B47-B5A2-DA2A7F10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2057400"/>
            <a:ext cx="32956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6A85D5-B2D7-8A4A-A96C-F7740671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Passwords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1E69D-4B20-B045-87A3-83D392E70BF6}"/>
              </a:ext>
            </a:extLst>
          </p:cNvPr>
          <p:cNvSpPr/>
          <p:nvPr/>
        </p:nvSpPr>
        <p:spPr>
          <a:xfrm>
            <a:off x="9804338" y="618844"/>
            <a:ext cx="1812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dirty="0"/>
              <a:t>Mobile phones,</a:t>
            </a:r>
          </a:p>
          <a:p>
            <a:pPr>
              <a:buFontTx/>
              <a:buNone/>
            </a:pPr>
            <a:r>
              <a:rPr lang="en-US" altLang="en-US" dirty="0"/>
              <a:t>USB devices,</a:t>
            </a:r>
          </a:p>
          <a:p>
            <a:pPr>
              <a:buFontTx/>
              <a:buNone/>
            </a:pPr>
            <a:r>
              <a:rPr lang="en-US" altLang="en-US" dirty="0"/>
              <a:t>special tokens,</a:t>
            </a:r>
          </a:p>
          <a:p>
            <a:pPr>
              <a:buFontTx/>
              <a:buNone/>
            </a:pPr>
            <a:r>
              <a:rPr lang="en-US" altLang="en-US" dirty="0"/>
              <a:t>etc. etc.</a:t>
            </a:r>
          </a:p>
        </p:txBody>
      </p:sp>
    </p:spTree>
    <p:extLst>
      <p:ext uri="{BB962C8B-B14F-4D97-AF65-F5344CB8AC3E}">
        <p14:creationId xmlns:p14="http://schemas.microsoft.com/office/powerpoint/2010/main" val="381697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>
            <a:extLst>
              <a:ext uri="{FF2B5EF4-FFF2-40B4-BE49-F238E27FC236}">
                <a16:creationId xmlns:a16="http://schemas.microsoft.com/office/drawing/2014/main" id="{0C420A12-584D-704E-AFBE-1B29EADB9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Alternatives from Motorola</a:t>
            </a: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867BC7CC-2F90-A845-97AE-CA2225FF7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36071" y="2190750"/>
            <a:ext cx="4461101" cy="14668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2000" dirty="0"/>
              <a:t>“… you can be sure that they'll be far more interested in wearing an electronic tattoo, if only to piss off their parents”</a:t>
            </a:r>
          </a:p>
        </p:txBody>
      </p:sp>
      <p:pic>
        <p:nvPicPr>
          <p:cNvPr id="80901" name="Picture 2" descr="https://encrypted-tbn1.gstatic.com/images?q=tbn:ANd9GcSIkHucGtV6xv-M8zvwS2rQVjGeCZ7sYJu51-bnkLP3Mqz-PgGZlQ">
            <a:extLst>
              <a:ext uri="{FF2B5EF4-FFF2-40B4-BE49-F238E27FC236}">
                <a16:creationId xmlns:a16="http://schemas.microsoft.com/office/drawing/2014/main" id="{6A3DE77B-F582-B243-AAB8-52DD62D0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9" y="2362200"/>
            <a:ext cx="33004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2" name="Picture 6" descr="https://encrypted-tbn1.gstatic.com/images?q=tbn:ANd9GcQkqCLsb1XGmyDJ4Vy0iOSlu1O0roHZD3eB_aLFiQMc6hd16tCfdg">
            <a:extLst>
              <a:ext uri="{FF2B5EF4-FFF2-40B4-BE49-F238E27FC236}">
                <a16:creationId xmlns:a16="http://schemas.microsoft.com/office/drawing/2014/main" id="{9B949D58-EEBB-2E41-9A42-3B78AC24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9" y="4419600"/>
            <a:ext cx="32654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3" name="Picture 4" descr="https://encrypted-tbn3.gstatic.com/images?q=tbn:ANd9GcQ8t0Lu3n9KxxLYO-wIKRwVmms4R3pcZv8208ybz2pnDZ3aWUOL">
            <a:extLst>
              <a:ext uri="{FF2B5EF4-FFF2-40B4-BE49-F238E27FC236}">
                <a16:creationId xmlns:a16="http://schemas.microsoft.com/office/drawing/2014/main" id="{9E41E29E-C9D5-2844-8500-1B13EC37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96" y="1647825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60CC5CB-7487-C540-8B2F-BF0C69E2E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942" y="4767606"/>
            <a:ext cx="422410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r">
              <a:defRPr/>
            </a:pPr>
            <a:r>
              <a:rPr kumimoji="1" lang="en-US" sz="2000" kern="0" dirty="0"/>
              <a:t>“The pill features a small chip with one switch that uses your stomach acids to activate an 18-bit ECG-like signal inside your body”</a:t>
            </a:r>
          </a:p>
        </p:txBody>
      </p:sp>
    </p:spTree>
    <p:extLst>
      <p:ext uri="{BB962C8B-B14F-4D97-AF65-F5344CB8AC3E}">
        <p14:creationId xmlns:p14="http://schemas.microsoft.com/office/powerpoint/2010/main" val="1295885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7EEDBEC5-18DA-2742-A74F-57E15606F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/>
              <a:t>One-Time Passwords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24" name="Rectangle 3">
            <a:extLst>
              <a:ext uri="{FF2B5EF4-FFF2-40B4-BE49-F238E27FC236}">
                <a16:creationId xmlns:a16="http://schemas.microsoft.com/office/drawing/2014/main" id="{982EBAFB-AE03-CB44-A0D4-761F9DB097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3" y="891241"/>
            <a:ext cx="5208850" cy="5075519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/>
              <a:t>Idea: use a shared secret to derive a </a:t>
            </a:r>
            <a:r>
              <a:rPr lang="en-US" altLang="en-US" sz="2400" dirty="0">
                <a:solidFill>
                  <a:srgbClr val="C00000"/>
                </a:solidFill>
              </a:rPr>
              <a:t>one-time password</a:t>
            </a:r>
          </a:p>
          <a:p>
            <a:r>
              <a:rPr lang="en-US" altLang="en-US" sz="2400" dirty="0"/>
              <a:t>If the attacker eavesdrops on the network, he’ll learn this password but it will be useless for future logins</a:t>
            </a:r>
          </a:p>
        </p:txBody>
      </p:sp>
    </p:spTree>
    <p:extLst>
      <p:ext uri="{BB962C8B-B14F-4D97-AF65-F5344CB8AC3E}">
        <p14:creationId xmlns:p14="http://schemas.microsoft.com/office/powerpoint/2010/main" val="2999788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3" descr="PE03749_">
            <a:extLst>
              <a:ext uri="{FF2B5EF4-FFF2-40B4-BE49-F238E27FC236}">
                <a16:creationId xmlns:a16="http://schemas.microsoft.com/office/drawing/2014/main" id="{E5983622-492C-CA46-B6DC-F06570828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6600"/>
            <a:ext cx="126523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 Box 4">
            <a:extLst>
              <a:ext uri="{FF2B5EF4-FFF2-40B4-BE49-F238E27FC236}">
                <a16:creationId xmlns:a16="http://schemas.microsoft.com/office/drawing/2014/main" id="{93E34491-CC0B-674F-BAD5-2FB2B7A8F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511" y="2742339"/>
            <a:ext cx="7264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user</a:t>
            </a:r>
          </a:p>
        </p:txBody>
      </p:sp>
      <p:sp>
        <p:nvSpPr>
          <p:cNvPr id="82950" name="Text Box 5">
            <a:extLst>
              <a:ext uri="{FF2B5EF4-FFF2-40B4-BE49-F238E27FC236}">
                <a16:creationId xmlns:a16="http://schemas.microsoft.com/office/drawing/2014/main" id="{F9F9D9CD-7C84-844A-BB78-FB7ADB7B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6" y="2667000"/>
            <a:ext cx="1064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system</a:t>
            </a:r>
          </a:p>
        </p:txBody>
      </p:sp>
      <p:sp>
        <p:nvSpPr>
          <p:cNvPr id="82951" name="AutoShape 6">
            <a:extLst>
              <a:ext uri="{FF2B5EF4-FFF2-40B4-BE49-F238E27FC236}">
                <a16:creationId xmlns:a16="http://schemas.microsoft.com/office/drawing/2014/main" id="{4A7A8733-8799-4942-A6C3-9CE82C673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238" y="2133600"/>
            <a:ext cx="2239962" cy="762000"/>
          </a:xfrm>
          <a:prstGeom prst="cloudCallout">
            <a:avLst>
              <a:gd name="adj1" fmla="val -42819"/>
              <a:gd name="adj2" fmla="val 133125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secret</a:t>
            </a:r>
          </a:p>
        </p:txBody>
      </p:sp>
      <p:sp>
        <p:nvSpPr>
          <p:cNvPr id="82952" name="Freeform 7">
            <a:extLst>
              <a:ext uri="{FF2B5EF4-FFF2-40B4-BE49-F238E27FC236}">
                <a16:creationId xmlns:a16="http://schemas.microsoft.com/office/drawing/2014/main" id="{AAFA5FCC-8F48-E04C-9625-08B993BEB256}"/>
              </a:ext>
            </a:extLst>
          </p:cNvPr>
          <p:cNvSpPr>
            <a:spLocks/>
          </p:cNvSpPr>
          <p:nvPr/>
        </p:nvSpPr>
        <p:spPr bwMode="auto">
          <a:xfrm>
            <a:off x="4314825" y="3454401"/>
            <a:ext cx="2814638" cy="595313"/>
          </a:xfrm>
          <a:custGeom>
            <a:avLst/>
            <a:gdLst>
              <a:gd name="T0" fmla="*/ 2147483647 w 1773"/>
              <a:gd name="T1" fmla="*/ 2147483647 h 375"/>
              <a:gd name="T2" fmla="*/ 2147483647 w 1773"/>
              <a:gd name="T3" fmla="*/ 2147483647 h 375"/>
              <a:gd name="T4" fmla="*/ 2147483647 w 1773"/>
              <a:gd name="T5" fmla="*/ 2147483647 h 375"/>
              <a:gd name="T6" fmla="*/ 0 w 1773"/>
              <a:gd name="T7" fmla="*/ 2147483647 h 375"/>
              <a:gd name="T8" fmla="*/ 0 60000 65536"/>
              <a:gd name="T9" fmla="*/ 0 60000 65536"/>
              <a:gd name="T10" fmla="*/ 0 60000 65536"/>
              <a:gd name="T11" fmla="*/ 0 60000 65536"/>
              <a:gd name="T12" fmla="*/ 0 w 1773"/>
              <a:gd name="T13" fmla="*/ 0 h 375"/>
              <a:gd name="T14" fmla="*/ 1773 w 1773"/>
              <a:gd name="T15" fmla="*/ 375 h 3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3" h="375">
                <a:moveTo>
                  <a:pt x="1773" y="173"/>
                </a:moveTo>
                <a:cubicBezTo>
                  <a:pt x="1661" y="146"/>
                  <a:pt x="1322" y="16"/>
                  <a:pt x="1100" y="8"/>
                </a:cubicBezTo>
                <a:cubicBezTo>
                  <a:pt x="878" y="0"/>
                  <a:pt x="624" y="67"/>
                  <a:pt x="441" y="128"/>
                </a:cubicBezTo>
                <a:cubicBezTo>
                  <a:pt x="258" y="189"/>
                  <a:pt x="92" y="324"/>
                  <a:pt x="0" y="375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3" name="Text Box 8">
            <a:extLst>
              <a:ext uri="{FF2B5EF4-FFF2-40B4-BE49-F238E27FC236}">
                <a16:creationId xmlns:a16="http://schemas.microsoft.com/office/drawing/2014/main" id="{9DD48242-984D-E345-BB25-E3F2D85EF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6" y="3702050"/>
            <a:ext cx="1914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challenge value</a:t>
            </a:r>
          </a:p>
        </p:txBody>
      </p:sp>
      <p:grpSp>
        <p:nvGrpSpPr>
          <p:cNvPr id="82954" name="Group 9">
            <a:extLst>
              <a:ext uri="{FF2B5EF4-FFF2-40B4-BE49-F238E27FC236}">
                <a16:creationId xmlns:a16="http://schemas.microsoft.com/office/drawing/2014/main" id="{7908465A-3B37-F945-A14C-0A935AF72C83}"/>
              </a:ext>
            </a:extLst>
          </p:cNvPr>
          <p:cNvGrpSpPr>
            <a:grpSpLocks/>
          </p:cNvGrpSpPr>
          <p:nvPr/>
        </p:nvGrpSpPr>
        <p:grpSpPr bwMode="auto">
          <a:xfrm>
            <a:off x="7289801" y="3048000"/>
            <a:ext cx="1077913" cy="2514600"/>
            <a:chOff x="3632" y="1111"/>
            <a:chExt cx="580" cy="1529"/>
          </a:xfrm>
        </p:grpSpPr>
        <p:sp>
          <p:nvSpPr>
            <p:cNvPr id="82959" name="Freeform 10">
              <a:extLst>
                <a:ext uri="{FF2B5EF4-FFF2-40B4-BE49-F238E27FC236}">
                  <a16:creationId xmlns:a16="http://schemas.microsoft.com/office/drawing/2014/main" id="{F17F1BB3-206D-3F47-89C9-00A1B8E3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" y="1111"/>
              <a:ext cx="467" cy="1529"/>
            </a:xfrm>
            <a:custGeom>
              <a:avLst/>
              <a:gdLst>
                <a:gd name="T0" fmla="*/ 0 w 936"/>
                <a:gd name="T1" fmla="*/ 1 h 3058"/>
                <a:gd name="T2" fmla="*/ 0 w 936"/>
                <a:gd name="T3" fmla="*/ 1 h 3058"/>
                <a:gd name="T4" fmla="*/ 0 w 936"/>
                <a:gd name="T5" fmla="*/ 1 h 3058"/>
                <a:gd name="T6" fmla="*/ 0 w 936"/>
                <a:gd name="T7" fmla="*/ 1 h 3058"/>
                <a:gd name="T8" fmla="*/ 0 w 936"/>
                <a:gd name="T9" fmla="*/ 1 h 3058"/>
                <a:gd name="T10" fmla="*/ 0 w 936"/>
                <a:gd name="T11" fmla="*/ 1 h 3058"/>
                <a:gd name="T12" fmla="*/ 0 w 936"/>
                <a:gd name="T13" fmla="*/ 1 h 3058"/>
                <a:gd name="T14" fmla="*/ 0 w 936"/>
                <a:gd name="T15" fmla="*/ 1 h 3058"/>
                <a:gd name="T16" fmla="*/ 0 w 936"/>
                <a:gd name="T17" fmla="*/ 1 h 3058"/>
                <a:gd name="T18" fmla="*/ 0 w 936"/>
                <a:gd name="T19" fmla="*/ 1 h 3058"/>
                <a:gd name="T20" fmla="*/ 0 w 936"/>
                <a:gd name="T21" fmla="*/ 1 h 3058"/>
                <a:gd name="T22" fmla="*/ 0 w 936"/>
                <a:gd name="T23" fmla="*/ 1 h 3058"/>
                <a:gd name="T24" fmla="*/ 0 w 936"/>
                <a:gd name="T25" fmla="*/ 1 h 3058"/>
                <a:gd name="T26" fmla="*/ 0 w 936"/>
                <a:gd name="T27" fmla="*/ 1 h 3058"/>
                <a:gd name="T28" fmla="*/ 0 w 936"/>
                <a:gd name="T29" fmla="*/ 1 h 3058"/>
                <a:gd name="T30" fmla="*/ 0 w 936"/>
                <a:gd name="T31" fmla="*/ 1 h 3058"/>
                <a:gd name="T32" fmla="*/ 0 w 936"/>
                <a:gd name="T33" fmla="*/ 1 h 3058"/>
                <a:gd name="T34" fmla="*/ 0 w 936"/>
                <a:gd name="T35" fmla="*/ 1 h 3058"/>
                <a:gd name="T36" fmla="*/ 0 w 936"/>
                <a:gd name="T37" fmla="*/ 1 h 3058"/>
                <a:gd name="T38" fmla="*/ 0 w 936"/>
                <a:gd name="T39" fmla="*/ 1 h 3058"/>
                <a:gd name="T40" fmla="*/ 0 w 936"/>
                <a:gd name="T41" fmla="*/ 1 h 3058"/>
                <a:gd name="T42" fmla="*/ 0 w 936"/>
                <a:gd name="T43" fmla="*/ 1 h 3058"/>
                <a:gd name="T44" fmla="*/ 0 w 936"/>
                <a:gd name="T45" fmla="*/ 1 h 3058"/>
                <a:gd name="T46" fmla="*/ 0 w 936"/>
                <a:gd name="T47" fmla="*/ 1 h 3058"/>
                <a:gd name="T48" fmla="*/ 0 w 936"/>
                <a:gd name="T49" fmla="*/ 1 h 3058"/>
                <a:gd name="T50" fmla="*/ 0 w 936"/>
                <a:gd name="T51" fmla="*/ 1 h 3058"/>
                <a:gd name="T52" fmla="*/ 0 w 936"/>
                <a:gd name="T53" fmla="*/ 1 h 3058"/>
                <a:gd name="T54" fmla="*/ 0 w 936"/>
                <a:gd name="T55" fmla="*/ 1 h 3058"/>
                <a:gd name="T56" fmla="*/ 0 w 936"/>
                <a:gd name="T57" fmla="*/ 1 h 3058"/>
                <a:gd name="T58" fmla="*/ 0 w 936"/>
                <a:gd name="T59" fmla="*/ 1 h 3058"/>
                <a:gd name="T60" fmla="*/ 0 w 936"/>
                <a:gd name="T61" fmla="*/ 0 h 3058"/>
                <a:gd name="T62" fmla="*/ 0 w 936"/>
                <a:gd name="T63" fmla="*/ 1 h 3058"/>
                <a:gd name="T64" fmla="*/ 0 w 936"/>
                <a:gd name="T65" fmla="*/ 1 h 30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36"/>
                <a:gd name="T100" fmla="*/ 0 h 3058"/>
                <a:gd name="T101" fmla="*/ 936 w 936"/>
                <a:gd name="T102" fmla="*/ 3058 h 30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36" h="3058">
                  <a:moveTo>
                    <a:pt x="124" y="217"/>
                  </a:moveTo>
                  <a:lnTo>
                    <a:pt x="160" y="329"/>
                  </a:lnTo>
                  <a:lnTo>
                    <a:pt x="82" y="361"/>
                  </a:lnTo>
                  <a:lnTo>
                    <a:pt x="74" y="435"/>
                  </a:lnTo>
                  <a:lnTo>
                    <a:pt x="156" y="531"/>
                  </a:lnTo>
                  <a:lnTo>
                    <a:pt x="86" y="591"/>
                  </a:lnTo>
                  <a:lnTo>
                    <a:pt x="50" y="648"/>
                  </a:lnTo>
                  <a:lnTo>
                    <a:pt x="99" y="717"/>
                  </a:lnTo>
                  <a:lnTo>
                    <a:pt x="168" y="709"/>
                  </a:lnTo>
                  <a:lnTo>
                    <a:pt x="129" y="812"/>
                  </a:lnTo>
                  <a:lnTo>
                    <a:pt x="124" y="861"/>
                  </a:lnTo>
                  <a:lnTo>
                    <a:pt x="274" y="848"/>
                  </a:lnTo>
                  <a:lnTo>
                    <a:pt x="274" y="886"/>
                  </a:lnTo>
                  <a:lnTo>
                    <a:pt x="143" y="897"/>
                  </a:lnTo>
                  <a:lnTo>
                    <a:pt x="50" y="935"/>
                  </a:lnTo>
                  <a:lnTo>
                    <a:pt x="36" y="1085"/>
                  </a:lnTo>
                  <a:lnTo>
                    <a:pt x="0" y="1272"/>
                  </a:lnTo>
                  <a:lnTo>
                    <a:pt x="4" y="1416"/>
                  </a:lnTo>
                  <a:lnTo>
                    <a:pt x="55" y="1610"/>
                  </a:lnTo>
                  <a:lnTo>
                    <a:pt x="118" y="1766"/>
                  </a:lnTo>
                  <a:lnTo>
                    <a:pt x="181" y="1891"/>
                  </a:lnTo>
                  <a:lnTo>
                    <a:pt x="160" y="2047"/>
                  </a:lnTo>
                  <a:lnTo>
                    <a:pt x="149" y="2252"/>
                  </a:lnTo>
                  <a:lnTo>
                    <a:pt x="168" y="2439"/>
                  </a:lnTo>
                  <a:lnTo>
                    <a:pt x="242" y="2471"/>
                  </a:lnTo>
                  <a:lnTo>
                    <a:pt x="230" y="2619"/>
                  </a:lnTo>
                  <a:lnTo>
                    <a:pt x="219" y="2758"/>
                  </a:lnTo>
                  <a:lnTo>
                    <a:pt x="219" y="2900"/>
                  </a:lnTo>
                  <a:lnTo>
                    <a:pt x="156" y="2996"/>
                  </a:lnTo>
                  <a:lnTo>
                    <a:pt x="192" y="3051"/>
                  </a:lnTo>
                  <a:lnTo>
                    <a:pt x="299" y="3034"/>
                  </a:lnTo>
                  <a:lnTo>
                    <a:pt x="419" y="3020"/>
                  </a:lnTo>
                  <a:lnTo>
                    <a:pt x="555" y="3058"/>
                  </a:lnTo>
                  <a:lnTo>
                    <a:pt x="679" y="3058"/>
                  </a:lnTo>
                  <a:lnTo>
                    <a:pt x="822" y="3045"/>
                  </a:lnTo>
                  <a:lnTo>
                    <a:pt x="873" y="3007"/>
                  </a:lnTo>
                  <a:lnTo>
                    <a:pt x="873" y="2840"/>
                  </a:lnTo>
                  <a:lnTo>
                    <a:pt x="848" y="2665"/>
                  </a:lnTo>
                  <a:lnTo>
                    <a:pt x="854" y="2477"/>
                  </a:lnTo>
                  <a:lnTo>
                    <a:pt x="837" y="2271"/>
                  </a:lnTo>
                  <a:lnTo>
                    <a:pt x="829" y="2064"/>
                  </a:lnTo>
                  <a:lnTo>
                    <a:pt x="898" y="1977"/>
                  </a:lnTo>
                  <a:lnTo>
                    <a:pt x="930" y="1829"/>
                  </a:lnTo>
                  <a:lnTo>
                    <a:pt x="879" y="1741"/>
                  </a:lnTo>
                  <a:lnTo>
                    <a:pt x="911" y="1410"/>
                  </a:lnTo>
                  <a:lnTo>
                    <a:pt x="911" y="1116"/>
                  </a:lnTo>
                  <a:lnTo>
                    <a:pt x="936" y="892"/>
                  </a:lnTo>
                  <a:lnTo>
                    <a:pt x="936" y="679"/>
                  </a:lnTo>
                  <a:lnTo>
                    <a:pt x="936" y="561"/>
                  </a:lnTo>
                  <a:lnTo>
                    <a:pt x="805" y="553"/>
                  </a:lnTo>
                  <a:lnTo>
                    <a:pt x="786" y="506"/>
                  </a:lnTo>
                  <a:lnTo>
                    <a:pt x="884" y="493"/>
                  </a:lnTo>
                  <a:lnTo>
                    <a:pt x="848" y="392"/>
                  </a:lnTo>
                  <a:lnTo>
                    <a:pt x="747" y="299"/>
                  </a:lnTo>
                  <a:lnTo>
                    <a:pt x="810" y="263"/>
                  </a:lnTo>
                  <a:lnTo>
                    <a:pt x="736" y="192"/>
                  </a:lnTo>
                  <a:lnTo>
                    <a:pt x="662" y="168"/>
                  </a:lnTo>
                  <a:lnTo>
                    <a:pt x="654" y="17"/>
                  </a:lnTo>
                  <a:lnTo>
                    <a:pt x="586" y="17"/>
                  </a:lnTo>
                  <a:lnTo>
                    <a:pt x="474" y="99"/>
                  </a:lnTo>
                  <a:lnTo>
                    <a:pt x="392" y="31"/>
                  </a:lnTo>
                  <a:lnTo>
                    <a:pt x="318" y="0"/>
                  </a:lnTo>
                  <a:lnTo>
                    <a:pt x="274" y="107"/>
                  </a:lnTo>
                  <a:lnTo>
                    <a:pt x="261" y="154"/>
                  </a:lnTo>
                  <a:lnTo>
                    <a:pt x="149" y="162"/>
                  </a:lnTo>
                  <a:lnTo>
                    <a:pt x="124" y="2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0" name="Freeform 11">
              <a:extLst>
                <a:ext uri="{FF2B5EF4-FFF2-40B4-BE49-F238E27FC236}">
                  <a16:creationId xmlns:a16="http://schemas.microsoft.com/office/drawing/2014/main" id="{21CECC42-992F-E940-84A2-43766CC6E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7" y="2546"/>
              <a:ext cx="192" cy="67"/>
            </a:xfrm>
            <a:custGeom>
              <a:avLst/>
              <a:gdLst>
                <a:gd name="T0" fmla="*/ 1 w 384"/>
                <a:gd name="T1" fmla="*/ 0 h 135"/>
                <a:gd name="T2" fmla="*/ 0 w 384"/>
                <a:gd name="T3" fmla="*/ 0 h 135"/>
                <a:gd name="T4" fmla="*/ 1 w 384"/>
                <a:gd name="T5" fmla="*/ 0 h 135"/>
                <a:gd name="T6" fmla="*/ 1 w 384"/>
                <a:gd name="T7" fmla="*/ 0 h 135"/>
                <a:gd name="T8" fmla="*/ 1 w 384"/>
                <a:gd name="T9" fmla="*/ 0 h 135"/>
                <a:gd name="T10" fmla="*/ 1 w 384"/>
                <a:gd name="T11" fmla="*/ 0 h 135"/>
                <a:gd name="T12" fmla="*/ 1 w 384"/>
                <a:gd name="T13" fmla="*/ 0 h 135"/>
                <a:gd name="T14" fmla="*/ 1 w 384"/>
                <a:gd name="T15" fmla="*/ 0 h 13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4"/>
                <a:gd name="T25" fmla="*/ 0 h 135"/>
                <a:gd name="T26" fmla="*/ 384 w 384"/>
                <a:gd name="T27" fmla="*/ 135 h 13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4" h="135">
                  <a:moveTo>
                    <a:pt x="86" y="0"/>
                  </a:moveTo>
                  <a:lnTo>
                    <a:pt x="0" y="129"/>
                  </a:lnTo>
                  <a:lnTo>
                    <a:pt x="90" y="120"/>
                  </a:lnTo>
                  <a:lnTo>
                    <a:pt x="189" y="101"/>
                  </a:lnTo>
                  <a:lnTo>
                    <a:pt x="384" y="135"/>
                  </a:lnTo>
                  <a:lnTo>
                    <a:pt x="327" y="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EBD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1" name="Freeform 12">
              <a:extLst>
                <a:ext uri="{FF2B5EF4-FFF2-40B4-BE49-F238E27FC236}">
                  <a16:creationId xmlns:a16="http://schemas.microsoft.com/office/drawing/2014/main" id="{7CEDEE28-BA2B-0348-8054-FB115CAC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2317"/>
              <a:ext cx="147" cy="231"/>
            </a:xfrm>
            <a:custGeom>
              <a:avLst/>
              <a:gdLst>
                <a:gd name="T0" fmla="*/ 0 w 295"/>
                <a:gd name="T1" fmla="*/ 0 h 464"/>
                <a:gd name="T2" fmla="*/ 0 w 295"/>
                <a:gd name="T3" fmla="*/ 0 h 464"/>
                <a:gd name="T4" fmla="*/ 0 w 295"/>
                <a:gd name="T5" fmla="*/ 0 h 464"/>
                <a:gd name="T6" fmla="*/ 0 w 295"/>
                <a:gd name="T7" fmla="*/ 0 h 464"/>
                <a:gd name="T8" fmla="*/ 0 w 295"/>
                <a:gd name="T9" fmla="*/ 0 h 464"/>
                <a:gd name="T10" fmla="*/ 0 w 295"/>
                <a:gd name="T11" fmla="*/ 0 h 464"/>
                <a:gd name="T12" fmla="*/ 0 w 295"/>
                <a:gd name="T13" fmla="*/ 0 h 464"/>
                <a:gd name="T14" fmla="*/ 0 w 295"/>
                <a:gd name="T15" fmla="*/ 0 h 464"/>
                <a:gd name="T16" fmla="*/ 0 w 295"/>
                <a:gd name="T17" fmla="*/ 0 h 464"/>
                <a:gd name="T18" fmla="*/ 0 w 295"/>
                <a:gd name="T19" fmla="*/ 0 h 464"/>
                <a:gd name="T20" fmla="*/ 0 w 295"/>
                <a:gd name="T21" fmla="*/ 0 h 464"/>
                <a:gd name="T22" fmla="*/ 0 w 295"/>
                <a:gd name="T23" fmla="*/ 0 h 464"/>
                <a:gd name="T24" fmla="*/ 0 w 295"/>
                <a:gd name="T25" fmla="*/ 0 h 464"/>
                <a:gd name="T26" fmla="*/ 0 w 295"/>
                <a:gd name="T27" fmla="*/ 0 h 464"/>
                <a:gd name="T28" fmla="*/ 0 w 295"/>
                <a:gd name="T29" fmla="*/ 0 h 464"/>
                <a:gd name="T30" fmla="*/ 0 w 295"/>
                <a:gd name="T31" fmla="*/ 0 h 464"/>
                <a:gd name="T32" fmla="*/ 0 w 295"/>
                <a:gd name="T33" fmla="*/ 0 h 464"/>
                <a:gd name="T34" fmla="*/ 0 w 295"/>
                <a:gd name="T35" fmla="*/ 0 h 464"/>
                <a:gd name="T36" fmla="*/ 0 w 295"/>
                <a:gd name="T37" fmla="*/ 0 h 464"/>
                <a:gd name="T38" fmla="*/ 0 w 295"/>
                <a:gd name="T39" fmla="*/ 0 h 464"/>
                <a:gd name="T40" fmla="*/ 0 w 295"/>
                <a:gd name="T41" fmla="*/ 0 h 464"/>
                <a:gd name="T42" fmla="*/ 0 w 295"/>
                <a:gd name="T43" fmla="*/ 0 h 464"/>
                <a:gd name="T44" fmla="*/ 0 w 295"/>
                <a:gd name="T45" fmla="*/ 0 h 464"/>
                <a:gd name="T46" fmla="*/ 0 w 295"/>
                <a:gd name="T47" fmla="*/ 0 h 464"/>
                <a:gd name="T48" fmla="*/ 0 w 295"/>
                <a:gd name="T49" fmla="*/ 0 h 464"/>
                <a:gd name="T50" fmla="*/ 0 w 295"/>
                <a:gd name="T51" fmla="*/ 0 h 464"/>
                <a:gd name="T52" fmla="*/ 0 w 295"/>
                <a:gd name="T53" fmla="*/ 0 h 464"/>
                <a:gd name="T54" fmla="*/ 0 w 295"/>
                <a:gd name="T55" fmla="*/ 0 h 464"/>
                <a:gd name="T56" fmla="*/ 0 w 295"/>
                <a:gd name="T57" fmla="*/ 0 h 464"/>
                <a:gd name="T58" fmla="*/ 0 w 295"/>
                <a:gd name="T59" fmla="*/ 0 h 464"/>
                <a:gd name="T60" fmla="*/ 0 w 295"/>
                <a:gd name="T61" fmla="*/ 0 h 464"/>
                <a:gd name="T62" fmla="*/ 0 w 295"/>
                <a:gd name="T63" fmla="*/ 0 h 464"/>
                <a:gd name="T64" fmla="*/ 0 w 295"/>
                <a:gd name="T65" fmla="*/ 0 h 464"/>
                <a:gd name="T66" fmla="*/ 0 w 295"/>
                <a:gd name="T67" fmla="*/ 0 h 464"/>
                <a:gd name="T68" fmla="*/ 0 w 295"/>
                <a:gd name="T69" fmla="*/ 0 h 464"/>
                <a:gd name="T70" fmla="*/ 0 w 295"/>
                <a:gd name="T71" fmla="*/ 0 h 464"/>
                <a:gd name="T72" fmla="*/ 0 w 295"/>
                <a:gd name="T73" fmla="*/ 0 h 464"/>
                <a:gd name="T74" fmla="*/ 0 w 295"/>
                <a:gd name="T75" fmla="*/ 0 h 464"/>
                <a:gd name="T76" fmla="*/ 0 w 295"/>
                <a:gd name="T77" fmla="*/ 0 h 464"/>
                <a:gd name="T78" fmla="*/ 0 w 295"/>
                <a:gd name="T79" fmla="*/ 0 h 464"/>
                <a:gd name="T80" fmla="*/ 0 w 295"/>
                <a:gd name="T81" fmla="*/ 0 h 464"/>
                <a:gd name="T82" fmla="*/ 0 w 295"/>
                <a:gd name="T83" fmla="*/ 0 h 464"/>
                <a:gd name="T84" fmla="*/ 0 w 295"/>
                <a:gd name="T85" fmla="*/ 0 h 464"/>
                <a:gd name="T86" fmla="*/ 0 w 295"/>
                <a:gd name="T87" fmla="*/ 0 h 464"/>
                <a:gd name="T88" fmla="*/ 0 w 295"/>
                <a:gd name="T89" fmla="*/ 0 h 464"/>
                <a:gd name="T90" fmla="*/ 0 w 295"/>
                <a:gd name="T91" fmla="*/ 0 h 464"/>
                <a:gd name="T92" fmla="*/ 0 w 295"/>
                <a:gd name="T93" fmla="*/ 0 h 464"/>
                <a:gd name="T94" fmla="*/ 0 w 295"/>
                <a:gd name="T95" fmla="*/ 0 h 464"/>
                <a:gd name="T96" fmla="*/ 0 w 295"/>
                <a:gd name="T97" fmla="*/ 0 h 464"/>
                <a:gd name="T98" fmla="*/ 0 w 295"/>
                <a:gd name="T99" fmla="*/ 0 h 464"/>
                <a:gd name="T100" fmla="*/ 0 w 295"/>
                <a:gd name="T101" fmla="*/ 0 h 464"/>
                <a:gd name="T102" fmla="*/ 0 w 295"/>
                <a:gd name="T103" fmla="*/ 0 h 464"/>
                <a:gd name="T104" fmla="*/ 0 w 295"/>
                <a:gd name="T105" fmla="*/ 0 h 464"/>
                <a:gd name="T106" fmla="*/ 0 w 295"/>
                <a:gd name="T107" fmla="*/ 0 h 464"/>
                <a:gd name="T108" fmla="*/ 0 w 295"/>
                <a:gd name="T109" fmla="*/ 0 h 464"/>
                <a:gd name="T110" fmla="*/ 0 w 295"/>
                <a:gd name="T111" fmla="*/ 0 h 464"/>
                <a:gd name="T112" fmla="*/ 0 w 295"/>
                <a:gd name="T113" fmla="*/ 0 h 464"/>
                <a:gd name="T114" fmla="*/ 0 w 295"/>
                <a:gd name="T115" fmla="*/ 0 h 464"/>
                <a:gd name="T116" fmla="*/ 0 w 295"/>
                <a:gd name="T117" fmla="*/ 0 h 464"/>
                <a:gd name="T118" fmla="*/ 0 w 295"/>
                <a:gd name="T119" fmla="*/ 0 h 464"/>
                <a:gd name="T120" fmla="*/ 0 w 295"/>
                <a:gd name="T121" fmla="*/ 0 h 464"/>
                <a:gd name="T122" fmla="*/ 0 w 295"/>
                <a:gd name="T123" fmla="*/ 0 h 464"/>
                <a:gd name="T124" fmla="*/ 0 w 295"/>
                <a:gd name="T125" fmla="*/ 0 h 4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5"/>
                <a:gd name="T190" fmla="*/ 0 h 464"/>
                <a:gd name="T191" fmla="*/ 295 w 295"/>
                <a:gd name="T192" fmla="*/ 464 h 46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5" h="464">
                  <a:moveTo>
                    <a:pt x="25" y="8"/>
                  </a:moveTo>
                  <a:lnTo>
                    <a:pt x="0" y="450"/>
                  </a:lnTo>
                  <a:lnTo>
                    <a:pt x="2" y="450"/>
                  </a:lnTo>
                  <a:lnTo>
                    <a:pt x="4" y="450"/>
                  </a:lnTo>
                  <a:lnTo>
                    <a:pt x="6" y="450"/>
                  </a:lnTo>
                  <a:lnTo>
                    <a:pt x="8" y="450"/>
                  </a:lnTo>
                  <a:lnTo>
                    <a:pt x="10" y="450"/>
                  </a:lnTo>
                  <a:lnTo>
                    <a:pt x="14" y="450"/>
                  </a:lnTo>
                  <a:lnTo>
                    <a:pt x="16" y="450"/>
                  </a:lnTo>
                  <a:lnTo>
                    <a:pt x="20" y="450"/>
                  </a:lnTo>
                  <a:lnTo>
                    <a:pt x="21" y="450"/>
                  </a:lnTo>
                  <a:lnTo>
                    <a:pt x="27" y="452"/>
                  </a:lnTo>
                  <a:lnTo>
                    <a:pt x="31" y="452"/>
                  </a:lnTo>
                  <a:lnTo>
                    <a:pt x="35" y="452"/>
                  </a:lnTo>
                  <a:lnTo>
                    <a:pt x="40" y="452"/>
                  </a:lnTo>
                  <a:lnTo>
                    <a:pt x="46" y="452"/>
                  </a:lnTo>
                  <a:lnTo>
                    <a:pt x="50" y="452"/>
                  </a:lnTo>
                  <a:lnTo>
                    <a:pt x="56" y="454"/>
                  </a:lnTo>
                  <a:lnTo>
                    <a:pt x="61" y="454"/>
                  </a:lnTo>
                  <a:lnTo>
                    <a:pt x="67" y="454"/>
                  </a:lnTo>
                  <a:lnTo>
                    <a:pt x="73" y="454"/>
                  </a:lnTo>
                  <a:lnTo>
                    <a:pt x="78" y="454"/>
                  </a:lnTo>
                  <a:lnTo>
                    <a:pt x="84" y="456"/>
                  </a:lnTo>
                  <a:lnTo>
                    <a:pt x="92" y="456"/>
                  </a:lnTo>
                  <a:lnTo>
                    <a:pt x="97" y="456"/>
                  </a:lnTo>
                  <a:lnTo>
                    <a:pt x="103" y="458"/>
                  </a:lnTo>
                  <a:lnTo>
                    <a:pt x="111" y="458"/>
                  </a:lnTo>
                  <a:lnTo>
                    <a:pt x="118" y="458"/>
                  </a:lnTo>
                  <a:lnTo>
                    <a:pt x="124" y="458"/>
                  </a:lnTo>
                  <a:lnTo>
                    <a:pt x="132" y="460"/>
                  </a:lnTo>
                  <a:lnTo>
                    <a:pt x="137" y="460"/>
                  </a:lnTo>
                  <a:lnTo>
                    <a:pt x="145" y="460"/>
                  </a:lnTo>
                  <a:lnTo>
                    <a:pt x="151" y="460"/>
                  </a:lnTo>
                  <a:lnTo>
                    <a:pt x="158" y="460"/>
                  </a:lnTo>
                  <a:lnTo>
                    <a:pt x="164" y="460"/>
                  </a:lnTo>
                  <a:lnTo>
                    <a:pt x="172" y="462"/>
                  </a:lnTo>
                  <a:lnTo>
                    <a:pt x="177" y="462"/>
                  </a:lnTo>
                  <a:lnTo>
                    <a:pt x="185" y="462"/>
                  </a:lnTo>
                  <a:lnTo>
                    <a:pt x="191" y="462"/>
                  </a:lnTo>
                  <a:lnTo>
                    <a:pt x="198" y="462"/>
                  </a:lnTo>
                  <a:lnTo>
                    <a:pt x="204" y="462"/>
                  </a:lnTo>
                  <a:lnTo>
                    <a:pt x="210" y="462"/>
                  </a:lnTo>
                  <a:lnTo>
                    <a:pt x="215" y="462"/>
                  </a:lnTo>
                  <a:lnTo>
                    <a:pt x="223" y="462"/>
                  </a:lnTo>
                  <a:lnTo>
                    <a:pt x="229" y="462"/>
                  </a:lnTo>
                  <a:lnTo>
                    <a:pt x="234" y="462"/>
                  </a:lnTo>
                  <a:lnTo>
                    <a:pt x="240" y="462"/>
                  </a:lnTo>
                  <a:lnTo>
                    <a:pt x="246" y="464"/>
                  </a:lnTo>
                  <a:lnTo>
                    <a:pt x="250" y="462"/>
                  </a:lnTo>
                  <a:lnTo>
                    <a:pt x="255" y="462"/>
                  </a:lnTo>
                  <a:lnTo>
                    <a:pt x="259" y="462"/>
                  </a:lnTo>
                  <a:lnTo>
                    <a:pt x="265" y="462"/>
                  </a:lnTo>
                  <a:lnTo>
                    <a:pt x="267" y="462"/>
                  </a:lnTo>
                  <a:lnTo>
                    <a:pt x="272" y="462"/>
                  </a:lnTo>
                  <a:lnTo>
                    <a:pt x="274" y="460"/>
                  </a:lnTo>
                  <a:lnTo>
                    <a:pt x="280" y="460"/>
                  </a:lnTo>
                  <a:lnTo>
                    <a:pt x="282" y="460"/>
                  </a:lnTo>
                  <a:lnTo>
                    <a:pt x="284" y="460"/>
                  </a:lnTo>
                  <a:lnTo>
                    <a:pt x="286" y="458"/>
                  </a:lnTo>
                  <a:lnTo>
                    <a:pt x="290" y="458"/>
                  </a:lnTo>
                  <a:lnTo>
                    <a:pt x="291" y="456"/>
                  </a:lnTo>
                  <a:lnTo>
                    <a:pt x="293" y="454"/>
                  </a:lnTo>
                  <a:lnTo>
                    <a:pt x="293" y="452"/>
                  </a:lnTo>
                  <a:lnTo>
                    <a:pt x="293" y="450"/>
                  </a:lnTo>
                  <a:lnTo>
                    <a:pt x="293" y="449"/>
                  </a:lnTo>
                  <a:lnTo>
                    <a:pt x="293" y="445"/>
                  </a:lnTo>
                  <a:lnTo>
                    <a:pt x="293" y="441"/>
                  </a:lnTo>
                  <a:lnTo>
                    <a:pt x="293" y="437"/>
                  </a:lnTo>
                  <a:lnTo>
                    <a:pt x="293" y="433"/>
                  </a:lnTo>
                  <a:lnTo>
                    <a:pt x="295" y="428"/>
                  </a:lnTo>
                  <a:lnTo>
                    <a:pt x="295" y="422"/>
                  </a:lnTo>
                  <a:lnTo>
                    <a:pt x="295" y="416"/>
                  </a:lnTo>
                  <a:lnTo>
                    <a:pt x="295" y="411"/>
                  </a:lnTo>
                  <a:lnTo>
                    <a:pt x="295" y="405"/>
                  </a:lnTo>
                  <a:lnTo>
                    <a:pt x="295" y="397"/>
                  </a:lnTo>
                  <a:lnTo>
                    <a:pt x="295" y="390"/>
                  </a:lnTo>
                  <a:lnTo>
                    <a:pt x="295" y="382"/>
                  </a:lnTo>
                  <a:lnTo>
                    <a:pt x="295" y="374"/>
                  </a:lnTo>
                  <a:lnTo>
                    <a:pt x="293" y="365"/>
                  </a:lnTo>
                  <a:lnTo>
                    <a:pt x="293" y="357"/>
                  </a:lnTo>
                  <a:lnTo>
                    <a:pt x="293" y="348"/>
                  </a:lnTo>
                  <a:lnTo>
                    <a:pt x="293" y="338"/>
                  </a:lnTo>
                  <a:lnTo>
                    <a:pt x="293" y="329"/>
                  </a:lnTo>
                  <a:lnTo>
                    <a:pt x="293" y="319"/>
                  </a:lnTo>
                  <a:lnTo>
                    <a:pt x="293" y="310"/>
                  </a:lnTo>
                  <a:lnTo>
                    <a:pt x="293" y="300"/>
                  </a:lnTo>
                  <a:lnTo>
                    <a:pt x="291" y="291"/>
                  </a:lnTo>
                  <a:lnTo>
                    <a:pt x="291" y="281"/>
                  </a:lnTo>
                  <a:lnTo>
                    <a:pt x="291" y="270"/>
                  </a:lnTo>
                  <a:lnTo>
                    <a:pt x="291" y="260"/>
                  </a:lnTo>
                  <a:lnTo>
                    <a:pt x="291" y="251"/>
                  </a:lnTo>
                  <a:lnTo>
                    <a:pt x="291" y="240"/>
                  </a:lnTo>
                  <a:lnTo>
                    <a:pt x="291" y="230"/>
                  </a:lnTo>
                  <a:lnTo>
                    <a:pt x="291" y="219"/>
                  </a:lnTo>
                  <a:lnTo>
                    <a:pt x="291" y="209"/>
                  </a:lnTo>
                  <a:lnTo>
                    <a:pt x="290" y="198"/>
                  </a:lnTo>
                  <a:lnTo>
                    <a:pt x="290" y="188"/>
                  </a:lnTo>
                  <a:lnTo>
                    <a:pt x="290" y="177"/>
                  </a:lnTo>
                  <a:lnTo>
                    <a:pt x="290" y="167"/>
                  </a:lnTo>
                  <a:lnTo>
                    <a:pt x="290" y="156"/>
                  </a:lnTo>
                  <a:lnTo>
                    <a:pt x="288" y="146"/>
                  </a:lnTo>
                  <a:lnTo>
                    <a:pt x="288" y="137"/>
                  </a:lnTo>
                  <a:lnTo>
                    <a:pt x="288" y="127"/>
                  </a:lnTo>
                  <a:lnTo>
                    <a:pt x="288" y="118"/>
                  </a:lnTo>
                  <a:lnTo>
                    <a:pt x="288" y="108"/>
                  </a:lnTo>
                  <a:lnTo>
                    <a:pt x="288" y="101"/>
                  </a:lnTo>
                  <a:lnTo>
                    <a:pt x="286" y="91"/>
                  </a:lnTo>
                  <a:lnTo>
                    <a:pt x="286" y="84"/>
                  </a:lnTo>
                  <a:lnTo>
                    <a:pt x="286" y="74"/>
                  </a:lnTo>
                  <a:lnTo>
                    <a:pt x="286" y="68"/>
                  </a:lnTo>
                  <a:lnTo>
                    <a:pt x="286" y="59"/>
                  </a:lnTo>
                  <a:lnTo>
                    <a:pt x="286" y="53"/>
                  </a:lnTo>
                  <a:lnTo>
                    <a:pt x="284" y="46"/>
                  </a:lnTo>
                  <a:lnTo>
                    <a:pt x="284" y="40"/>
                  </a:lnTo>
                  <a:lnTo>
                    <a:pt x="284" y="32"/>
                  </a:lnTo>
                  <a:lnTo>
                    <a:pt x="284" y="27"/>
                  </a:lnTo>
                  <a:lnTo>
                    <a:pt x="284" y="23"/>
                  </a:lnTo>
                  <a:lnTo>
                    <a:pt x="284" y="17"/>
                  </a:lnTo>
                  <a:lnTo>
                    <a:pt x="284" y="13"/>
                  </a:lnTo>
                  <a:lnTo>
                    <a:pt x="284" y="10"/>
                  </a:lnTo>
                  <a:lnTo>
                    <a:pt x="284" y="6"/>
                  </a:lnTo>
                  <a:lnTo>
                    <a:pt x="284" y="4"/>
                  </a:lnTo>
                  <a:lnTo>
                    <a:pt x="284" y="0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1C4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2" name="Freeform 13">
              <a:extLst>
                <a:ext uri="{FF2B5EF4-FFF2-40B4-BE49-F238E27FC236}">
                  <a16:creationId xmlns:a16="http://schemas.microsoft.com/office/drawing/2014/main" id="{2EA28895-E32D-3E4A-8EFE-1773F70DD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1406"/>
              <a:ext cx="125" cy="1204"/>
            </a:xfrm>
            <a:custGeom>
              <a:avLst/>
              <a:gdLst>
                <a:gd name="T0" fmla="*/ 0 w 251"/>
                <a:gd name="T1" fmla="*/ 0 h 2408"/>
                <a:gd name="T2" fmla="*/ 0 w 251"/>
                <a:gd name="T3" fmla="*/ 1 h 2408"/>
                <a:gd name="T4" fmla="*/ 0 w 251"/>
                <a:gd name="T5" fmla="*/ 1 h 2408"/>
                <a:gd name="T6" fmla="*/ 0 w 251"/>
                <a:gd name="T7" fmla="*/ 1 h 2408"/>
                <a:gd name="T8" fmla="*/ 0 w 251"/>
                <a:gd name="T9" fmla="*/ 1 h 2408"/>
                <a:gd name="T10" fmla="*/ 0 w 251"/>
                <a:gd name="T11" fmla="*/ 1 h 2408"/>
                <a:gd name="T12" fmla="*/ 0 w 251"/>
                <a:gd name="T13" fmla="*/ 1 h 2408"/>
                <a:gd name="T14" fmla="*/ 0 w 251"/>
                <a:gd name="T15" fmla="*/ 1 h 2408"/>
                <a:gd name="T16" fmla="*/ 0 w 251"/>
                <a:gd name="T17" fmla="*/ 0 h 2408"/>
                <a:gd name="T18" fmla="*/ 0 w 251"/>
                <a:gd name="T19" fmla="*/ 0 h 24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1"/>
                <a:gd name="T31" fmla="*/ 0 h 2408"/>
                <a:gd name="T32" fmla="*/ 251 w 251"/>
                <a:gd name="T33" fmla="*/ 2408 h 24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1" h="2408">
                  <a:moveTo>
                    <a:pt x="189" y="0"/>
                  </a:moveTo>
                  <a:lnTo>
                    <a:pt x="251" y="8"/>
                  </a:lnTo>
                  <a:lnTo>
                    <a:pt x="196" y="1167"/>
                  </a:lnTo>
                  <a:lnTo>
                    <a:pt x="139" y="1433"/>
                  </a:lnTo>
                  <a:lnTo>
                    <a:pt x="166" y="2408"/>
                  </a:lnTo>
                  <a:lnTo>
                    <a:pt x="0" y="2399"/>
                  </a:lnTo>
                  <a:lnTo>
                    <a:pt x="92" y="1397"/>
                  </a:lnTo>
                  <a:lnTo>
                    <a:pt x="137" y="903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8A87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3" name="Freeform 14">
              <a:extLst>
                <a:ext uri="{FF2B5EF4-FFF2-40B4-BE49-F238E27FC236}">
                  <a16:creationId xmlns:a16="http://schemas.microsoft.com/office/drawing/2014/main" id="{05B4BB7E-ECC5-464D-970D-33E598285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1605"/>
              <a:ext cx="54" cy="355"/>
            </a:xfrm>
            <a:custGeom>
              <a:avLst/>
              <a:gdLst>
                <a:gd name="T0" fmla="*/ 1 w 106"/>
                <a:gd name="T1" fmla="*/ 0 h 710"/>
                <a:gd name="T2" fmla="*/ 0 w 106"/>
                <a:gd name="T3" fmla="*/ 1 h 710"/>
                <a:gd name="T4" fmla="*/ 1 w 106"/>
                <a:gd name="T5" fmla="*/ 1 h 710"/>
                <a:gd name="T6" fmla="*/ 1 w 106"/>
                <a:gd name="T7" fmla="*/ 1 h 710"/>
                <a:gd name="T8" fmla="*/ 1 w 106"/>
                <a:gd name="T9" fmla="*/ 1 h 710"/>
                <a:gd name="T10" fmla="*/ 1 w 106"/>
                <a:gd name="T11" fmla="*/ 0 h 710"/>
                <a:gd name="T12" fmla="*/ 1 w 106"/>
                <a:gd name="T13" fmla="*/ 0 h 7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"/>
                <a:gd name="T22" fmla="*/ 0 h 710"/>
                <a:gd name="T23" fmla="*/ 106 w 106"/>
                <a:gd name="T24" fmla="*/ 710 h 7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" h="710">
                  <a:moveTo>
                    <a:pt x="51" y="0"/>
                  </a:moveTo>
                  <a:lnTo>
                    <a:pt x="0" y="378"/>
                  </a:lnTo>
                  <a:lnTo>
                    <a:pt x="43" y="507"/>
                  </a:lnTo>
                  <a:lnTo>
                    <a:pt x="62" y="710"/>
                  </a:lnTo>
                  <a:lnTo>
                    <a:pt x="106" y="19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3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4" name="Freeform 15">
              <a:extLst>
                <a:ext uri="{FF2B5EF4-FFF2-40B4-BE49-F238E27FC236}">
                  <a16:creationId xmlns:a16="http://schemas.microsoft.com/office/drawing/2014/main" id="{44B7CC64-CC1F-5C4E-AA4F-B04D6B36C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1588"/>
              <a:ext cx="85" cy="472"/>
            </a:xfrm>
            <a:custGeom>
              <a:avLst/>
              <a:gdLst>
                <a:gd name="T0" fmla="*/ 0 w 171"/>
                <a:gd name="T1" fmla="*/ 0 h 945"/>
                <a:gd name="T2" fmla="*/ 0 w 171"/>
                <a:gd name="T3" fmla="*/ 0 h 945"/>
                <a:gd name="T4" fmla="*/ 0 w 171"/>
                <a:gd name="T5" fmla="*/ 0 h 945"/>
                <a:gd name="T6" fmla="*/ 0 w 171"/>
                <a:gd name="T7" fmla="*/ 0 h 945"/>
                <a:gd name="T8" fmla="*/ 0 w 171"/>
                <a:gd name="T9" fmla="*/ 0 h 945"/>
                <a:gd name="T10" fmla="*/ 0 w 171"/>
                <a:gd name="T11" fmla="*/ 0 h 945"/>
                <a:gd name="T12" fmla="*/ 0 w 171"/>
                <a:gd name="T13" fmla="*/ 0 h 945"/>
                <a:gd name="T14" fmla="*/ 0 w 171"/>
                <a:gd name="T15" fmla="*/ 0 h 945"/>
                <a:gd name="T16" fmla="*/ 0 w 171"/>
                <a:gd name="T17" fmla="*/ 0 h 945"/>
                <a:gd name="T18" fmla="*/ 0 w 171"/>
                <a:gd name="T19" fmla="*/ 0 h 945"/>
                <a:gd name="T20" fmla="*/ 0 w 171"/>
                <a:gd name="T21" fmla="*/ 0 h 945"/>
                <a:gd name="T22" fmla="*/ 0 w 171"/>
                <a:gd name="T23" fmla="*/ 0 h 945"/>
                <a:gd name="T24" fmla="*/ 0 w 171"/>
                <a:gd name="T25" fmla="*/ 0 h 945"/>
                <a:gd name="T26" fmla="*/ 0 w 171"/>
                <a:gd name="T27" fmla="*/ 0 h 945"/>
                <a:gd name="T28" fmla="*/ 0 w 171"/>
                <a:gd name="T29" fmla="*/ 0 h 945"/>
                <a:gd name="T30" fmla="*/ 0 w 171"/>
                <a:gd name="T31" fmla="*/ 0 h 945"/>
                <a:gd name="T32" fmla="*/ 0 w 171"/>
                <a:gd name="T33" fmla="*/ 0 h 945"/>
                <a:gd name="T34" fmla="*/ 0 w 171"/>
                <a:gd name="T35" fmla="*/ 0 h 945"/>
                <a:gd name="T36" fmla="*/ 0 w 171"/>
                <a:gd name="T37" fmla="*/ 0 h 945"/>
                <a:gd name="T38" fmla="*/ 0 w 171"/>
                <a:gd name="T39" fmla="*/ 0 h 945"/>
                <a:gd name="T40" fmla="*/ 0 w 171"/>
                <a:gd name="T41" fmla="*/ 0 h 945"/>
                <a:gd name="T42" fmla="*/ 0 w 171"/>
                <a:gd name="T43" fmla="*/ 0 h 945"/>
                <a:gd name="T44" fmla="*/ 0 w 171"/>
                <a:gd name="T45" fmla="*/ 0 h 945"/>
                <a:gd name="T46" fmla="*/ 0 w 171"/>
                <a:gd name="T47" fmla="*/ 0 h 945"/>
                <a:gd name="T48" fmla="*/ 0 w 171"/>
                <a:gd name="T49" fmla="*/ 0 h 945"/>
                <a:gd name="T50" fmla="*/ 0 w 171"/>
                <a:gd name="T51" fmla="*/ 0 h 945"/>
                <a:gd name="T52" fmla="*/ 0 w 171"/>
                <a:gd name="T53" fmla="*/ 0 h 945"/>
                <a:gd name="T54" fmla="*/ 0 w 171"/>
                <a:gd name="T55" fmla="*/ 0 h 945"/>
                <a:gd name="T56" fmla="*/ 0 w 171"/>
                <a:gd name="T57" fmla="*/ 0 h 945"/>
                <a:gd name="T58" fmla="*/ 0 w 171"/>
                <a:gd name="T59" fmla="*/ 0 h 945"/>
                <a:gd name="T60" fmla="*/ 0 w 171"/>
                <a:gd name="T61" fmla="*/ 0 h 945"/>
                <a:gd name="T62" fmla="*/ 0 w 171"/>
                <a:gd name="T63" fmla="*/ 0 h 945"/>
                <a:gd name="T64" fmla="*/ 0 w 171"/>
                <a:gd name="T65" fmla="*/ 0 h 945"/>
                <a:gd name="T66" fmla="*/ 0 w 171"/>
                <a:gd name="T67" fmla="*/ 0 h 945"/>
                <a:gd name="T68" fmla="*/ 0 w 171"/>
                <a:gd name="T69" fmla="*/ 0 h 945"/>
                <a:gd name="T70" fmla="*/ 0 w 171"/>
                <a:gd name="T71" fmla="*/ 0 h 945"/>
                <a:gd name="T72" fmla="*/ 0 w 171"/>
                <a:gd name="T73" fmla="*/ 0 h 945"/>
                <a:gd name="T74" fmla="*/ 0 w 171"/>
                <a:gd name="T75" fmla="*/ 0 h 945"/>
                <a:gd name="T76" fmla="*/ 0 w 171"/>
                <a:gd name="T77" fmla="*/ 0 h 945"/>
                <a:gd name="T78" fmla="*/ 0 w 171"/>
                <a:gd name="T79" fmla="*/ 0 h 945"/>
                <a:gd name="T80" fmla="*/ 0 w 171"/>
                <a:gd name="T81" fmla="*/ 0 h 945"/>
                <a:gd name="T82" fmla="*/ 0 w 171"/>
                <a:gd name="T83" fmla="*/ 0 h 945"/>
                <a:gd name="T84" fmla="*/ 0 w 171"/>
                <a:gd name="T85" fmla="*/ 0 h 945"/>
                <a:gd name="T86" fmla="*/ 0 w 171"/>
                <a:gd name="T87" fmla="*/ 0 h 945"/>
                <a:gd name="T88" fmla="*/ 0 w 171"/>
                <a:gd name="T89" fmla="*/ 0 h 945"/>
                <a:gd name="T90" fmla="*/ 0 w 171"/>
                <a:gd name="T91" fmla="*/ 0 h 945"/>
                <a:gd name="T92" fmla="*/ 0 w 171"/>
                <a:gd name="T93" fmla="*/ 0 h 945"/>
                <a:gd name="T94" fmla="*/ 0 w 171"/>
                <a:gd name="T95" fmla="*/ 0 h 945"/>
                <a:gd name="T96" fmla="*/ 0 w 171"/>
                <a:gd name="T97" fmla="*/ 0 h 945"/>
                <a:gd name="T98" fmla="*/ 0 w 171"/>
                <a:gd name="T99" fmla="*/ 0 h 945"/>
                <a:gd name="T100" fmla="*/ 0 w 171"/>
                <a:gd name="T101" fmla="*/ 0 h 945"/>
                <a:gd name="T102" fmla="*/ 0 w 171"/>
                <a:gd name="T103" fmla="*/ 0 h 945"/>
                <a:gd name="T104" fmla="*/ 0 w 171"/>
                <a:gd name="T105" fmla="*/ 0 h 945"/>
                <a:gd name="T106" fmla="*/ 0 w 171"/>
                <a:gd name="T107" fmla="*/ 0 h 945"/>
                <a:gd name="T108" fmla="*/ 0 w 171"/>
                <a:gd name="T109" fmla="*/ 0 h 945"/>
                <a:gd name="T110" fmla="*/ 0 w 171"/>
                <a:gd name="T111" fmla="*/ 0 h 945"/>
                <a:gd name="T112" fmla="*/ 0 w 171"/>
                <a:gd name="T113" fmla="*/ 0 h 945"/>
                <a:gd name="T114" fmla="*/ 0 w 171"/>
                <a:gd name="T115" fmla="*/ 0 h 945"/>
                <a:gd name="T116" fmla="*/ 0 w 171"/>
                <a:gd name="T117" fmla="*/ 0 h 945"/>
                <a:gd name="T118" fmla="*/ 0 w 171"/>
                <a:gd name="T119" fmla="*/ 0 h 9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1"/>
                <a:gd name="T181" fmla="*/ 0 h 945"/>
                <a:gd name="T182" fmla="*/ 171 w 171"/>
                <a:gd name="T183" fmla="*/ 945 h 94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1" h="945">
                  <a:moveTo>
                    <a:pt x="44" y="0"/>
                  </a:moveTo>
                  <a:lnTo>
                    <a:pt x="171" y="945"/>
                  </a:lnTo>
                  <a:lnTo>
                    <a:pt x="169" y="945"/>
                  </a:lnTo>
                  <a:lnTo>
                    <a:pt x="167" y="941"/>
                  </a:lnTo>
                  <a:lnTo>
                    <a:pt x="165" y="937"/>
                  </a:lnTo>
                  <a:lnTo>
                    <a:pt x="163" y="933"/>
                  </a:lnTo>
                  <a:lnTo>
                    <a:pt x="160" y="930"/>
                  </a:lnTo>
                  <a:lnTo>
                    <a:pt x="158" y="928"/>
                  </a:lnTo>
                  <a:lnTo>
                    <a:pt x="156" y="922"/>
                  </a:lnTo>
                  <a:lnTo>
                    <a:pt x="154" y="920"/>
                  </a:lnTo>
                  <a:lnTo>
                    <a:pt x="152" y="914"/>
                  </a:lnTo>
                  <a:lnTo>
                    <a:pt x="148" y="911"/>
                  </a:lnTo>
                  <a:lnTo>
                    <a:pt x="146" y="905"/>
                  </a:lnTo>
                  <a:lnTo>
                    <a:pt x="144" y="901"/>
                  </a:lnTo>
                  <a:lnTo>
                    <a:pt x="141" y="895"/>
                  </a:lnTo>
                  <a:lnTo>
                    <a:pt x="137" y="888"/>
                  </a:lnTo>
                  <a:lnTo>
                    <a:pt x="133" y="882"/>
                  </a:lnTo>
                  <a:lnTo>
                    <a:pt x="131" y="876"/>
                  </a:lnTo>
                  <a:lnTo>
                    <a:pt x="127" y="869"/>
                  </a:lnTo>
                  <a:lnTo>
                    <a:pt x="123" y="863"/>
                  </a:lnTo>
                  <a:lnTo>
                    <a:pt x="120" y="856"/>
                  </a:lnTo>
                  <a:lnTo>
                    <a:pt x="116" y="848"/>
                  </a:lnTo>
                  <a:lnTo>
                    <a:pt x="112" y="840"/>
                  </a:lnTo>
                  <a:lnTo>
                    <a:pt x="108" y="833"/>
                  </a:lnTo>
                  <a:lnTo>
                    <a:pt x="104" y="825"/>
                  </a:lnTo>
                  <a:lnTo>
                    <a:pt x="101" y="818"/>
                  </a:lnTo>
                  <a:lnTo>
                    <a:pt x="97" y="808"/>
                  </a:lnTo>
                  <a:lnTo>
                    <a:pt x="93" y="800"/>
                  </a:lnTo>
                  <a:lnTo>
                    <a:pt x="89" y="791"/>
                  </a:lnTo>
                  <a:lnTo>
                    <a:pt x="85" y="781"/>
                  </a:lnTo>
                  <a:lnTo>
                    <a:pt x="82" y="772"/>
                  </a:lnTo>
                  <a:lnTo>
                    <a:pt x="78" y="762"/>
                  </a:lnTo>
                  <a:lnTo>
                    <a:pt x="72" y="753"/>
                  </a:lnTo>
                  <a:lnTo>
                    <a:pt x="68" y="743"/>
                  </a:lnTo>
                  <a:lnTo>
                    <a:pt x="64" y="732"/>
                  </a:lnTo>
                  <a:lnTo>
                    <a:pt x="63" y="723"/>
                  </a:lnTo>
                  <a:lnTo>
                    <a:pt x="57" y="713"/>
                  </a:lnTo>
                  <a:lnTo>
                    <a:pt x="55" y="702"/>
                  </a:lnTo>
                  <a:lnTo>
                    <a:pt x="49" y="690"/>
                  </a:lnTo>
                  <a:lnTo>
                    <a:pt x="47" y="681"/>
                  </a:lnTo>
                  <a:lnTo>
                    <a:pt x="42" y="669"/>
                  </a:lnTo>
                  <a:lnTo>
                    <a:pt x="40" y="658"/>
                  </a:lnTo>
                  <a:lnTo>
                    <a:pt x="36" y="647"/>
                  </a:lnTo>
                  <a:lnTo>
                    <a:pt x="32" y="635"/>
                  </a:lnTo>
                  <a:lnTo>
                    <a:pt x="30" y="624"/>
                  </a:lnTo>
                  <a:lnTo>
                    <a:pt x="26" y="612"/>
                  </a:lnTo>
                  <a:lnTo>
                    <a:pt x="25" y="601"/>
                  </a:lnTo>
                  <a:lnTo>
                    <a:pt x="21" y="588"/>
                  </a:lnTo>
                  <a:lnTo>
                    <a:pt x="17" y="576"/>
                  </a:lnTo>
                  <a:lnTo>
                    <a:pt x="15" y="565"/>
                  </a:lnTo>
                  <a:lnTo>
                    <a:pt x="13" y="551"/>
                  </a:lnTo>
                  <a:lnTo>
                    <a:pt x="11" y="540"/>
                  </a:lnTo>
                  <a:lnTo>
                    <a:pt x="9" y="529"/>
                  </a:lnTo>
                  <a:lnTo>
                    <a:pt x="7" y="515"/>
                  </a:lnTo>
                  <a:lnTo>
                    <a:pt x="6" y="504"/>
                  </a:lnTo>
                  <a:lnTo>
                    <a:pt x="4" y="491"/>
                  </a:lnTo>
                  <a:lnTo>
                    <a:pt x="4" y="479"/>
                  </a:lnTo>
                  <a:lnTo>
                    <a:pt x="2" y="466"/>
                  </a:lnTo>
                  <a:lnTo>
                    <a:pt x="2" y="453"/>
                  </a:lnTo>
                  <a:lnTo>
                    <a:pt x="0" y="441"/>
                  </a:lnTo>
                  <a:lnTo>
                    <a:pt x="0" y="428"/>
                  </a:lnTo>
                  <a:lnTo>
                    <a:pt x="0" y="417"/>
                  </a:lnTo>
                  <a:lnTo>
                    <a:pt x="0" y="403"/>
                  </a:lnTo>
                  <a:lnTo>
                    <a:pt x="0" y="390"/>
                  </a:lnTo>
                  <a:lnTo>
                    <a:pt x="0" y="379"/>
                  </a:lnTo>
                  <a:lnTo>
                    <a:pt x="0" y="365"/>
                  </a:lnTo>
                  <a:lnTo>
                    <a:pt x="0" y="354"/>
                  </a:lnTo>
                  <a:lnTo>
                    <a:pt x="2" y="342"/>
                  </a:lnTo>
                  <a:lnTo>
                    <a:pt x="2" y="331"/>
                  </a:lnTo>
                  <a:lnTo>
                    <a:pt x="2" y="320"/>
                  </a:lnTo>
                  <a:lnTo>
                    <a:pt x="2" y="308"/>
                  </a:lnTo>
                  <a:lnTo>
                    <a:pt x="2" y="297"/>
                  </a:lnTo>
                  <a:lnTo>
                    <a:pt x="4" y="285"/>
                  </a:lnTo>
                  <a:lnTo>
                    <a:pt x="4" y="276"/>
                  </a:lnTo>
                  <a:lnTo>
                    <a:pt x="6" y="265"/>
                  </a:lnTo>
                  <a:lnTo>
                    <a:pt x="6" y="255"/>
                  </a:lnTo>
                  <a:lnTo>
                    <a:pt x="6" y="244"/>
                  </a:lnTo>
                  <a:lnTo>
                    <a:pt x="7" y="236"/>
                  </a:lnTo>
                  <a:lnTo>
                    <a:pt x="7" y="225"/>
                  </a:lnTo>
                  <a:lnTo>
                    <a:pt x="9" y="217"/>
                  </a:lnTo>
                  <a:lnTo>
                    <a:pt x="9" y="207"/>
                  </a:lnTo>
                  <a:lnTo>
                    <a:pt x="9" y="198"/>
                  </a:lnTo>
                  <a:lnTo>
                    <a:pt x="11" y="188"/>
                  </a:lnTo>
                  <a:lnTo>
                    <a:pt x="11" y="181"/>
                  </a:lnTo>
                  <a:lnTo>
                    <a:pt x="13" y="171"/>
                  </a:lnTo>
                  <a:lnTo>
                    <a:pt x="13" y="164"/>
                  </a:lnTo>
                  <a:lnTo>
                    <a:pt x="15" y="156"/>
                  </a:lnTo>
                  <a:lnTo>
                    <a:pt x="15" y="149"/>
                  </a:lnTo>
                  <a:lnTo>
                    <a:pt x="17" y="141"/>
                  </a:lnTo>
                  <a:lnTo>
                    <a:pt x="17" y="133"/>
                  </a:lnTo>
                  <a:lnTo>
                    <a:pt x="19" y="126"/>
                  </a:lnTo>
                  <a:lnTo>
                    <a:pt x="21" y="118"/>
                  </a:lnTo>
                  <a:lnTo>
                    <a:pt x="21" y="112"/>
                  </a:lnTo>
                  <a:lnTo>
                    <a:pt x="23" y="107"/>
                  </a:lnTo>
                  <a:lnTo>
                    <a:pt x="23" y="99"/>
                  </a:lnTo>
                  <a:lnTo>
                    <a:pt x="25" y="93"/>
                  </a:lnTo>
                  <a:lnTo>
                    <a:pt x="25" y="86"/>
                  </a:lnTo>
                  <a:lnTo>
                    <a:pt x="26" y="82"/>
                  </a:lnTo>
                  <a:lnTo>
                    <a:pt x="26" y="74"/>
                  </a:lnTo>
                  <a:lnTo>
                    <a:pt x="28" y="71"/>
                  </a:lnTo>
                  <a:lnTo>
                    <a:pt x="28" y="6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2" y="50"/>
                  </a:lnTo>
                  <a:lnTo>
                    <a:pt x="32" y="46"/>
                  </a:lnTo>
                  <a:lnTo>
                    <a:pt x="34" y="42"/>
                  </a:lnTo>
                  <a:lnTo>
                    <a:pt x="34" y="36"/>
                  </a:lnTo>
                  <a:lnTo>
                    <a:pt x="34" y="35"/>
                  </a:lnTo>
                  <a:lnTo>
                    <a:pt x="36" y="31"/>
                  </a:lnTo>
                  <a:lnTo>
                    <a:pt x="38" y="27"/>
                  </a:lnTo>
                  <a:lnTo>
                    <a:pt x="38" y="23"/>
                  </a:lnTo>
                  <a:lnTo>
                    <a:pt x="38" y="21"/>
                  </a:lnTo>
                  <a:lnTo>
                    <a:pt x="38" y="17"/>
                  </a:lnTo>
                  <a:lnTo>
                    <a:pt x="40" y="16"/>
                  </a:lnTo>
                  <a:lnTo>
                    <a:pt x="40" y="10"/>
                  </a:lnTo>
                  <a:lnTo>
                    <a:pt x="42" y="8"/>
                  </a:lnTo>
                  <a:lnTo>
                    <a:pt x="42" y="4"/>
                  </a:lnTo>
                  <a:lnTo>
                    <a:pt x="44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3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5" name="Freeform 16">
              <a:extLst>
                <a:ext uri="{FF2B5EF4-FFF2-40B4-BE49-F238E27FC236}">
                  <a16:creationId xmlns:a16="http://schemas.microsoft.com/office/drawing/2014/main" id="{59284035-C5A3-7D4B-BAFE-064A464DB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1573"/>
              <a:ext cx="240" cy="744"/>
            </a:xfrm>
            <a:custGeom>
              <a:avLst/>
              <a:gdLst>
                <a:gd name="T0" fmla="*/ 0 w 481"/>
                <a:gd name="T1" fmla="*/ 1 h 1486"/>
                <a:gd name="T2" fmla="*/ 0 w 481"/>
                <a:gd name="T3" fmla="*/ 1 h 1486"/>
                <a:gd name="T4" fmla="*/ 0 w 481"/>
                <a:gd name="T5" fmla="*/ 0 h 1486"/>
                <a:gd name="T6" fmla="*/ 0 w 481"/>
                <a:gd name="T7" fmla="*/ 1 h 1486"/>
                <a:gd name="T8" fmla="*/ 0 w 481"/>
                <a:gd name="T9" fmla="*/ 1 h 1486"/>
                <a:gd name="T10" fmla="*/ 0 w 481"/>
                <a:gd name="T11" fmla="*/ 1 h 1486"/>
                <a:gd name="T12" fmla="*/ 0 w 481"/>
                <a:gd name="T13" fmla="*/ 1 h 1486"/>
                <a:gd name="T14" fmla="*/ 0 w 481"/>
                <a:gd name="T15" fmla="*/ 1 h 1486"/>
                <a:gd name="T16" fmla="*/ 0 w 481"/>
                <a:gd name="T17" fmla="*/ 1 h 1486"/>
                <a:gd name="T18" fmla="*/ 0 w 481"/>
                <a:gd name="T19" fmla="*/ 1 h 14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1"/>
                <a:gd name="T31" fmla="*/ 0 h 1486"/>
                <a:gd name="T32" fmla="*/ 481 w 481"/>
                <a:gd name="T33" fmla="*/ 1486 h 14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1" h="1486">
                  <a:moveTo>
                    <a:pt x="0" y="15"/>
                  </a:moveTo>
                  <a:lnTo>
                    <a:pt x="82" y="4"/>
                  </a:lnTo>
                  <a:lnTo>
                    <a:pt x="268" y="0"/>
                  </a:lnTo>
                  <a:lnTo>
                    <a:pt x="481" y="19"/>
                  </a:lnTo>
                  <a:lnTo>
                    <a:pt x="413" y="602"/>
                  </a:lnTo>
                  <a:lnTo>
                    <a:pt x="346" y="1024"/>
                  </a:lnTo>
                  <a:lnTo>
                    <a:pt x="337" y="1478"/>
                  </a:lnTo>
                  <a:lnTo>
                    <a:pt x="156" y="1486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6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6" name="Freeform 17">
              <a:extLst>
                <a:ext uri="{FF2B5EF4-FFF2-40B4-BE49-F238E27FC236}">
                  <a16:creationId xmlns:a16="http://schemas.microsoft.com/office/drawing/2014/main" id="{8F08C523-0E7D-9045-A6DB-4B5302E46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578"/>
              <a:ext cx="196" cy="740"/>
            </a:xfrm>
            <a:custGeom>
              <a:avLst/>
              <a:gdLst>
                <a:gd name="T0" fmla="*/ 0 w 394"/>
                <a:gd name="T1" fmla="*/ 0 h 1481"/>
                <a:gd name="T2" fmla="*/ 0 w 394"/>
                <a:gd name="T3" fmla="*/ 0 h 1481"/>
                <a:gd name="T4" fmla="*/ 0 w 394"/>
                <a:gd name="T5" fmla="*/ 0 h 1481"/>
                <a:gd name="T6" fmla="*/ 0 w 394"/>
                <a:gd name="T7" fmla="*/ 0 h 1481"/>
                <a:gd name="T8" fmla="*/ 0 w 394"/>
                <a:gd name="T9" fmla="*/ 0 h 1481"/>
                <a:gd name="T10" fmla="*/ 0 w 394"/>
                <a:gd name="T11" fmla="*/ 0 h 1481"/>
                <a:gd name="T12" fmla="*/ 0 w 394"/>
                <a:gd name="T13" fmla="*/ 0 h 1481"/>
                <a:gd name="T14" fmla="*/ 0 w 394"/>
                <a:gd name="T15" fmla="*/ 0 h 14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94"/>
                <a:gd name="T25" fmla="*/ 0 h 1481"/>
                <a:gd name="T26" fmla="*/ 394 w 394"/>
                <a:gd name="T27" fmla="*/ 1481 h 14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94" h="1481">
                  <a:moveTo>
                    <a:pt x="0" y="29"/>
                  </a:moveTo>
                  <a:lnTo>
                    <a:pt x="105" y="937"/>
                  </a:lnTo>
                  <a:lnTo>
                    <a:pt x="101" y="1469"/>
                  </a:lnTo>
                  <a:lnTo>
                    <a:pt x="346" y="1481"/>
                  </a:lnTo>
                  <a:lnTo>
                    <a:pt x="394" y="190"/>
                  </a:lnTo>
                  <a:lnTo>
                    <a:pt x="179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7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7" name="Freeform 18">
              <a:extLst>
                <a:ext uri="{FF2B5EF4-FFF2-40B4-BE49-F238E27FC236}">
                  <a16:creationId xmlns:a16="http://schemas.microsoft.com/office/drawing/2014/main" id="{2C911D50-7CD2-274C-8FD2-1873EFA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8" y="1504"/>
              <a:ext cx="102" cy="100"/>
            </a:xfrm>
            <a:custGeom>
              <a:avLst/>
              <a:gdLst>
                <a:gd name="T0" fmla="*/ 0 w 203"/>
                <a:gd name="T1" fmla="*/ 1 h 200"/>
                <a:gd name="T2" fmla="*/ 1 w 203"/>
                <a:gd name="T3" fmla="*/ 1 h 200"/>
                <a:gd name="T4" fmla="*/ 1 w 203"/>
                <a:gd name="T5" fmla="*/ 1 h 200"/>
                <a:gd name="T6" fmla="*/ 1 w 203"/>
                <a:gd name="T7" fmla="*/ 1 h 200"/>
                <a:gd name="T8" fmla="*/ 1 w 203"/>
                <a:gd name="T9" fmla="*/ 1 h 200"/>
                <a:gd name="T10" fmla="*/ 1 w 203"/>
                <a:gd name="T11" fmla="*/ 1 h 200"/>
                <a:gd name="T12" fmla="*/ 1 w 203"/>
                <a:gd name="T13" fmla="*/ 1 h 200"/>
                <a:gd name="T14" fmla="*/ 1 w 203"/>
                <a:gd name="T15" fmla="*/ 1 h 200"/>
                <a:gd name="T16" fmla="*/ 1 w 203"/>
                <a:gd name="T17" fmla="*/ 1 h 200"/>
                <a:gd name="T18" fmla="*/ 1 w 203"/>
                <a:gd name="T19" fmla="*/ 1 h 200"/>
                <a:gd name="T20" fmla="*/ 1 w 203"/>
                <a:gd name="T21" fmla="*/ 1 h 200"/>
                <a:gd name="T22" fmla="*/ 1 w 203"/>
                <a:gd name="T23" fmla="*/ 1 h 200"/>
                <a:gd name="T24" fmla="*/ 1 w 203"/>
                <a:gd name="T25" fmla="*/ 1 h 200"/>
                <a:gd name="T26" fmla="*/ 1 w 203"/>
                <a:gd name="T27" fmla="*/ 1 h 200"/>
                <a:gd name="T28" fmla="*/ 1 w 203"/>
                <a:gd name="T29" fmla="*/ 1 h 200"/>
                <a:gd name="T30" fmla="*/ 1 w 203"/>
                <a:gd name="T31" fmla="*/ 1 h 200"/>
                <a:gd name="T32" fmla="*/ 1 w 203"/>
                <a:gd name="T33" fmla="*/ 1 h 200"/>
                <a:gd name="T34" fmla="*/ 1 w 203"/>
                <a:gd name="T35" fmla="*/ 1 h 200"/>
                <a:gd name="T36" fmla="*/ 1 w 203"/>
                <a:gd name="T37" fmla="*/ 1 h 200"/>
                <a:gd name="T38" fmla="*/ 1 w 203"/>
                <a:gd name="T39" fmla="*/ 1 h 200"/>
                <a:gd name="T40" fmla="*/ 1 w 203"/>
                <a:gd name="T41" fmla="*/ 1 h 200"/>
                <a:gd name="T42" fmla="*/ 1 w 203"/>
                <a:gd name="T43" fmla="*/ 1 h 200"/>
                <a:gd name="T44" fmla="*/ 1 w 203"/>
                <a:gd name="T45" fmla="*/ 1 h 200"/>
                <a:gd name="T46" fmla="*/ 1 w 203"/>
                <a:gd name="T47" fmla="*/ 1 h 200"/>
                <a:gd name="T48" fmla="*/ 1 w 203"/>
                <a:gd name="T49" fmla="*/ 1 h 200"/>
                <a:gd name="T50" fmla="*/ 1 w 203"/>
                <a:gd name="T51" fmla="*/ 1 h 200"/>
                <a:gd name="T52" fmla="*/ 1 w 203"/>
                <a:gd name="T53" fmla="*/ 1 h 200"/>
                <a:gd name="T54" fmla="*/ 1 w 203"/>
                <a:gd name="T55" fmla="*/ 1 h 200"/>
                <a:gd name="T56" fmla="*/ 1 w 203"/>
                <a:gd name="T57" fmla="*/ 1 h 200"/>
                <a:gd name="T58" fmla="*/ 1 w 203"/>
                <a:gd name="T59" fmla="*/ 1 h 200"/>
                <a:gd name="T60" fmla="*/ 1 w 203"/>
                <a:gd name="T61" fmla="*/ 1 h 200"/>
                <a:gd name="T62" fmla="*/ 1 w 203"/>
                <a:gd name="T63" fmla="*/ 1 h 200"/>
                <a:gd name="T64" fmla="*/ 1 w 203"/>
                <a:gd name="T65" fmla="*/ 1 h 200"/>
                <a:gd name="T66" fmla="*/ 1 w 203"/>
                <a:gd name="T67" fmla="*/ 1 h 200"/>
                <a:gd name="T68" fmla="*/ 1 w 203"/>
                <a:gd name="T69" fmla="*/ 1 h 200"/>
                <a:gd name="T70" fmla="*/ 1 w 203"/>
                <a:gd name="T71" fmla="*/ 1 h 200"/>
                <a:gd name="T72" fmla="*/ 1 w 203"/>
                <a:gd name="T73" fmla="*/ 1 h 200"/>
                <a:gd name="T74" fmla="*/ 1 w 203"/>
                <a:gd name="T75" fmla="*/ 1 h 200"/>
                <a:gd name="T76" fmla="*/ 1 w 203"/>
                <a:gd name="T77" fmla="*/ 1 h 200"/>
                <a:gd name="T78" fmla="*/ 1 w 203"/>
                <a:gd name="T79" fmla="*/ 1 h 200"/>
                <a:gd name="T80" fmla="*/ 1 w 203"/>
                <a:gd name="T81" fmla="*/ 1 h 200"/>
                <a:gd name="T82" fmla="*/ 1 w 203"/>
                <a:gd name="T83" fmla="*/ 1 h 200"/>
                <a:gd name="T84" fmla="*/ 1 w 203"/>
                <a:gd name="T85" fmla="*/ 1 h 200"/>
                <a:gd name="T86" fmla="*/ 1 w 203"/>
                <a:gd name="T87" fmla="*/ 1 h 200"/>
                <a:gd name="T88" fmla="*/ 1 w 203"/>
                <a:gd name="T89" fmla="*/ 1 h 200"/>
                <a:gd name="T90" fmla="*/ 1 w 203"/>
                <a:gd name="T91" fmla="*/ 1 h 200"/>
                <a:gd name="T92" fmla="*/ 1 w 203"/>
                <a:gd name="T93" fmla="*/ 1 h 200"/>
                <a:gd name="T94" fmla="*/ 1 w 203"/>
                <a:gd name="T95" fmla="*/ 1 h 200"/>
                <a:gd name="T96" fmla="*/ 1 w 203"/>
                <a:gd name="T97" fmla="*/ 1 h 200"/>
                <a:gd name="T98" fmla="*/ 1 w 203"/>
                <a:gd name="T99" fmla="*/ 1 h 200"/>
                <a:gd name="T100" fmla="*/ 1 w 203"/>
                <a:gd name="T101" fmla="*/ 1 h 200"/>
                <a:gd name="T102" fmla="*/ 1 w 203"/>
                <a:gd name="T103" fmla="*/ 1 h 200"/>
                <a:gd name="T104" fmla="*/ 1 w 203"/>
                <a:gd name="T105" fmla="*/ 1 h 200"/>
                <a:gd name="T106" fmla="*/ 1 w 203"/>
                <a:gd name="T107" fmla="*/ 0 h 200"/>
                <a:gd name="T108" fmla="*/ 0 w 203"/>
                <a:gd name="T109" fmla="*/ 1 h 200"/>
                <a:gd name="T110" fmla="*/ 0 w 203"/>
                <a:gd name="T111" fmla="*/ 1 h 2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03"/>
                <a:gd name="T169" fmla="*/ 0 h 200"/>
                <a:gd name="T170" fmla="*/ 203 w 203"/>
                <a:gd name="T171" fmla="*/ 200 h 2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03" h="200">
                  <a:moveTo>
                    <a:pt x="0" y="21"/>
                  </a:moveTo>
                  <a:lnTo>
                    <a:pt x="11" y="148"/>
                  </a:lnTo>
                  <a:lnTo>
                    <a:pt x="13" y="150"/>
                  </a:lnTo>
                  <a:lnTo>
                    <a:pt x="15" y="154"/>
                  </a:lnTo>
                  <a:lnTo>
                    <a:pt x="19" y="158"/>
                  </a:lnTo>
                  <a:lnTo>
                    <a:pt x="23" y="162"/>
                  </a:lnTo>
                  <a:lnTo>
                    <a:pt x="28" y="165"/>
                  </a:lnTo>
                  <a:lnTo>
                    <a:pt x="32" y="167"/>
                  </a:lnTo>
                  <a:lnTo>
                    <a:pt x="34" y="169"/>
                  </a:lnTo>
                  <a:lnTo>
                    <a:pt x="38" y="173"/>
                  </a:lnTo>
                  <a:lnTo>
                    <a:pt x="42" y="175"/>
                  </a:lnTo>
                  <a:lnTo>
                    <a:pt x="44" y="177"/>
                  </a:lnTo>
                  <a:lnTo>
                    <a:pt x="47" y="181"/>
                  </a:lnTo>
                  <a:lnTo>
                    <a:pt x="51" y="183"/>
                  </a:lnTo>
                  <a:lnTo>
                    <a:pt x="55" y="184"/>
                  </a:lnTo>
                  <a:lnTo>
                    <a:pt x="59" y="186"/>
                  </a:lnTo>
                  <a:lnTo>
                    <a:pt x="63" y="190"/>
                  </a:lnTo>
                  <a:lnTo>
                    <a:pt x="67" y="192"/>
                  </a:lnTo>
                  <a:lnTo>
                    <a:pt x="70" y="194"/>
                  </a:lnTo>
                  <a:lnTo>
                    <a:pt x="74" y="194"/>
                  </a:lnTo>
                  <a:lnTo>
                    <a:pt x="78" y="196"/>
                  </a:lnTo>
                  <a:lnTo>
                    <a:pt x="82" y="198"/>
                  </a:lnTo>
                  <a:lnTo>
                    <a:pt x="86" y="198"/>
                  </a:lnTo>
                  <a:lnTo>
                    <a:pt x="89" y="200"/>
                  </a:lnTo>
                  <a:lnTo>
                    <a:pt x="95" y="200"/>
                  </a:lnTo>
                  <a:lnTo>
                    <a:pt x="99" y="200"/>
                  </a:lnTo>
                  <a:lnTo>
                    <a:pt x="105" y="200"/>
                  </a:lnTo>
                  <a:lnTo>
                    <a:pt x="106" y="198"/>
                  </a:lnTo>
                  <a:lnTo>
                    <a:pt x="112" y="198"/>
                  </a:lnTo>
                  <a:lnTo>
                    <a:pt x="116" y="196"/>
                  </a:lnTo>
                  <a:lnTo>
                    <a:pt x="120" y="196"/>
                  </a:lnTo>
                  <a:lnTo>
                    <a:pt x="124" y="194"/>
                  </a:lnTo>
                  <a:lnTo>
                    <a:pt x="127" y="192"/>
                  </a:lnTo>
                  <a:lnTo>
                    <a:pt x="131" y="192"/>
                  </a:lnTo>
                  <a:lnTo>
                    <a:pt x="135" y="190"/>
                  </a:lnTo>
                  <a:lnTo>
                    <a:pt x="139" y="188"/>
                  </a:lnTo>
                  <a:lnTo>
                    <a:pt x="143" y="186"/>
                  </a:lnTo>
                  <a:lnTo>
                    <a:pt x="146" y="184"/>
                  </a:lnTo>
                  <a:lnTo>
                    <a:pt x="150" y="184"/>
                  </a:lnTo>
                  <a:lnTo>
                    <a:pt x="154" y="183"/>
                  </a:lnTo>
                  <a:lnTo>
                    <a:pt x="156" y="181"/>
                  </a:lnTo>
                  <a:lnTo>
                    <a:pt x="160" y="179"/>
                  </a:lnTo>
                  <a:lnTo>
                    <a:pt x="163" y="177"/>
                  </a:lnTo>
                  <a:lnTo>
                    <a:pt x="165" y="175"/>
                  </a:lnTo>
                  <a:lnTo>
                    <a:pt x="169" y="173"/>
                  </a:lnTo>
                  <a:lnTo>
                    <a:pt x="171" y="173"/>
                  </a:lnTo>
                  <a:lnTo>
                    <a:pt x="173" y="171"/>
                  </a:lnTo>
                  <a:lnTo>
                    <a:pt x="179" y="167"/>
                  </a:lnTo>
                  <a:lnTo>
                    <a:pt x="182" y="165"/>
                  </a:lnTo>
                  <a:lnTo>
                    <a:pt x="186" y="164"/>
                  </a:lnTo>
                  <a:lnTo>
                    <a:pt x="188" y="162"/>
                  </a:lnTo>
                  <a:lnTo>
                    <a:pt x="190" y="162"/>
                  </a:lnTo>
                  <a:lnTo>
                    <a:pt x="203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1C4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8" name="Freeform 19">
              <a:extLst>
                <a:ext uri="{FF2B5EF4-FFF2-40B4-BE49-F238E27FC236}">
                  <a16:creationId xmlns:a16="http://schemas.microsoft.com/office/drawing/2014/main" id="{65F69C51-324F-A840-88CD-46FBB6256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" y="2004"/>
              <a:ext cx="39" cy="104"/>
            </a:xfrm>
            <a:custGeom>
              <a:avLst/>
              <a:gdLst>
                <a:gd name="T0" fmla="*/ 0 w 78"/>
                <a:gd name="T1" fmla="*/ 0 h 209"/>
                <a:gd name="T2" fmla="*/ 1 w 78"/>
                <a:gd name="T3" fmla="*/ 0 h 209"/>
                <a:gd name="T4" fmla="*/ 1 w 78"/>
                <a:gd name="T5" fmla="*/ 0 h 209"/>
                <a:gd name="T6" fmla="*/ 1 w 78"/>
                <a:gd name="T7" fmla="*/ 0 h 209"/>
                <a:gd name="T8" fmla="*/ 1 w 78"/>
                <a:gd name="T9" fmla="*/ 0 h 209"/>
                <a:gd name="T10" fmla="*/ 1 w 78"/>
                <a:gd name="T11" fmla="*/ 0 h 209"/>
                <a:gd name="T12" fmla="*/ 1 w 78"/>
                <a:gd name="T13" fmla="*/ 0 h 209"/>
                <a:gd name="T14" fmla="*/ 1 w 78"/>
                <a:gd name="T15" fmla="*/ 0 h 209"/>
                <a:gd name="T16" fmla="*/ 1 w 78"/>
                <a:gd name="T17" fmla="*/ 0 h 209"/>
                <a:gd name="T18" fmla="*/ 1 w 78"/>
                <a:gd name="T19" fmla="*/ 0 h 209"/>
                <a:gd name="T20" fmla="*/ 1 w 78"/>
                <a:gd name="T21" fmla="*/ 0 h 209"/>
                <a:gd name="T22" fmla="*/ 1 w 78"/>
                <a:gd name="T23" fmla="*/ 0 h 209"/>
                <a:gd name="T24" fmla="*/ 1 w 78"/>
                <a:gd name="T25" fmla="*/ 0 h 209"/>
                <a:gd name="T26" fmla="*/ 1 w 78"/>
                <a:gd name="T27" fmla="*/ 0 h 209"/>
                <a:gd name="T28" fmla="*/ 1 w 78"/>
                <a:gd name="T29" fmla="*/ 0 h 209"/>
                <a:gd name="T30" fmla="*/ 1 w 78"/>
                <a:gd name="T31" fmla="*/ 0 h 209"/>
                <a:gd name="T32" fmla="*/ 1 w 78"/>
                <a:gd name="T33" fmla="*/ 0 h 209"/>
                <a:gd name="T34" fmla="*/ 1 w 78"/>
                <a:gd name="T35" fmla="*/ 0 h 209"/>
                <a:gd name="T36" fmla="*/ 1 w 78"/>
                <a:gd name="T37" fmla="*/ 0 h 209"/>
                <a:gd name="T38" fmla="*/ 1 w 78"/>
                <a:gd name="T39" fmla="*/ 0 h 209"/>
                <a:gd name="T40" fmla="*/ 1 w 78"/>
                <a:gd name="T41" fmla="*/ 0 h 209"/>
                <a:gd name="T42" fmla="*/ 1 w 78"/>
                <a:gd name="T43" fmla="*/ 0 h 209"/>
                <a:gd name="T44" fmla="*/ 1 w 78"/>
                <a:gd name="T45" fmla="*/ 0 h 209"/>
                <a:gd name="T46" fmla="*/ 1 w 78"/>
                <a:gd name="T47" fmla="*/ 0 h 209"/>
                <a:gd name="T48" fmla="*/ 1 w 78"/>
                <a:gd name="T49" fmla="*/ 0 h 209"/>
                <a:gd name="T50" fmla="*/ 1 w 78"/>
                <a:gd name="T51" fmla="*/ 0 h 209"/>
                <a:gd name="T52" fmla="*/ 1 w 78"/>
                <a:gd name="T53" fmla="*/ 0 h 209"/>
                <a:gd name="T54" fmla="*/ 1 w 78"/>
                <a:gd name="T55" fmla="*/ 0 h 209"/>
                <a:gd name="T56" fmla="*/ 1 w 78"/>
                <a:gd name="T57" fmla="*/ 0 h 209"/>
                <a:gd name="T58" fmla="*/ 1 w 78"/>
                <a:gd name="T59" fmla="*/ 0 h 209"/>
                <a:gd name="T60" fmla="*/ 1 w 78"/>
                <a:gd name="T61" fmla="*/ 0 h 209"/>
                <a:gd name="T62" fmla="*/ 1 w 78"/>
                <a:gd name="T63" fmla="*/ 0 h 209"/>
                <a:gd name="T64" fmla="*/ 1 w 78"/>
                <a:gd name="T65" fmla="*/ 0 h 209"/>
                <a:gd name="T66" fmla="*/ 1 w 78"/>
                <a:gd name="T67" fmla="*/ 0 h 209"/>
                <a:gd name="T68" fmla="*/ 1 w 78"/>
                <a:gd name="T69" fmla="*/ 0 h 2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209"/>
                <a:gd name="T107" fmla="*/ 78 w 78"/>
                <a:gd name="T108" fmla="*/ 209 h 2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209">
                  <a:moveTo>
                    <a:pt x="40" y="0"/>
                  </a:moveTo>
                  <a:lnTo>
                    <a:pt x="0" y="209"/>
                  </a:lnTo>
                  <a:lnTo>
                    <a:pt x="2" y="209"/>
                  </a:lnTo>
                  <a:lnTo>
                    <a:pt x="4" y="207"/>
                  </a:lnTo>
                  <a:lnTo>
                    <a:pt x="6" y="205"/>
                  </a:lnTo>
                  <a:lnTo>
                    <a:pt x="11" y="203"/>
                  </a:lnTo>
                  <a:lnTo>
                    <a:pt x="13" y="201"/>
                  </a:lnTo>
                  <a:lnTo>
                    <a:pt x="17" y="199"/>
                  </a:lnTo>
                  <a:lnTo>
                    <a:pt x="19" y="197"/>
                  </a:lnTo>
                  <a:lnTo>
                    <a:pt x="23" y="194"/>
                  </a:lnTo>
                  <a:lnTo>
                    <a:pt x="26" y="192"/>
                  </a:lnTo>
                  <a:lnTo>
                    <a:pt x="28" y="190"/>
                  </a:lnTo>
                  <a:lnTo>
                    <a:pt x="32" y="186"/>
                  </a:lnTo>
                  <a:lnTo>
                    <a:pt x="36" y="184"/>
                  </a:lnTo>
                  <a:lnTo>
                    <a:pt x="40" y="180"/>
                  </a:lnTo>
                  <a:lnTo>
                    <a:pt x="44" y="177"/>
                  </a:lnTo>
                  <a:lnTo>
                    <a:pt x="47" y="173"/>
                  </a:lnTo>
                  <a:lnTo>
                    <a:pt x="51" y="167"/>
                  </a:lnTo>
                  <a:lnTo>
                    <a:pt x="53" y="163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3" y="150"/>
                  </a:lnTo>
                  <a:lnTo>
                    <a:pt x="64" y="146"/>
                  </a:lnTo>
                  <a:lnTo>
                    <a:pt x="66" y="144"/>
                  </a:lnTo>
                  <a:lnTo>
                    <a:pt x="66" y="140"/>
                  </a:lnTo>
                  <a:lnTo>
                    <a:pt x="68" y="139"/>
                  </a:lnTo>
                  <a:lnTo>
                    <a:pt x="68" y="137"/>
                  </a:lnTo>
                  <a:lnTo>
                    <a:pt x="70" y="133"/>
                  </a:lnTo>
                  <a:lnTo>
                    <a:pt x="72" y="131"/>
                  </a:lnTo>
                  <a:lnTo>
                    <a:pt x="72" y="127"/>
                  </a:lnTo>
                  <a:lnTo>
                    <a:pt x="74" y="123"/>
                  </a:lnTo>
                  <a:lnTo>
                    <a:pt x="74" y="121"/>
                  </a:lnTo>
                  <a:lnTo>
                    <a:pt x="76" y="118"/>
                  </a:lnTo>
                  <a:lnTo>
                    <a:pt x="76" y="116"/>
                  </a:lnTo>
                  <a:lnTo>
                    <a:pt x="76" y="112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99"/>
                  </a:lnTo>
                  <a:lnTo>
                    <a:pt x="78" y="95"/>
                  </a:lnTo>
                  <a:lnTo>
                    <a:pt x="78" y="91"/>
                  </a:lnTo>
                  <a:lnTo>
                    <a:pt x="78" y="87"/>
                  </a:lnTo>
                  <a:lnTo>
                    <a:pt x="78" y="85"/>
                  </a:lnTo>
                  <a:lnTo>
                    <a:pt x="78" y="81"/>
                  </a:lnTo>
                  <a:lnTo>
                    <a:pt x="78" y="80"/>
                  </a:lnTo>
                  <a:lnTo>
                    <a:pt x="78" y="76"/>
                  </a:lnTo>
                  <a:lnTo>
                    <a:pt x="78" y="72"/>
                  </a:lnTo>
                  <a:lnTo>
                    <a:pt x="78" y="70"/>
                  </a:lnTo>
                  <a:lnTo>
                    <a:pt x="76" y="66"/>
                  </a:lnTo>
                  <a:lnTo>
                    <a:pt x="76" y="64"/>
                  </a:lnTo>
                  <a:lnTo>
                    <a:pt x="76" y="59"/>
                  </a:lnTo>
                  <a:lnTo>
                    <a:pt x="74" y="55"/>
                  </a:lnTo>
                  <a:lnTo>
                    <a:pt x="72" y="49"/>
                  </a:lnTo>
                  <a:lnTo>
                    <a:pt x="72" y="43"/>
                  </a:lnTo>
                  <a:lnTo>
                    <a:pt x="70" y="40"/>
                  </a:lnTo>
                  <a:lnTo>
                    <a:pt x="68" y="36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3" y="26"/>
                  </a:lnTo>
                  <a:lnTo>
                    <a:pt x="61" y="23"/>
                  </a:lnTo>
                  <a:lnTo>
                    <a:pt x="59" y="19"/>
                  </a:lnTo>
                  <a:lnTo>
                    <a:pt x="57" y="17"/>
                  </a:lnTo>
                  <a:lnTo>
                    <a:pt x="55" y="13"/>
                  </a:lnTo>
                  <a:lnTo>
                    <a:pt x="53" y="11"/>
                  </a:lnTo>
                  <a:lnTo>
                    <a:pt x="49" y="7"/>
                  </a:lnTo>
                  <a:lnTo>
                    <a:pt x="47" y="5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2D4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9" name="Freeform 20">
              <a:extLst>
                <a:ext uri="{FF2B5EF4-FFF2-40B4-BE49-F238E27FC236}">
                  <a16:creationId xmlns:a16="http://schemas.microsoft.com/office/drawing/2014/main" id="{75D2F5D0-CD87-6142-8398-03DEDDA1F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" y="1504"/>
              <a:ext cx="91" cy="68"/>
            </a:xfrm>
            <a:custGeom>
              <a:avLst/>
              <a:gdLst>
                <a:gd name="T0" fmla="*/ 0 w 182"/>
                <a:gd name="T1" fmla="*/ 0 h 137"/>
                <a:gd name="T2" fmla="*/ 0 w 182"/>
                <a:gd name="T3" fmla="*/ 0 h 137"/>
                <a:gd name="T4" fmla="*/ 1 w 182"/>
                <a:gd name="T5" fmla="*/ 0 h 137"/>
                <a:gd name="T6" fmla="*/ 1 w 182"/>
                <a:gd name="T7" fmla="*/ 0 h 137"/>
                <a:gd name="T8" fmla="*/ 1 w 182"/>
                <a:gd name="T9" fmla="*/ 0 h 137"/>
                <a:gd name="T10" fmla="*/ 1 w 182"/>
                <a:gd name="T11" fmla="*/ 0 h 137"/>
                <a:gd name="T12" fmla="*/ 1 w 182"/>
                <a:gd name="T13" fmla="*/ 0 h 137"/>
                <a:gd name="T14" fmla="*/ 1 w 182"/>
                <a:gd name="T15" fmla="*/ 0 h 137"/>
                <a:gd name="T16" fmla="*/ 1 w 182"/>
                <a:gd name="T17" fmla="*/ 0 h 137"/>
                <a:gd name="T18" fmla="*/ 1 w 182"/>
                <a:gd name="T19" fmla="*/ 0 h 137"/>
                <a:gd name="T20" fmla="*/ 1 w 182"/>
                <a:gd name="T21" fmla="*/ 0 h 137"/>
                <a:gd name="T22" fmla="*/ 1 w 182"/>
                <a:gd name="T23" fmla="*/ 0 h 137"/>
                <a:gd name="T24" fmla="*/ 1 w 182"/>
                <a:gd name="T25" fmla="*/ 0 h 137"/>
                <a:gd name="T26" fmla="*/ 1 w 182"/>
                <a:gd name="T27" fmla="*/ 0 h 137"/>
                <a:gd name="T28" fmla="*/ 1 w 182"/>
                <a:gd name="T29" fmla="*/ 0 h 137"/>
                <a:gd name="T30" fmla="*/ 1 w 182"/>
                <a:gd name="T31" fmla="*/ 0 h 137"/>
                <a:gd name="T32" fmla="*/ 1 w 182"/>
                <a:gd name="T33" fmla="*/ 0 h 137"/>
                <a:gd name="T34" fmla="*/ 1 w 182"/>
                <a:gd name="T35" fmla="*/ 0 h 137"/>
                <a:gd name="T36" fmla="*/ 1 w 182"/>
                <a:gd name="T37" fmla="*/ 0 h 137"/>
                <a:gd name="T38" fmla="*/ 1 w 182"/>
                <a:gd name="T39" fmla="*/ 0 h 137"/>
                <a:gd name="T40" fmla="*/ 1 w 182"/>
                <a:gd name="T41" fmla="*/ 0 h 137"/>
                <a:gd name="T42" fmla="*/ 1 w 182"/>
                <a:gd name="T43" fmla="*/ 0 h 137"/>
                <a:gd name="T44" fmla="*/ 1 w 182"/>
                <a:gd name="T45" fmla="*/ 0 h 137"/>
                <a:gd name="T46" fmla="*/ 1 w 182"/>
                <a:gd name="T47" fmla="*/ 0 h 137"/>
                <a:gd name="T48" fmla="*/ 1 w 182"/>
                <a:gd name="T49" fmla="*/ 0 h 137"/>
                <a:gd name="T50" fmla="*/ 1 w 182"/>
                <a:gd name="T51" fmla="*/ 0 h 137"/>
                <a:gd name="T52" fmla="*/ 1 w 182"/>
                <a:gd name="T53" fmla="*/ 0 h 137"/>
                <a:gd name="T54" fmla="*/ 1 w 182"/>
                <a:gd name="T55" fmla="*/ 0 h 137"/>
                <a:gd name="T56" fmla="*/ 1 w 182"/>
                <a:gd name="T57" fmla="*/ 0 h 137"/>
                <a:gd name="T58" fmla="*/ 1 w 182"/>
                <a:gd name="T59" fmla="*/ 0 h 137"/>
                <a:gd name="T60" fmla="*/ 1 w 182"/>
                <a:gd name="T61" fmla="*/ 0 h 137"/>
                <a:gd name="T62" fmla="*/ 1 w 182"/>
                <a:gd name="T63" fmla="*/ 0 h 137"/>
                <a:gd name="T64" fmla="*/ 1 w 182"/>
                <a:gd name="T65" fmla="*/ 0 h 137"/>
                <a:gd name="T66" fmla="*/ 1 w 182"/>
                <a:gd name="T67" fmla="*/ 0 h 137"/>
                <a:gd name="T68" fmla="*/ 1 w 182"/>
                <a:gd name="T69" fmla="*/ 0 h 137"/>
                <a:gd name="T70" fmla="*/ 1 w 182"/>
                <a:gd name="T71" fmla="*/ 0 h 137"/>
                <a:gd name="T72" fmla="*/ 1 w 182"/>
                <a:gd name="T73" fmla="*/ 0 h 137"/>
                <a:gd name="T74" fmla="*/ 1 w 182"/>
                <a:gd name="T75" fmla="*/ 0 h 137"/>
                <a:gd name="T76" fmla="*/ 1 w 182"/>
                <a:gd name="T77" fmla="*/ 0 h 137"/>
                <a:gd name="T78" fmla="*/ 1 w 182"/>
                <a:gd name="T79" fmla="*/ 0 h 137"/>
                <a:gd name="T80" fmla="*/ 1 w 182"/>
                <a:gd name="T81" fmla="*/ 0 h 137"/>
                <a:gd name="T82" fmla="*/ 1 w 182"/>
                <a:gd name="T83" fmla="*/ 0 h 137"/>
                <a:gd name="T84" fmla="*/ 1 w 182"/>
                <a:gd name="T85" fmla="*/ 0 h 137"/>
                <a:gd name="T86" fmla="*/ 1 w 182"/>
                <a:gd name="T87" fmla="*/ 0 h 137"/>
                <a:gd name="T88" fmla="*/ 1 w 182"/>
                <a:gd name="T89" fmla="*/ 0 h 137"/>
                <a:gd name="T90" fmla="*/ 1 w 182"/>
                <a:gd name="T91" fmla="*/ 0 h 137"/>
                <a:gd name="T92" fmla="*/ 1 w 182"/>
                <a:gd name="T93" fmla="*/ 0 h 137"/>
                <a:gd name="T94" fmla="*/ 0 w 182"/>
                <a:gd name="T95" fmla="*/ 0 h 13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82"/>
                <a:gd name="T145" fmla="*/ 0 h 137"/>
                <a:gd name="T146" fmla="*/ 182 w 182"/>
                <a:gd name="T147" fmla="*/ 137 h 13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82" h="137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1"/>
                  </a:lnTo>
                  <a:lnTo>
                    <a:pt x="2" y="15"/>
                  </a:lnTo>
                  <a:lnTo>
                    <a:pt x="4" y="21"/>
                  </a:lnTo>
                  <a:lnTo>
                    <a:pt x="5" y="25"/>
                  </a:lnTo>
                  <a:lnTo>
                    <a:pt x="5" y="30"/>
                  </a:lnTo>
                  <a:lnTo>
                    <a:pt x="7" y="34"/>
                  </a:lnTo>
                  <a:lnTo>
                    <a:pt x="7" y="36"/>
                  </a:lnTo>
                  <a:lnTo>
                    <a:pt x="7" y="40"/>
                  </a:lnTo>
                  <a:lnTo>
                    <a:pt x="9" y="44"/>
                  </a:lnTo>
                  <a:lnTo>
                    <a:pt x="11" y="46"/>
                  </a:lnTo>
                  <a:lnTo>
                    <a:pt x="11" y="50"/>
                  </a:lnTo>
                  <a:lnTo>
                    <a:pt x="13" y="51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7" y="61"/>
                  </a:lnTo>
                  <a:lnTo>
                    <a:pt x="19" y="65"/>
                  </a:lnTo>
                  <a:lnTo>
                    <a:pt x="21" y="69"/>
                  </a:lnTo>
                  <a:lnTo>
                    <a:pt x="21" y="70"/>
                  </a:lnTo>
                  <a:lnTo>
                    <a:pt x="23" y="74"/>
                  </a:lnTo>
                  <a:lnTo>
                    <a:pt x="24" y="78"/>
                  </a:lnTo>
                  <a:lnTo>
                    <a:pt x="24" y="80"/>
                  </a:lnTo>
                  <a:lnTo>
                    <a:pt x="26" y="84"/>
                  </a:lnTo>
                  <a:lnTo>
                    <a:pt x="28" y="88"/>
                  </a:lnTo>
                  <a:lnTo>
                    <a:pt x="30" y="89"/>
                  </a:lnTo>
                  <a:lnTo>
                    <a:pt x="32" y="93"/>
                  </a:lnTo>
                  <a:lnTo>
                    <a:pt x="34" y="95"/>
                  </a:lnTo>
                  <a:lnTo>
                    <a:pt x="36" y="99"/>
                  </a:lnTo>
                  <a:lnTo>
                    <a:pt x="38" y="101"/>
                  </a:lnTo>
                  <a:lnTo>
                    <a:pt x="40" y="105"/>
                  </a:lnTo>
                  <a:lnTo>
                    <a:pt x="45" y="110"/>
                  </a:lnTo>
                  <a:lnTo>
                    <a:pt x="49" y="116"/>
                  </a:lnTo>
                  <a:lnTo>
                    <a:pt x="55" y="120"/>
                  </a:lnTo>
                  <a:lnTo>
                    <a:pt x="59" y="124"/>
                  </a:lnTo>
                  <a:lnTo>
                    <a:pt x="63" y="126"/>
                  </a:lnTo>
                  <a:lnTo>
                    <a:pt x="64" y="127"/>
                  </a:lnTo>
                  <a:lnTo>
                    <a:pt x="68" y="129"/>
                  </a:lnTo>
                  <a:lnTo>
                    <a:pt x="70" y="131"/>
                  </a:lnTo>
                  <a:lnTo>
                    <a:pt x="74" y="131"/>
                  </a:lnTo>
                  <a:lnTo>
                    <a:pt x="76" y="133"/>
                  </a:lnTo>
                  <a:lnTo>
                    <a:pt x="80" y="133"/>
                  </a:lnTo>
                  <a:lnTo>
                    <a:pt x="83" y="135"/>
                  </a:lnTo>
                  <a:lnTo>
                    <a:pt x="85" y="135"/>
                  </a:lnTo>
                  <a:lnTo>
                    <a:pt x="89" y="135"/>
                  </a:lnTo>
                  <a:lnTo>
                    <a:pt x="93" y="137"/>
                  </a:lnTo>
                  <a:lnTo>
                    <a:pt x="97" y="137"/>
                  </a:lnTo>
                  <a:lnTo>
                    <a:pt x="99" y="137"/>
                  </a:lnTo>
                  <a:lnTo>
                    <a:pt x="102" y="135"/>
                  </a:lnTo>
                  <a:lnTo>
                    <a:pt x="106" y="135"/>
                  </a:lnTo>
                  <a:lnTo>
                    <a:pt x="110" y="135"/>
                  </a:lnTo>
                  <a:lnTo>
                    <a:pt x="112" y="133"/>
                  </a:lnTo>
                  <a:lnTo>
                    <a:pt x="116" y="133"/>
                  </a:lnTo>
                  <a:lnTo>
                    <a:pt x="118" y="131"/>
                  </a:lnTo>
                  <a:lnTo>
                    <a:pt x="121" y="131"/>
                  </a:lnTo>
                  <a:lnTo>
                    <a:pt x="125" y="127"/>
                  </a:lnTo>
                  <a:lnTo>
                    <a:pt x="131" y="124"/>
                  </a:lnTo>
                  <a:lnTo>
                    <a:pt x="137" y="120"/>
                  </a:lnTo>
                  <a:lnTo>
                    <a:pt x="140" y="116"/>
                  </a:lnTo>
                  <a:lnTo>
                    <a:pt x="144" y="110"/>
                  </a:lnTo>
                  <a:lnTo>
                    <a:pt x="148" y="105"/>
                  </a:lnTo>
                  <a:lnTo>
                    <a:pt x="150" y="101"/>
                  </a:lnTo>
                  <a:lnTo>
                    <a:pt x="152" y="99"/>
                  </a:lnTo>
                  <a:lnTo>
                    <a:pt x="154" y="95"/>
                  </a:lnTo>
                  <a:lnTo>
                    <a:pt x="156" y="93"/>
                  </a:lnTo>
                  <a:lnTo>
                    <a:pt x="158" y="89"/>
                  </a:lnTo>
                  <a:lnTo>
                    <a:pt x="159" y="88"/>
                  </a:lnTo>
                  <a:lnTo>
                    <a:pt x="159" y="84"/>
                  </a:lnTo>
                  <a:lnTo>
                    <a:pt x="161" y="80"/>
                  </a:lnTo>
                  <a:lnTo>
                    <a:pt x="163" y="78"/>
                  </a:lnTo>
                  <a:lnTo>
                    <a:pt x="165" y="74"/>
                  </a:lnTo>
                  <a:lnTo>
                    <a:pt x="165" y="70"/>
                  </a:lnTo>
                  <a:lnTo>
                    <a:pt x="167" y="69"/>
                  </a:lnTo>
                  <a:lnTo>
                    <a:pt x="167" y="65"/>
                  </a:lnTo>
                  <a:lnTo>
                    <a:pt x="169" y="61"/>
                  </a:lnTo>
                  <a:lnTo>
                    <a:pt x="169" y="59"/>
                  </a:lnTo>
                  <a:lnTo>
                    <a:pt x="171" y="55"/>
                  </a:lnTo>
                  <a:lnTo>
                    <a:pt x="173" y="51"/>
                  </a:lnTo>
                  <a:lnTo>
                    <a:pt x="173" y="50"/>
                  </a:lnTo>
                  <a:lnTo>
                    <a:pt x="175" y="46"/>
                  </a:lnTo>
                  <a:lnTo>
                    <a:pt x="175" y="44"/>
                  </a:lnTo>
                  <a:lnTo>
                    <a:pt x="175" y="40"/>
                  </a:lnTo>
                  <a:lnTo>
                    <a:pt x="177" y="36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78" y="25"/>
                  </a:lnTo>
                  <a:lnTo>
                    <a:pt x="178" y="21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80" y="8"/>
                  </a:lnTo>
                  <a:lnTo>
                    <a:pt x="182" y="6"/>
                  </a:lnTo>
                  <a:lnTo>
                    <a:pt x="1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D4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0" name="Freeform 21">
              <a:extLst>
                <a:ext uri="{FF2B5EF4-FFF2-40B4-BE49-F238E27FC236}">
                  <a16:creationId xmlns:a16="http://schemas.microsoft.com/office/drawing/2014/main" id="{7E382D8F-C21D-6E48-B52E-1B1C6F0D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1140"/>
              <a:ext cx="361" cy="394"/>
            </a:xfrm>
            <a:custGeom>
              <a:avLst/>
              <a:gdLst>
                <a:gd name="T0" fmla="*/ 1 w 722"/>
                <a:gd name="T1" fmla="*/ 1 h 787"/>
                <a:gd name="T2" fmla="*/ 1 w 722"/>
                <a:gd name="T3" fmla="*/ 1 h 787"/>
                <a:gd name="T4" fmla="*/ 1 w 722"/>
                <a:gd name="T5" fmla="*/ 1 h 787"/>
                <a:gd name="T6" fmla="*/ 1 w 722"/>
                <a:gd name="T7" fmla="*/ 1 h 787"/>
                <a:gd name="T8" fmla="*/ 1 w 722"/>
                <a:gd name="T9" fmla="*/ 1 h 787"/>
                <a:gd name="T10" fmla="*/ 1 w 722"/>
                <a:gd name="T11" fmla="*/ 1 h 787"/>
                <a:gd name="T12" fmla="*/ 1 w 722"/>
                <a:gd name="T13" fmla="*/ 1 h 787"/>
                <a:gd name="T14" fmla="*/ 1 w 722"/>
                <a:gd name="T15" fmla="*/ 1 h 787"/>
                <a:gd name="T16" fmla="*/ 1 w 722"/>
                <a:gd name="T17" fmla="*/ 1 h 787"/>
                <a:gd name="T18" fmla="*/ 1 w 722"/>
                <a:gd name="T19" fmla="*/ 1 h 787"/>
                <a:gd name="T20" fmla="*/ 1 w 722"/>
                <a:gd name="T21" fmla="*/ 1 h 787"/>
                <a:gd name="T22" fmla="*/ 1 w 722"/>
                <a:gd name="T23" fmla="*/ 1 h 787"/>
                <a:gd name="T24" fmla="*/ 1 w 722"/>
                <a:gd name="T25" fmla="*/ 1 h 787"/>
                <a:gd name="T26" fmla="*/ 1 w 722"/>
                <a:gd name="T27" fmla="*/ 1 h 787"/>
                <a:gd name="T28" fmla="*/ 1 w 722"/>
                <a:gd name="T29" fmla="*/ 1 h 787"/>
                <a:gd name="T30" fmla="*/ 1 w 722"/>
                <a:gd name="T31" fmla="*/ 1 h 787"/>
                <a:gd name="T32" fmla="*/ 1 w 722"/>
                <a:gd name="T33" fmla="*/ 1 h 787"/>
                <a:gd name="T34" fmla="*/ 1 w 722"/>
                <a:gd name="T35" fmla="*/ 1 h 787"/>
                <a:gd name="T36" fmla="*/ 1 w 722"/>
                <a:gd name="T37" fmla="*/ 1 h 787"/>
                <a:gd name="T38" fmla="*/ 1 w 722"/>
                <a:gd name="T39" fmla="*/ 1 h 787"/>
                <a:gd name="T40" fmla="*/ 1 w 722"/>
                <a:gd name="T41" fmla="*/ 1 h 787"/>
                <a:gd name="T42" fmla="*/ 1 w 722"/>
                <a:gd name="T43" fmla="*/ 1 h 787"/>
                <a:gd name="T44" fmla="*/ 1 w 722"/>
                <a:gd name="T45" fmla="*/ 1 h 787"/>
                <a:gd name="T46" fmla="*/ 1 w 722"/>
                <a:gd name="T47" fmla="*/ 1 h 787"/>
                <a:gd name="T48" fmla="*/ 1 w 722"/>
                <a:gd name="T49" fmla="*/ 1 h 787"/>
                <a:gd name="T50" fmla="*/ 1 w 722"/>
                <a:gd name="T51" fmla="*/ 1 h 787"/>
                <a:gd name="T52" fmla="*/ 1 w 722"/>
                <a:gd name="T53" fmla="*/ 1 h 787"/>
                <a:gd name="T54" fmla="*/ 1 w 722"/>
                <a:gd name="T55" fmla="*/ 1 h 787"/>
                <a:gd name="T56" fmla="*/ 1 w 722"/>
                <a:gd name="T57" fmla="*/ 1 h 787"/>
                <a:gd name="T58" fmla="*/ 1 w 722"/>
                <a:gd name="T59" fmla="*/ 1 h 787"/>
                <a:gd name="T60" fmla="*/ 1 w 722"/>
                <a:gd name="T61" fmla="*/ 1 h 787"/>
                <a:gd name="T62" fmla="*/ 1 w 722"/>
                <a:gd name="T63" fmla="*/ 1 h 787"/>
                <a:gd name="T64" fmla="*/ 1 w 722"/>
                <a:gd name="T65" fmla="*/ 1 h 787"/>
                <a:gd name="T66" fmla="*/ 1 w 722"/>
                <a:gd name="T67" fmla="*/ 1 h 787"/>
                <a:gd name="T68" fmla="*/ 1 w 722"/>
                <a:gd name="T69" fmla="*/ 1 h 787"/>
                <a:gd name="T70" fmla="*/ 1 w 722"/>
                <a:gd name="T71" fmla="*/ 1 h 787"/>
                <a:gd name="T72" fmla="*/ 1 w 722"/>
                <a:gd name="T73" fmla="*/ 1 h 787"/>
                <a:gd name="T74" fmla="*/ 1 w 722"/>
                <a:gd name="T75" fmla="*/ 1 h 787"/>
                <a:gd name="T76" fmla="*/ 1 w 722"/>
                <a:gd name="T77" fmla="*/ 1 h 787"/>
                <a:gd name="T78" fmla="*/ 1 w 722"/>
                <a:gd name="T79" fmla="*/ 1 h 787"/>
                <a:gd name="T80" fmla="*/ 1 w 722"/>
                <a:gd name="T81" fmla="*/ 1 h 787"/>
                <a:gd name="T82" fmla="*/ 1 w 722"/>
                <a:gd name="T83" fmla="*/ 1 h 78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22"/>
                <a:gd name="T127" fmla="*/ 0 h 787"/>
                <a:gd name="T128" fmla="*/ 722 w 722"/>
                <a:gd name="T129" fmla="*/ 787 h 78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22" h="787">
                  <a:moveTo>
                    <a:pt x="239" y="728"/>
                  </a:moveTo>
                  <a:lnTo>
                    <a:pt x="441" y="728"/>
                  </a:lnTo>
                  <a:lnTo>
                    <a:pt x="443" y="728"/>
                  </a:lnTo>
                  <a:lnTo>
                    <a:pt x="445" y="730"/>
                  </a:lnTo>
                  <a:lnTo>
                    <a:pt x="447" y="732"/>
                  </a:lnTo>
                  <a:lnTo>
                    <a:pt x="449" y="734"/>
                  </a:lnTo>
                  <a:lnTo>
                    <a:pt x="451" y="736"/>
                  </a:lnTo>
                  <a:lnTo>
                    <a:pt x="454" y="738"/>
                  </a:lnTo>
                  <a:lnTo>
                    <a:pt x="456" y="739"/>
                  </a:lnTo>
                  <a:lnTo>
                    <a:pt x="460" y="743"/>
                  </a:lnTo>
                  <a:lnTo>
                    <a:pt x="462" y="745"/>
                  </a:lnTo>
                  <a:lnTo>
                    <a:pt x="466" y="747"/>
                  </a:lnTo>
                  <a:lnTo>
                    <a:pt x="470" y="751"/>
                  </a:lnTo>
                  <a:lnTo>
                    <a:pt x="473" y="755"/>
                  </a:lnTo>
                  <a:lnTo>
                    <a:pt x="477" y="757"/>
                  </a:lnTo>
                  <a:lnTo>
                    <a:pt x="483" y="760"/>
                  </a:lnTo>
                  <a:lnTo>
                    <a:pt x="487" y="762"/>
                  </a:lnTo>
                  <a:lnTo>
                    <a:pt x="490" y="766"/>
                  </a:lnTo>
                  <a:lnTo>
                    <a:pt x="494" y="768"/>
                  </a:lnTo>
                  <a:lnTo>
                    <a:pt x="498" y="772"/>
                  </a:lnTo>
                  <a:lnTo>
                    <a:pt x="502" y="774"/>
                  </a:lnTo>
                  <a:lnTo>
                    <a:pt x="506" y="776"/>
                  </a:lnTo>
                  <a:lnTo>
                    <a:pt x="509" y="778"/>
                  </a:lnTo>
                  <a:lnTo>
                    <a:pt x="513" y="781"/>
                  </a:lnTo>
                  <a:lnTo>
                    <a:pt x="517" y="781"/>
                  </a:lnTo>
                  <a:lnTo>
                    <a:pt x="521" y="783"/>
                  </a:lnTo>
                  <a:lnTo>
                    <a:pt x="523" y="785"/>
                  </a:lnTo>
                  <a:lnTo>
                    <a:pt x="527" y="787"/>
                  </a:lnTo>
                  <a:lnTo>
                    <a:pt x="528" y="787"/>
                  </a:lnTo>
                  <a:lnTo>
                    <a:pt x="530" y="787"/>
                  </a:lnTo>
                  <a:lnTo>
                    <a:pt x="534" y="787"/>
                  </a:lnTo>
                  <a:lnTo>
                    <a:pt x="536" y="787"/>
                  </a:lnTo>
                  <a:lnTo>
                    <a:pt x="538" y="783"/>
                  </a:lnTo>
                  <a:lnTo>
                    <a:pt x="540" y="779"/>
                  </a:lnTo>
                  <a:lnTo>
                    <a:pt x="540" y="776"/>
                  </a:lnTo>
                  <a:lnTo>
                    <a:pt x="540" y="774"/>
                  </a:lnTo>
                  <a:lnTo>
                    <a:pt x="540" y="770"/>
                  </a:lnTo>
                  <a:lnTo>
                    <a:pt x="542" y="768"/>
                  </a:lnTo>
                  <a:lnTo>
                    <a:pt x="542" y="762"/>
                  </a:lnTo>
                  <a:lnTo>
                    <a:pt x="542" y="760"/>
                  </a:lnTo>
                  <a:lnTo>
                    <a:pt x="542" y="755"/>
                  </a:lnTo>
                  <a:lnTo>
                    <a:pt x="544" y="753"/>
                  </a:lnTo>
                  <a:lnTo>
                    <a:pt x="544" y="747"/>
                  </a:lnTo>
                  <a:lnTo>
                    <a:pt x="544" y="743"/>
                  </a:lnTo>
                  <a:lnTo>
                    <a:pt x="544" y="739"/>
                  </a:lnTo>
                  <a:lnTo>
                    <a:pt x="544" y="736"/>
                  </a:lnTo>
                  <a:lnTo>
                    <a:pt x="542" y="732"/>
                  </a:lnTo>
                  <a:lnTo>
                    <a:pt x="542" y="728"/>
                  </a:lnTo>
                  <a:lnTo>
                    <a:pt x="542" y="722"/>
                  </a:lnTo>
                  <a:lnTo>
                    <a:pt x="542" y="719"/>
                  </a:lnTo>
                  <a:lnTo>
                    <a:pt x="540" y="715"/>
                  </a:lnTo>
                  <a:lnTo>
                    <a:pt x="540" y="711"/>
                  </a:lnTo>
                  <a:lnTo>
                    <a:pt x="540" y="709"/>
                  </a:lnTo>
                  <a:lnTo>
                    <a:pt x="540" y="705"/>
                  </a:lnTo>
                  <a:lnTo>
                    <a:pt x="540" y="703"/>
                  </a:lnTo>
                  <a:lnTo>
                    <a:pt x="540" y="701"/>
                  </a:lnTo>
                  <a:lnTo>
                    <a:pt x="538" y="698"/>
                  </a:lnTo>
                  <a:lnTo>
                    <a:pt x="538" y="696"/>
                  </a:lnTo>
                  <a:lnTo>
                    <a:pt x="538" y="694"/>
                  </a:lnTo>
                  <a:lnTo>
                    <a:pt x="648" y="755"/>
                  </a:lnTo>
                  <a:lnTo>
                    <a:pt x="597" y="587"/>
                  </a:lnTo>
                  <a:lnTo>
                    <a:pt x="688" y="603"/>
                  </a:lnTo>
                  <a:lnTo>
                    <a:pt x="654" y="487"/>
                  </a:lnTo>
                  <a:lnTo>
                    <a:pt x="612" y="395"/>
                  </a:lnTo>
                  <a:lnTo>
                    <a:pt x="722" y="395"/>
                  </a:lnTo>
                  <a:lnTo>
                    <a:pt x="667" y="327"/>
                  </a:lnTo>
                  <a:lnTo>
                    <a:pt x="565" y="240"/>
                  </a:lnTo>
                  <a:lnTo>
                    <a:pt x="641" y="188"/>
                  </a:lnTo>
                  <a:lnTo>
                    <a:pt x="487" y="143"/>
                  </a:lnTo>
                  <a:lnTo>
                    <a:pt x="502" y="21"/>
                  </a:lnTo>
                  <a:lnTo>
                    <a:pt x="350" y="109"/>
                  </a:lnTo>
                  <a:lnTo>
                    <a:pt x="257" y="0"/>
                  </a:lnTo>
                  <a:lnTo>
                    <a:pt x="209" y="162"/>
                  </a:lnTo>
                  <a:lnTo>
                    <a:pt x="74" y="148"/>
                  </a:lnTo>
                  <a:lnTo>
                    <a:pt x="127" y="333"/>
                  </a:lnTo>
                  <a:lnTo>
                    <a:pt x="15" y="340"/>
                  </a:lnTo>
                  <a:lnTo>
                    <a:pt x="108" y="483"/>
                  </a:lnTo>
                  <a:lnTo>
                    <a:pt x="0" y="599"/>
                  </a:lnTo>
                  <a:lnTo>
                    <a:pt x="112" y="627"/>
                  </a:lnTo>
                  <a:lnTo>
                    <a:pt x="65" y="760"/>
                  </a:lnTo>
                  <a:lnTo>
                    <a:pt x="179" y="741"/>
                  </a:lnTo>
                  <a:lnTo>
                    <a:pt x="239" y="728"/>
                  </a:lnTo>
                  <a:close/>
                </a:path>
              </a:pathLst>
            </a:custGeom>
            <a:solidFill>
              <a:srgbClr val="597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1" name="Freeform 22">
              <a:extLst>
                <a:ext uri="{FF2B5EF4-FFF2-40B4-BE49-F238E27FC236}">
                  <a16:creationId xmlns:a16="http://schemas.microsoft.com/office/drawing/2014/main" id="{53A27FD5-F37A-FC4A-BE00-948638BFC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451"/>
              <a:ext cx="94" cy="76"/>
            </a:xfrm>
            <a:custGeom>
              <a:avLst/>
              <a:gdLst>
                <a:gd name="T0" fmla="*/ 1 w 186"/>
                <a:gd name="T1" fmla="*/ 1 h 152"/>
                <a:gd name="T2" fmla="*/ 1 w 186"/>
                <a:gd name="T3" fmla="*/ 1 h 152"/>
                <a:gd name="T4" fmla="*/ 1 w 186"/>
                <a:gd name="T5" fmla="*/ 1 h 152"/>
                <a:gd name="T6" fmla="*/ 1 w 186"/>
                <a:gd name="T7" fmla="*/ 1 h 152"/>
                <a:gd name="T8" fmla="*/ 1 w 186"/>
                <a:gd name="T9" fmla="*/ 1 h 152"/>
                <a:gd name="T10" fmla="*/ 1 w 186"/>
                <a:gd name="T11" fmla="*/ 1 h 152"/>
                <a:gd name="T12" fmla="*/ 1 w 186"/>
                <a:gd name="T13" fmla="*/ 1 h 152"/>
                <a:gd name="T14" fmla="*/ 1 w 186"/>
                <a:gd name="T15" fmla="*/ 1 h 152"/>
                <a:gd name="T16" fmla="*/ 1 w 186"/>
                <a:gd name="T17" fmla="*/ 1 h 152"/>
                <a:gd name="T18" fmla="*/ 1 w 186"/>
                <a:gd name="T19" fmla="*/ 1 h 152"/>
                <a:gd name="T20" fmla="*/ 1 w 186"/>
                <a:gd name="T21" fmla="*/ 1 h 152"/>
                <a:gd name="T22" fmla="*/ 1 w 186"/>
                <a:gd name="T23" fmla="*/ 1 h 152"/>
                <a:gd name="T24" fmla="*/ 1 w 186"/>
                <a:gd name="T25" fmla="*/ 1 h 152"/>
                <a:gd name="T26" fmla="*/ 0 w 186"/>
                <a:gd name="T27" fmla="*/ 1 h 152"/>
                <a:gd name="T28" fmla="*/ 0 w 186"/>
                <a:gd name="T29" fmla="*/ 1 h 152"/>
                <a:gd name="T30" fmla="*/ 1 w 186"/>
                <a:gd name="T31" fmla="*/ 1 h 152"/>
                <a:gd name="T32" fmla="*/ 1 w 186"/>
                <a:gd name="T33" fmla="*/ 1 h 152"/>
                <a:gd name="T34" fmla="*/ 1 w 186"/>
                <a:gd name="T35" fmla="*/ 1 h 152"/>
                <a:gd name="T36" fmla="*/ 1 w 186"/>
                <a:gd name="T37" fmla="*/ 1 h 152"/>
                <a:gd name="T38" fmla="*/ 1 w 186"/>
                <a:gd name="T39" fmla="*/ 1 h 152"/>
                <a:gd name="T40" fmla="*/ 1 w 186"/>
                <a:gd name="T41" fmla="*/ 1 h 152"/>
                <a:gd name="T42" fmla="*/ 1 w 186"/>
                <a:gd name="T43" fmla="*/ 1 h 152"/>
                <a:gd name="T44" fmla="*/ 1 w 186"/>
                <a:gd name="T45" fmla="*/ 1 h 152"/>
                <a:gd name="T46" fmla="*/ 1 w 186"/>
                <a:gd name="T47" fmla="*/ 1 h 152"/>
                <a:gd name="T48" fmla="*/ 1 w 186"/>
                <a:gd name="T49" fmla="*/ 1 h 152"/>
                <a:gd name="T50" fmla="*/ 1 w 186"/>
                <a:gd name="T51" fmla="*/ 1 h 152"/>
                <a:gd name="T52" fmla="*/ 1 w 186"/>
                <a:gd name="T53" fmla="*/ 1 h 152"/>
                <a:gd name="T54" fmla="*/ 1 w 186"/>
                <a:gd name="T55" fmla="*/ 1 h 152"/>
                <a:gd name="T56" fmla="*/ 1 w 186"/>
                <a:gd name="T57" fmla="*/ 1 h 152"/>
                <a:gd name="T58" fmla="*/ 1 w 186"/>
                <a:gd name="T59" fmla="*/ 1 h 152"/>
                <a:gd name="T60" fmla="*/ 1 w 186"/>
                <a:gd name="T61" fmla="*/ 1 h 152"/>
                <a:gd name="T62" fmla="*/ 1 w 186"/>
                <a:gd name="T63" fmla="*/ 1 h 152"/>
                <a:gd name="T64" fmla="*/ 1 w 186"/>
                <a:gd name="T65" fmla="*/ 1 h 152"/>
                <a:gd name="T66" fmla="*/ 1 w 186"/>
                <a:gd name="T67" fmla="*/ 1 h 152"/>
                <a:gd name="T68" fmla="*/ 1 w 186"/>
                <a:gd name="T69" fmla="*/ 1 h 152"/>
                <a:gd name="T70" fmla="*/ 1 w 186"/>
                <a:gd name="T71" fmla="*/ 1 h 152"/>
                <a:gd name="T72" fmla="*/ 1 w 186"/>
                <a:gd name="T73" fmla="*/ 1 h 152"/>
                <a:gd name="T74" fmla="*/ 1 w 186"/>
                <a:gd name="T75" fmla="*/ 1 h 152"/>
                <a:gd name="T76" fmla="*/ 1 w 186"/>
                <a:gd name="T77" fmla="*/ 1 h 152"/>
                <a:gd name="T78" fmla="*/ 1 w 186"/>
                <a:gd name="T79" fmla="*/ 1 h 152"/>
                <a:gd name="T80" fmla="*/ 1 w 186"/>
                <a:gd name="T81" fmla="*/ 1 h 152"/>
                <a:gd name="T82" fmla="*/ 1 w 186"/>
                <a:gd name="T83" fmla="*/ 1 h 152"/>
                <a:gd name="T84" fmla="*/ 1 w 186"/>
                <a:gd name="T85" fmla="*/ 1 h 152"/>
                <a:gd name="T86" fmla="*/ 1 w 186"/>
                <a:gd name="T87" fmla="*/ 1 h 152"/>
                <a:gd name="T88" fmla="*/ 1 w 186"/>
                <a:gd name="T89" fmla="*/ 1 h 152"/>
                <a:gd name="T90" fmla="*/ 1 w 186"/>
                <a:gd name="T91" fmla="*/ 1 h 152"/>
                <a:gd name="T92" fmla="*/ 1 w 186"/>
                <a:gd name="T93" fmla="*/ 1 h 152"/>
                <a:gd name="T94" fmla="*/ 1 w 186"/>
                <a:gd name="T95" fmla="*/ 1 h 152"/>
                <a:gd name="T96" fmla="*/ 1 w 186"/>
                <a:gd name="T97" fmla="*/ 1 h 152"/>
                <a:gd name="T98" fmla="*/ 1 w 186"/>
                <a:gd name="T99" fmla="*/ 1 h 152"/>
                <a:gd name="T100" fmla="*/ 1 w 186"/>
                <a:gd name="T101" fmla="*/ 1 h 152"/>
                <a:gd name="T102" fmla="*/ 1 w 186"/>
                <a:gd name="T103" fmla="*/ 1 h 152"/>
                <a:gd name="T104" fmla="*/ 1 w 186"/>
                <a:gd name="T105" fmla="*/ 1 h 152"/>
                <a:gd name="T106" fmla="*/ 1 w 186"/>
                <a:gd name="T107" fmla="*/ 1 h 152"/>
                <a:gd name="T108" fmla="*/ 1 w 186"/>
                <a:gd name="T109" fmla="*/ 1 h 152"/>
                <a:gd name="T110" fmla="*/ 1 w 186"/>
                <a:gd name="T111" fmla="*/ 1 h 152"/>
                <a:gd name="T112" fmla="*/ 1 w 186"/>
                <a:gd name="T113" fmla="*/ 0 h 15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86"/>
                <a:gd name="T172" fmla="*/ 0 h 152"/>
                <a:gd name="T173" fmla="*/ 186 w 186"/>
                <a:gd name="T174" fmla="*/ 152 h 15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86" h="152">
                  <a:moveTo>
                    <a:pt x="57" y="0"/>
                  </a:moveTo>
                  <a:lnTo>
                    <a:pt x="55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1" y="7"/>
                  </a:lnTo>
                  <a:lnTo>
                    <a:pt x="51" y="9"/>
                  </a:lnTo>
                  <a:lnTo>
                    <a:pt x="49" y="11"/>
                  </a:lnTo>
                  <a:lnTo>
                    <a:pt x="47" y="15"/>
                  </a:lnTo>
                  <a:lnTo>
                    <a:pt x="46" y="19"/>
                  </a:lnTo>
                  <a:lnTo>
                    <a:pt x="44" y="22"/>
                  </a:lnTo>
                  <a:lnTo>
                    <a:pt x="40" y="26"/>
                  </a:lnTo>
                  <a:lnTo>
                    <a:pt x="38" y="32"/>
                  </a:lnTo>
                  <a:lnTo>
                    <a:pt x="36" y="36"/>
                  </a:lnTo>
                  <a:lnTo>
                    <a:pt x="34" y="41"/>
                  </a:lnTo>
                  <a:lnTo>
                    <a:pt x="32" y="47"/>
                  </a:lnTo>
                  <a:lnTo>
                    <a:pt x="28" y="51"/>
                  </a:lnTo>
                  <a:lnTo>
                    <a:pt x="27" y="57"/>
                  </a:lnTo>
                  <a:lnTo>
                    <a:pt x="25" y="60"/>
                  </a:lnTo>
                  <a:lnTo>
                    <a:pt x="23" y="62"/>
                  </a:lnTo>
                  <a:lnTo>
                    <a:pt x="23" y="66"/>
                  </a:lnTo>
                  <a:lnTo>
                    <a:pt x="21" y="68"/>
                  </a:lnTo>
                  <a:lnTo>
                    <a:pt x="21" y="72"/>
                  </a:lnTo>
                  <a:lnTo>
                    <a:pt x="19" y="76"/>
                  </a:lnTo>
                  <a:lnTo>
                    <a:pt x="19" y="78"/>
                  </a:lnTo>
                  <a:lnTo>
                    <a:pt x="17" y="81"/>
                  </a:lnTo>
                  <a:lnTo>
                    <a:pt x="15" y="85"/>
                  </a:lnTo>
                  <a:lnTo>
                    <a:pt x="15" y="89"/>
                  </a:lnTo>
                  <a:lnTo>
                    <a:pt x="13" y="91"/>
                  </a:lnTo>
                  <a:lnTo>
                    <a:pt x="13" y="95"/>
                  </a:lnTo>
                  <a:lnTo>
                    <a:pt x="11" y="98"/>
                  </a:lnTo>
                  <a:lnTo>
                    <a:pt x="9" y="102"/>
                  </a:lnTo>
                  <a:lnTo>
                    <a:pt x="9" y="106"/>
                  </a:lnTo>
                  <a:lnTo>
                    <a:pt x="8" y="108"/>
                  </a:lnTo>
                  <a:lnTo>
                    <a:pt x="6" y="112"/>
                  </a:lnTo>
                  <a:lnTo>
                    <a:pt x="6" y="116"/>
                  </a:lnTo>
                  <a:lnTo>
                    <a:pt x="6" y="119"/>
                  </a:lnTo>
                  <a:lnTo>
                    <a:pt x="4" y="123"/>
                  </a:lnTo>
                  <a:lnTo>
                    <a:pt x="4" y="127"/>
                  </a:lnTo>
                  <a:lnTo>
                    <a:pt x="4" y="131"/>
                  </a:lnTo>
                  <a:lnTo>
                    <a:pt x="2" y="133"/>
                  </a:lnTo>
                  <a:lnTo>
                    <a:pt x="2" y="138"/>
                  </a:lnTo>
                  <a:lnTo>
                    <a:pt x="0" y="140"/>
                  </a:lnTo>
                  <a:lnTo>
                    <a:pt x="0" y="146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4" y="152"/>
                  </a:lnTo>
                  <a:lnTo>
                    <a:pt x="8" y="150"/>
                  </a:lnTo>
                  <a:lnTo>
                    <a:pt x="11" y="148"/>
                  </a:lnTo>
                  <a:lnTo>
                    <a:pt x="13" y="148"/>
                  </a:lnTo>
                  <a:lnTo>
                    <a:pt x="17" y="148"/>
                  </a:lnTo>
                  <a:lnTo>
                    <a:pt x="21" y="146"/>
                  </a:lnTo>
                  <a:lnTo>
                    <a:pt x="23" y="146"/>
                  </a:lnTo>
                  <a:lnTo>
                    <a:pt x="27" y="146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6" y="142"/>
                  </a:lnTo>
                  <a:lnTo>
                    <a:pt x="40" y="142"/>
                  </a:lnTo>
                  <a:lnTo>
                    <a:pt x="44" y="140"/>
                  </a:lnTo>
                  <a:lnTo>
                    <a:pt x="47" y="140"/>
                  </a:lnTo>
                  <a:lnTo>
                    <a:pt x="51" y="140"/>
                  </a:lnTo>
                  <a:lnTo>
                    <a:pt x="55" y="140"/>
                  </a:lnTo>
                  <a:lnTo>
                    <a:pt x="59" y="138"/>
                  </a:lnTo>
                  <a:lnTo>
                    <a:pt x="63" y="138"/>
                  </a:lnTo>
                  <a:lnTo>
                    <a:pt x="66" y="138"/>
                  </a:lnTo>
                  <a:lnTo>
                    <a:pt x="70" y="138"/>
                  </a:lnTo>
                  <a:lnTo>
                    <a:pt x="74" y="136"/>
                  </a:lnTo>
                  <a:lnTo>
                    <a:pt x="78" y="136"/>
                  </a:lnTo>
                  <a:lnTo>
                    <a:pt x="82" y="135"/>
                  </a:lnTo>
                  <a:lnTo>
                    <a:pt x="85" y="135"/>
                  </a:lnTo>
                  <a:lnTo>
                    <a:pt x="89" y="135"/>
                  </a:lnTo>
                  <a:lnTo>
                    <a:pt x="93" y="135"/>
                  </a:lnTo>
                  <a:lnTo>
                    <a:pt x="97" y="133"/>
                  </a:lnTo>
                  <a:lnTo>
                    <a:pt x="103" y="133"/>
                  </a:lnTo>
                  <a:lnTo>
                    <a:pt x="106" y="133"/>
                  </a:lnTo>
                  <a:lnTo>
                    <a:pt x="110" y="133"/>
                  </a:lnTo>
                  <a:lnTo>
                    <a:pt x="114" y="131"/>
                  </a:lnTo>
                  <a:lnTo>
                    <a:pt x="118" y="131"/>
                  </a:lnTo>
                  <a:lnTo>
                    <a:pt x="122" y="131"/>
                  </a:lnTo>
                  <a:lnTo>
                    <a:pt x="125" y="131"/>
                  </a:lnTo>
                  <a:lnTo>
                    <a:pt x="129" y="131"/>
                  </a:lnTo>
                  <a:lnTo>
                    <a:pt x="131" y="129"/>
                  </a:lnTo>
                  <a:lnTo>
                    <a:pt x="135" y="129"/>
                  </a:lnTo>
                  <a:lnTo>
                    <a:pt x="139" y="129"/>
                  </a:lnTo>
                  <a:lnTo>
                    <a:pt x="143" y="129"/>
                  </a:lnTo>
                  <a:lnTo>
                    <a:pt x="146" y="129"/>
                  </a:lnTo>
                  <a:lnTo>
                    <a:pt x="148" y="127"/>
                  </a:lnTo>
                  <a:lnTo>
                    <a:pt x="152" y="127"/>
                  </a:lnTo>
                  <a:lnTo>
                    <a:pt x="154" y="127"/>
                  </a:lnTo>
                  <a:lnTo>
                    <a:pt x="158" y="127"/>
                  </a:lnTo>
                  <a:lnTo>
                    <a:pt x="160" y="127"/>
                  </a:lnTo>
                  <a:lnTo>
                    <a:pt x="163" y="127"/>
                  </a:lnTo>
                  <a:lnTo>
                    <a:pt x="167" y="125"/>
                  </a:lnTo>
                  <a:lnTo>
                    <a:pt x="173" y="125"/>
                  </a:lnTo>
                  <a:lnTo>
                    <a:pt x="177" y="125"/>
                  </a:lnTo>
                  <a:lnTo>
                    <a:pt x="181" y="125"/>
                  </a:lnTo>
                  <a:lnTo>
                    <a:pt x="182" y="125"/>
                  </a:lnTo>
                  <a:lnTo>
                    <a:pt x="184" y="125"/>
                  </a:lnTo>
                  <a:lnTo>
                    <a:pt x="186" y="125"/>
                  </a:lnTo>
                  <a:lnTo>
                    <a:pt x="165" y="100"/>
                  </a:lnTo>
                  <a:lnTo>
                    <a:pt x="163" y="100"/>
                  </a:lnTo>
                  <a:lnTo>
                    <a:pt x="158" y="100"/>
                  </a:lnTo>
                  <a:lnTo>
                    <a:pt x="154" y="100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4" y="100"/>
                  </a:lnTo>
                  <a:lnTo>
                    <a:pt x="141" y="100"/>
                  </a:lnTo>
                  <a:lnTo>
                    <a:pt x="135" y="100"/>
                  </a:lnTo>
                  <a:lnTo>
                    <a:pt x="131" y="100"/>
                  </a:lnTo>
                  <a:lnTo>
                    <a:pt x="127" y="100"/>
                  </a:lnTo>
                  <a:lnTo>
                    <a:pt x="124" y="100"/>
                  </a:lnTo>
                  <a:lnTo>
                    <a:pt x="118" y="100"/>
                  </a:lnTo>
                  <a:lnTo>
                    <a:pt x="112" y="102"/>
                  </a:lnTo>
                  <a:lnTo>
                    <a:pt x="106" y="102"/>
                  </a:lnTo>
                  <a:lnTo>
                    <a:pt x="101" y="104"/>
                  </a:lnTo>
                  <a:lnTo>
                    <a:pt x="99" y="104"/>
                  </a:lnTo>
                  <a:lnTo>
                    <a:pt x="95" y="104"/>
                  </a:lnTo>
                  <a:lnTo>
                    <a:pt x="93" y="104"/>
                  </a:lnTo>
                  <a:lnTo>
                    <a:pt x="89" y="104"/>
                  </a:lnTo>
                  <a:lnTo>
                    <a:pt x="87" y="106"/>
                  </a:lnTo>
                  <a:lnTo>
                    <a:pt x="84" y="106"/>
                  </a:lnTo>
                  <a:lnTo>
                    <a:pt x="82" y="106"/>
                  </a:lnTo>
                  <a:lnTo>
                    <a:pt x="78" y="108"/>
                  </a:lnTo>
                  <a:lnTo>
                    <a:pt x="74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10"/>
                  </a:lnTo>
                  <a:lnTo>
                    <a:pt x="63" y="110"/>
                  </a:lnTo>
                  <a:lnTo>
                    <a:pt x="59" y="112"/>
                  </a:lnTo>
                  <a:lnTo>
                    <a:pt x="57" y="112"/>
                  </a:lnTo>
                  <a:lnTo>
                    <a:pt x="53" y="114"/>
                  </a:lnTo>
                  <a:lnTo>
                    <a:pt x="49" y="114"/>
                  </a:lnTo>
                  <a:lnTo>
                    <a:pt x="47" y="114"/>
                  </a:lnTo>
                  <a:lnTo>
                    <a:pt x="44" y="116"/>
                  </a:lnTo>
                  <a:lnTo>
                    <a:pt x="40" y="116"/>
                  </a:lnTo>
                  <a:lnTo>
                    <a:pt x="38" y="117"/>
                  </a:lnTo>
                  <a:lnTo>
                    <a:pt x="34" y="117"/>
                  </a:lnTo>
                  <a:lnTo>
                    <a:pt x="32" y="119"/>
                  </a:lnTo>
                  <a:lnTo>
                    <a:pt x="28" y="121"/>
                  </a:lnTo>
                  <a:lnTo>
                    <a:pt x="28" y="119"/>
                  </a:lnTo>
                  <a:lnTo>
                    <a:pt x="28" y="117"/>
                  </a:lnTo>
                  <a:lnTo>
                    <a:pt x="30" y="116"/>
                  </a:lnTo>
                  <a:lnTo>
                    <a:pt x="30" y="112"/>
                  </a:lnTo>
                  <a:lnTo>
                    <a:pt x="32" y="108"/>
                  </a:lnTo>
                  <a:lnTo>
                    <a:pt x="32" y="106"/>
                  </a:lnTo>
                  <a:lnTo>
                    <a:pt x="34" y="102"/>
                  </a:lnTo>
                  <a:lnTo>
                    <a:pt x="36" y="98"/>
                  </a:lnTo>
                  <a:lnTo>
                    <a:pt x="38" y="95"/>
                  </a:lnTo>
                  <a:lnTo>
                    <a:pt x="40" y="89"/>
                  </a:lnTo>
                  <a:lnTo>
                    <a:pt x="42" y="85"/>
                  </a:lnTo>
                  <a:lnTo>
                    <a:pt x="44" y="81"/>
                  </a:lnTo>
                  <a:lnTo>
                    <a:pt x="46" y="76"/>
                  </a:lnTo>
                  <a:lnTo>
                    <a:pt x="47" y="72"/>
                  </a:lnTo>
                  <a:lnTo>
                    <a:pt x="51" y="66"/>
                  </a:lnTo>
                  <a:lnTo>
                    <a:pt x="53" y="60"/>
                  </a:lnTo>
                  <a:lnTo>
                    <a:pt x="55" y="57"/>
                  </a:lnTo>
                  <a:lnTo>
                    <a:pt x="57" y="51"/>
                  </a:lnTo>
                  <a:lnTo>
                    <a:pt x="59" y="47"/>
                  </a:lnTo>
                  <a:lnTo>
                    <a:pt x="61" y="41"/>
                  </a:lnTo>
                  <a:lnTo>
                    <a:pt x="63" y="38"/>
                  </a:lnTo>
                  <a:lnTo>
                    <a:pt x="65" y="34"/>
                  </a:lnTo>
                  <a:lnTo>
                    <a:pt x="66" y="30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70" y="21"/>
                  </a:lnTo>
                  <a:lnTo>
                    <a:pt x="72" y="17"/>
                  </a:lnTo>
                  <a:lnTo>
                    <a:pt x="72" y="15"/>
                  </a:lnTo>
                  <a:lnTo>
                    <a:pt x="74" y="13"/>
                  </a:lnTo>
                  <a:lnTo>
                    <a:pt x="76" y="1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2" name="Freeform 23">
              <a:extLst>
                <a:ext uri="{FF2B5EF4-FFF2-40B4-BE49-F238E27FC236}">
                  <a16:creationId xmlns:a16="http://schemas.microsoft.com/office/drawing/2014/main" id="{8D8318C9-321E-1E42-9E7A-312B614A7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4" y="1132"/>
              <a:ext cx="377" cy="411"/>
            </a:xfrm>
            <a:custGeom>
              <a:avLst/>
              <a:gdLst>
                <a:gd name="T0" fmla="*/ 1 w 753"/>
                <a:gd name="T1" fmla="*/ 1 h 821"/>
                <a:gd name="T2" fmla="*/ 1 w 753"/>
                <a:gd name="T3" fmla="*/ 1 h 821"/>
                <a:gd name="T4" fmla="*/ 1 w 753"/>
                <a:gd name="T5" fmla="*/ 1 h 821"/>
                <a:gd name="T6" fmla="*/ 1 w 753"/>
                <a:gd name="T7" fmla="*/ 1 h 821"/>
                <a:gd name="T8" fmla="*/ 1 w 753"/>
                <a:gd name="T9" fmla="*/ 1 h 821"/>
                <a:gd name="T10" fmla="*/ 1 w 753"/>
                <a:gd name="T11" fmla="*/ 1 h 821"/>
                <a:gd name="T12" fmla="*/ 1 w 753"/>
                <a:gd name="T13" fmla="*/ 1 h 821"/>
                <a:gd name="T14" fmla="*/ 1 w 753"/>
                <a:gd name="T15" fmla="*/ 1 h 821"/>
                <a:gd name="T16" fmla="*/ 1 w 753"/>
                <a:gd name="T17" fmla="*/ 1 h 821"/>
                <a:gd name="T18" fmla="*/ 1 w 753"/>
                <a:gd name="T19" fmla="*/ 1 h 821"/>
                <a:gd name="T20" fmla="*/ 1 w 753"/>
                <a:gd name="T21" fmla="*/ 1 h 821"/>
                <a:gd name="T22" fmla="*/ 1 w 753"/>
                <a:gd name="T23" fmla="*/ 1 h 821"/>
                <a:gd name="T24" fmla="*/ 1 w 753"/>
                <a:gd name="T25" fmla="*/ 1 h 821"/>
                <a:gd name="T26" fmla="*/ 1 w 753"/>
                <a:gd name="T27" fmla="*/ 1 h 821"/>
                <a:gd name="T28" fmla="*/ 1 w 753"/>
                <a:gd name="T29" fmla="*/ 1 h 821"/>
                <a:gd name="T30" fmla="*/ 1 w 753"/>
                <a:gd name="T31" fmla="*/ 1 h 821"/>
                <a:gd name="T32" fmla="*/ 1 w 753"/>
                <a:gd name="T33" fmla="*/ 1 h 821"/>
                <a:gd name="T34" fmla="*/ 1 w 753"/>
                <a:gd name="T35" fmla="*/ 1 h 821"/>
                <a:gd name="T36" fmla="*/ 1 w 753"/>
                <a:gd name="T37" fmla="*/ 1 h 821"/>
                <a:gd name="T38" fmla="*/ 1 w 753"/>
                <a:gd name="T39" fmla="*/ 1 h 821"/>
                <a:gd name="T40" fmla="*/ 1 w 753"/>
                <a:gd name="T41" fmla="*/ 1 h 821"/>
                <a:gd name="T42" fmla="*/ 1 w 753"/>
                <a:gd name="T43" fmla="*/ 1 h 821"/>
                <a:gd name="T44" fmla="*/ 1 w 753"/>
                <a:gd name="T45" fmla="*/ 1 h 821"/>
                <a:gd name="T46" fmla="*/ 1 w 753"/>
                <a:gd name="T47" fmla="*/ 1 h 821"/>
                <a:gd name="T48" fmla="*/ 1 w 753"/>
                <a:gd name="T49" fmla="*/ 1 h 821"/>
                <a:gd name="T50" fmla="*/ 1 w 753"/>
                <a:gd name="T51" fmla="*/ 1 h 821"/>
                <a:gd name="T52" fmla="*/ 1 w 753"/>
                <a:gd name="T53" fmla="*/ 1 h 821"/>
                <a:gd name="T54" fmla="*/ 1 w 753"/>
                <a:gd name="T55" fmla="*/ 1 h 821"/>
                <a:gd name="T56" fmla="*/ 1 w 753"/>
                <a:gd name="T57" fmla="*/ 1 h 821"/>
                <a:gd name="T58" fmla="*/ 1 w 753"/>
                <a:gd name="T59" fmla="*/ 1 h 821"/>
                <a:gd name="T60" fmla="*/ 1 w 753"/>
                <a:gd name="T61" fmla="*/ 1 h 821"/>
                <a:gd name="T62" fmla="*/ 1 w 753"/>
                <a:gd name="T63" fmla="*/ 1 h 821"/>
                <a:gd name="T64" fmla="*/ 1 w 753"/>
                <a:gd name="T65" fmla="*/ 1 h 821"/>
                <a:gd name="T66" fmla="*/ 1 w 753"/>
                <a:gd name="T67" fmla="*/ 1 h 821"/>
                <a:gd name="T68" fmla="*/ 1 w 753"/>
                <a:gd name="T69" fmla="*/ 1 h 821"/>
                <a:gd name="T70" fmla="*/ 1 w 753"/>
                <a:gd name="T71" fmla="*/ 1 h 821"/>
                <a:gd name="T72" fmla="*/ 1 w 753"/>
                <a:gd name="T73" fmla="*/ 1 h 821"/>
                <a:gd name="T74" fmla="*/ 1 w 753"/>
                <a:gd name="T75" fmla="*/ 1 h 821"/>
                <a:gd name="T76" fmla="*/ 1 w 753"/>
                <a:gd name="T77" fmla="*/ 1 h 821"/>
                <a:gd name="T78" fmla="*/ 1 w 753"/>
                <a:gd name="T79" fmla="*/ 1 h 821"/>
                <a:gd name="T80" fmla="*/ 1 w 753"/>
                <a:gd name="T81" fmla="*/ 1 h 821"/>
                <a:gd name="T82" fmla="*/ 1 w 753"/>
                <a:gd name="T83" fmla="*/ 1 h 821"/>
                <a:gd name="T84" fmla="*/ 1 w 753"/>
                <a:gd name="T85" fmla="*/ 1 h 821"/>
                <a:gd name="T86" fmla="*/ 1 w 753"/>
                <a:gd name="T87" fmla="*/ 1 h 821"/>
                <a:gd name="T88" fmla="*/ 1 w 753"/>
                <a:gd name="T89" fmla="*/ 1 h 821"/>
                <a:gd name="T90" fmla="*/ 1 w 753"/>
                <a:gd name="T91" fmla="*/ 1 h 821"/>
                <a:gd name="T92" fmla="*/ 1 w 753"/>
                <a:gd name="T93" fmla="*/ 1 h 821"/>
                <a:gd name="T94" fmla="*/ 1 w 753"/>
                <a:gd name="T95" fmla="*/ 1 h 821"/>
                <a:gd name="T96" fmla="*/ 1 w 753"/>
                <a:gd name="T97" fmla="*/ 1 h 821"/>
                <a:gd name="T98" fmla="*/ 1 w 753"/>
                <a:gd name="T99" fmla="*/ 1 h 821"/>
                <a:gd name="T100" fmla="*/ 1 w 753"/>
                <a:gd name="T101" fmla="*/ 1 h 821"/>
                <a:gd name="T102" fmla="*/ 1 w 753"/>
                <a:gd name="T103" fmla="*/ 1 h 821"/>
                <a:gd name="T104" fmla="*/ 1 w 753"/>
                <a:gd name="T105" fmla="*/ 1 h 821"/>
                <a:gd name="T106" fmla="*/ 1 w 753"/>
                <a:gd name="T107" fmla="*/ 1 h 821"/>
                <a:gd name="T108" fmla="*/ 1 w 753"/>
                <a:gd name="T109" fmla="*/ 1 h 821"/>
                <a:gd name="T110" fmla="*/ 1 w 753"/>
                <a:gd name="T111" fmla="*/ 1 h 821"/>
                <a:gd name="T112" fmla="*/ 1 w 753"/>
                <a:gd name="T113" fmla="*/ 1 h 821"/>
                <a:gd name="T114" fmla="*/ 1 w 753"/>
                <a:gd name="T115" fmla="*/ 1 h 821"/>
                <a:gd name="T116" fmla="*/ 1 w 753"/>
                <a:gd name="T117" fmla="*/ 1 h 821"/>
                <a:gd name="T118" fmla="*/ 1 w 753"/>
                <a:gd name="T119" fmla="*/ 1 h 821"/>
                <a:gd name="T120" fmla="*/ 1 w 753"/>
                <a:gd name="T121" fmla="*/ 1 h 821"/>
                <a:gd name="T122" fmla="*/ 1 w 753"/>
                <a:gd name="T123" fmla="*/ 1 h 821"/>
                <a:gd name="T124" fmla="*/ 1 w 753"/>
                <a:gd name="T125" fmla="*/ 1 h 8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53"/>
                <a:gd name="T190" fmla="*/ 0 h 821"/>
                <a:gd name="T191" fmla="*/ 753 w 753"/>
                <a:gd name="T192" fmla="*/ 821 h 82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53" h="821">
                  <a:moveTo>
                    <a:pt x="150" y="648"/>
                  </a:moveTo>
                  <a:lnTo>
                    <a:pt x="148" y="648"/>
                  </a:lnTo>
                  <a:lnTo>
                    <a:pt x="146" y="648"/>
                  </a:lnTo>
                  <a:lnTo>
                    <a:pt x="144" y="648"/>
                  </a:lnTo>
                  <a:lnTo>
                    <a:pt x="140" y="646"/>
                  </a:lnTo>
                  <a:lnTo>
                    <a:pt x="137" y="646"/>
                  </a:lnTo>
                  <a:lnTo>
                    <a:pt x="133" y="646"/>
                  </a:lnTo>
                  <a:lnTo>
                    <a:pt x="129" y="646"/>
                  </a:lnTo>
                  <a:lnTo>
                    <a:pt x="123" y="644"/>
                  </a:lnTo>
                  <a:lnTo>
                    <a:pt x="118" y="644"/>
                  </a:lnTo>
                  <a:lnTo>
                    <a:pt x="116" y="644"/>
                  </a:lnTo>
                  <a:lnTo>
                    <a:pt x="112" y="644"/>
                  </a:lnTo>
                  <a:lnTo>
                    <a:pt x="110" y="642"/>
                  </a:lnTo>
                  <a:lnTo>
                    <a:pt x="106" y="642"/>
                  </a:lnTo>
                  <a:lnTo>
                    <a:pt x="104" y="642"/>
                  </a:lnTo>
                  <a:lnTo>
                    <a:pt x="101" y="642"/>
                  </a:lnTo>
                  <a:lnTo>
                    <a:pt x="97" y="640"/>
                  </a:lnTo>
                  <a:lnTo>
                    <a:pt x="95" y="640"/>
                  </a:lnTo>
                  <a:lnTo>
                    <a:pt x="91" y="640"/>
                  </a:lnTo>
                  <a:lnTo>
                    <a:pt x="89" y="640"/>
                  </a:lnTo>
                  <a:lnTo>
                    <a:pt x="85" y="639"/>
                  </a:lnTo>
                  <a:lnTo>
                    <a:pt x="82" y="639"/>
                  </a:lnTo>
                  <a:lnTo>
                    <a:pt x="80" y="639"/>
                  </a:lnTo>
                  <a:lnTo>
                    <a:pt x="76" y="639"/>
                  </a:lnTo>
                  <a:lnTo>
                    <a:pt x="72" y="637"/>
                  </a:lnTo>
                  <a:lnTo>
                    <a:pt x="70" y="637"/>
                  </a:lnTo>
                  <a:lnTo>
                    <a:pt x="66" y="637"/>
                  </a:lnTo>
                  <a:lnTo>
                    <a:pt x="63" y="637"/>
                  </a:lnTo>
                  <a:lnTo>
                    <a:pt x="59" y="635"/>
                  </a:lnTo>
                  <a:lnTo>
                    <a:pt x="57" y="635"/>
                  </a:lnTo>
                  <a:lnTo>
                    <a:pt x="53" y="635"/>
                  </a:lnTo>
                  <a:lnTo>
                    <a:pt x="49" y="633"/>
                  </a:lnTo>
                  <a:lnTo>
                    <a:pt x="47" y="633"/>
                  </a:lnTo>
                  <a:lnTo>
                    <a:pt x="43" y="633"/>
                  </a:lnTo>
                  <a:lnTo>
                    <a:pt x="42" y="631"/>
                  </a:lnTo>
                  <a:lnTo>
                    <a:pt x="38" y="631"/>
                  </a:lnTo>
                  <a:lnTo>
                    <a:pt x="36" y="629"/>
                  </a:lnTo>
                  <a:lnTo>
                    <a:pt x="32" y="629"/>
                  </a:lnTo>
                  <a:lnTo>
                    <a:pt x="30" y="629"/>
                  </a:lnTo>
                  <a:lnTo>
                    <a:pt x="26" y="629"/>
                  </a:lnTo>
                  <a:lnTo>
                    <a:pt x="24" y="627"/>
                  </a:lnTo>
                  <a:lnTo>
                    <a:pt x="23" y="627"/>
                  </a:lnTo>
                  <a:lnTo>
                    <a:pt x="17" y="625"/>
                  </a:lnTo>
                  <a:lnTo>
                    <a:pt x="13" y="625"/>
                  </a:lnTo>
                  <a:lnTo>
                    <a:pt x="9" y="623"/>
                  </a:lnTo>
                  <a:lnTo>
                    <a:pt x="5" y="621"/>
                  </a:lnTo>
                  <a:lnTo>
                    <a:pt x="4" y="620"/>
                  </a:lnTo>
                  <a:lnTo>
                    <a:pt x="2" y="620"/>
                  </a:lnTo>
                  <a:lnTo>
                    <a:pt x="0" y="618"/>
                  </a:lnTo>
                  <a:lnTo>
                    <a:pt x="0" y="614"/>
                  </a:lnTo>
                  <a:lnTo>
                    <a:pt x="0" y="612"/>
                  </a:lnTo>
                  <a:lnTo>
                    <a:pt x="2" y="610"/>
                  </a:lnTo>
                  <a:lnTo>
                    <a:pt x="2" y="604"/>
                  </a:lnTo>
                  <a:lnTo>
                    <a:pt x="5" y="602"/>
                  </a:lnTo>
                  <a:lnTo>
                    <a:pt x="7" y="597"/>
                  </a:lnTo>
                  <a:lnTo>
                    <a:pt x="11" y="593"/>
                  </a:lnTo>
                  <a:lnTo>
                    <a:pt x="15" y="589"/>
                  </a:lnTo>
                  <a:lnTo>
                    <a:pt x="19" y="583"/>
                  </a:lnTo>
                  <a:lnTo>
                    <a:pt x="24" y="580"/>
                  </a:lnTo>
                  <a:lnTo>
                    <a:pt x="28" y="574"/>
                  </a:lnTo>
                  <a:lnTo>
                    <a:pt x="34" y="568"/>
                  </a:lnTo>
                  <a:lnTo>
                    <a:pt x="40" y="563"/>
                  </a:lnTo>
                  <a:lnTo>
                    <a:pt x="42" y="561"/>
                  </a:lnTo>
                  <a:lnTo>
                    <a:pt x="45" y="559"/>
                  </a:lnTo>
                  <a:lnTo>
                    <a:pt x="47" y="555"/>
                  </a:lnTo>
                  <a:lnTo>
                    <a:pt x="51" y="553"/>
                  </a:lnTo>
                  <a:lnTo>
                    <a:pt x="53" y="551"/>
                  </a:lnTo>
                  <a:lnTo>
                    <a:pt x="57" y="547"/>
                  </a:lnTo>
                  <a:lnTo>
                    <a:pt x="59" y="545"/>
                  </a:lnTo>
                  <a:lnTo>
                    <a:pt x="63" y="544"/>
                  </a:lnTo>
                  <a:lnTo>
                    <a:pt x="64" y="540"/>
                  </a:lnTo>
                  <a:lnTo>
                    <a:pt x="68" y="538"/>
                  </a:lnTo>
                  <a:lnTo>
                    <a:pt x="70" y="534"/>
                  </a:lnTo>
                  <a:lnTo>
                    <a:pt x="74" y="532"/>
                  </a:lnTo>
                  <a:lnTo>
                    <a:pt x="80" y="528"/>
                  </a:lnTo>
                  <a:lnTo>
                    <a:pt x="85" y="523"/>
                  </a:lnTo>
                  <a:lnTo>
                    <a:pt x="89" y="519"/>
                  </a:lnTo>
                  <a:lnTo>
                    <a:pt x="95" y="515"/>
                  </a:lnTo>
                  <a:lnTo>
                    <a:pt x="99" y="511"/>
                  </a:lnTo>
                  <a:lnTo>
                    <a:pt x="102" y="507"/>
                  </a:lnTo>
                  <a:lnTo>
                    <a:pt x="106" y="506"/>
                  </a:lnTo>
                  <a:lnTo>
                    <a:pt x="110" y="504"/>
                  </a:lnTo>
                  <a:lnTo>
                    <a:pt x="114" y="500"/>
                  </a:lnTo>
                  <a:lnTo>
                    <a:pt x="116" y="500"/>
                  </a:lnTo>
                  <a:lnTo>
                    <a:pt x="114" y="498"/>
                  </a:lnTo>
                  <a:lnTo>
                    <a:pt x="110" y="494"/>
                  </a:lnTo>
                  <a:lnTo>
                    <a:pt x="108" y="490"/>
                  </a:lnTo>
                  <a:lnTo>
                    <a:pt x="106" y="487"/>
                  </a:lnTo>
                  <a:lnTo>
                    <a:pt x="102" y="483"/>
                  </a:lnTo>
                  <a:lnTo>
                    <a:pt x="101" y="479"/>
                  </a:lnTo>
                  <a:lnTo>
                    <a:pt x="97" y="473"/>
                  </a:lnTo>
                  <a:lnTo>
                    <a:pt x="93" y="468"/>
                  </a:lnTo>
                  <a:lnTo>
                    <a:pt x="91" y="466"/>
                  </a:lnTo>
                  <a:lnTo>
                    <a:pt x="89" y="462"/>
                  </a:lnTo>
                  <a:lnTo>
                    <a:pt x="87" y="460"/>
                  </a:lnTo>
                  <a:lnTo>
                    <a:pt x="85" y="456"/>
                  </a:lnTo>
                  <a:lnTo>
                    <a:pt x="82" y="454"/>
                  </a:lnTo>
                  <a:lnTo>
                    <a:pt x="80" y="450"/>
                  </a:lnTo>
                  <a:lnTo>
                    <a:pt x="78" y="447"/>
                  </a:lnTo>
                  <a:lnTo>
                    <a:pt x="76" y="445"/>
                  </a:lnTo>
                  <a:lnTo>
                    <a:pt x="74" y="441"/>
                  </a:lnTo>
                  <a:lnTo>
                    <a:pt x="72" y="439"/>
                  </a:lnTo>
                  <a:lnTo>
                    <a:pt x="70" y="435"/>
                  </a:lnTo>
                  <a:lnTo>
                    <a:pt x="68" y="433"/>
                  </a:lnTo>
                  <a:lnTo>
                    <a:pt x="64" y="430"/>
                  </a:lnTo>
                  <a:lnTo>
                    <a:pt x="63" y="426"/>
                  </a:lnTo>
                  <a:lnTo>
                    <a:pt x="61" y="422"/>
                  </a:lnTo>
                  <a:lnTo>
                    <a:pt x="59" y="418"/>
                  </a:lnTo>
                  <a:lnTo>
                    <a:pt x="57" y="414"/>
                  </a:lnTo>
                  <a:lnTo>
                    <a:pt x="55" y="412"/>
                  </a:lnTo>
                  <a:lnTo>
                    <a:pt x="51" y="409"/>
                  </a:lnTo>
                  <a:lnTo>
                    <a:pt x="51" y="407"/>
                  </a:lnTo>
                  <a:lnTo>
                    <a:pt x="47" y="403"/>
                  </a:lnTo>
                  <a:lnTo>
                    <a:pt x="45" y="399"/>
                  </a:lnTo>
                  <a:lnTo>
                    <a:pt x="43" y="397"/>
                  </a:lnTo>
                  <a:lnTo>
                    <a:pt x="42" y="393"/>
                  </a:lnTo>
                  <a:lnTo>
                    <a:pt x="40" y="390"/>
                  </a:lnTo>
                  <a:lnTo>
                    <a:pt x="38" y="388"/>
                  </a:lnTo>
                  <a:lnTo>
                    <a:pt x="36" y="386"/>
                  </a:lnTo>
                  <a:lnTo>
                    <a:pt x="36" y="382"/>
                  </a:lnTo>
                  <a:lnTo>
                    <a:pt x="32" y="376"/>
                  </a:lnTo>
                  <a:lnTo>
                    <a:pt x="28" y="372"/>
                  </a:lnTo>
                  <a:lnTo>
                    <a:pt x="26" y="367"/>
                  </a:lnTo>
                  <a:lnTo>
                    <a:pt x="24" y="363"/>
                  </a:lnTo>
                  <a:lnTo>
                    <a:pt x="23" y="359"/>
                  </a:lnTo>
                  <a:lnTo>
                    <a:pt x="21" y="357"/>
                  </a:lnTo>
                  <a:lnTo>
                    <a:pt x="21" y="355"/>
                  </a:lnTo>
                  <a:lnTo>
                    <a:pt x="21" y="353"/>
                  </a:lnTo>
                  <a:lnTo>
                    <a:pt x="23" y="350"/>
                  </a:lnTo>
                  <a:lnTo>
                    <a:pt x="26" y="348"/>
                  </a:lnTo>
                  <a:lnTo>
                    <a:pt x="28" y="346"/>
                  </a:lnTo>
                  <a:lnTo>
                    <a:pt x="32" y="346"/>
                  </a:lnTo>
                  <a:lnTo>
                    <a:pt x="34" y="346"/>
                  </a:lnTo>
                  <a:lnTo>
                    <a:pt x="38" y="346"/>
                  </a:lnTo>
                  <a:lnTo>
                    <a:pt x="43" y="344"/>
                  </a:lnTo>
                  <a:lnTo>
                    <a:pt x="47" y="344"/>
                  </a:lnTo>
                  <a:lnTo>
                    <a:pt x="51" y="342"/>
                  </a:lnTo>
                  <a:lnTo>
                    <a:pt x="57" y="342"/>
                  </a:lnTo>
                  <a:lnTo>
                    <a:pt x="63" y="342"/>
                  </a:lnTo>
                  <a:lnTo>
                    <a:pt x="66" y="342"/>
                  </a:lnTo>
                  <a:lnTo>
                    <a:pt x="70" y="342"/>
                  </a:lnTo>
                  <a:lnTo>
                    <a:pt x="72" y="342"/>
                  </a:lnTo>
                  <a:lnTo>
                    <a:pt x="76" y="342"/>
                  </a:lnTo>
                  <a:lnTo>
                    <a:pt x="78" y="342"/>
                  </a:lnTo>
                  <a:lnTo>
                    <a:pt x="83" y="342"/>
                  </a:lnTo>
                  <a:lnTo>
                    <a:pt x="89" y="342"/>
                  </a:lnTo>
                  <a:lnTo>
                    <a:pt x="93" y="342"/>
                  </a:lnTo>
                  <a:lnTo>
                    <a:pt x="99" y="342"/>
                  </a:lnTo>
                  <a:lnTo>
                    <a:pt x="104" y="342"/>
                  </a:lnTo>
                  <a:lnTo>
                    <a:pt x="108" y="342"/>
                  </a:lnTo>
                  <a:lnTo>
                    <a:pt x="114" y="342"/>
                  </a:lnTo>
                  <a:lnTo>
                    <a:pt x="118" y="342"/>
                  </a:lnTo>
                  <a:lnTo>
                    <a:pt x="121" y="342"/>
                  </a:lnTo>
                  <a:lnTo>
                    <a:pt x="125" y="342"/>
                  </a:lnTo>
                  <a:lnTo>
                    <a:pt x="127" y="342"/>
                  </a:lnTo>
                  <a:lnTo>
                    <a:pt x="131" y="342"/>
                  </a:lnTo>
                  <a:lnTo>
                    <a:pt x="135" y="342"/>
                  </a:lnTo>
                  <a:lnTo>
                    <a:pt x="137" y="342"/>
                  </a:lnTo>
                  <a:lnTo>
                    <a:pt x="135" y="342"/>
                  </a:lnTo>
                  <a:lnTo>
                    <a:pt x="135" y="340"/>
                  </a:lnTo>
                  <a:lnTo>
                    <a:pt x="135" y="338"/>
                  </a:lnTo>
                  <a:lnTo>
                    <a:pt x="133" y="336"/>
                  </a:lnTo>
                  <a:lnTo>
                    <a:pt x="131" y="331"/>
                  </a:lnTo>
                  <a:lnTo>
                    <a:pt x="129" y="327"/>
                  </a:lnTo>
                  <a:lnTo>
                    <a:pt x="129" y="323"/>
                  </a:lnTo>
                  <a:lnTo>
                    <a:pt x="127" y="321"/>
                  </a:lnTo>
                  <a:lnTo>
                    <a:pt x="127" y="319"/>
                  </a:lnTo>
                  <a:lnTo>
                    <a:pt x="125" y="315"/>
                  </a:lnTo>
                  <a:lnTo>
                    <a:pt x="125" y="312"/>
                  </a:lnTo>
                  <a:lnTo>
                    <a:pt x="123" y="310"/>
                  </a:lnTo>
                  <a:lnTo>
                    <a:pt x="121" y="306"/>
                  </a:lnTo>
                  <a:lnTo>
                    <a:pt x="121" y="302"/>
                  </a:lnTo>
                  <a:lnTo>
                    <a:pt x="120" y="298"/>
                  </a:lnTo>
                  <a:lnTo>
                    <a:pt x="118" y="295"/>
                  </a:lnTo>
                  <a:lnTo>
                    <a:pt x="116" y="291"/>
                  </a:lnTo>
                  <a:lnTo>
                    <a:pt x="116" y="287"/>
                  </a:lnTo>
                  <a:lnTo>
                    <a:pt x="114" y="283"/>
                  </a:lnTo>
                  <a:lnTo>
                    <a:pt x="112" y="279"/>
                  </a:lnTo>
                  <a:lnTo>
                    <a:pt x="110" y="276"/>
                  </a:lnTo>
                  <a:lnTo>
                    <a:pt x="110" y="272"/>
                  </a:lnTo>
                  <a:lnTo>
                    <a:pt x="108" y="268"/>
                  </a:lnTo>
                  <a:lnTo>
                    <a:pt x="106" y="264"/>
                  </a:lnTo>
                  <a:lnTo>
                    <a:pt x="104" y="258"/>
                  </a:lnTo>
                  <a:lnTo>
                    <a:pt x="104" y="255"/>
                  </a:lnTo>
                  <a:lnTo>
                    <a:pt x="102" y="251"/>
                  </a:lnTo>
                  <a:lnTo>
                    <a:pt x="101" y="247"/>
                  </a:lnTo>
                  <a:lnTo>
                    <a:pt x="99" y="243"/>
                  </a:lnTo>
                  <a:lnTo>
                    <a:pt x="97" y="238"/>
                  </a:lnTo>
                  <a:lnTo>
                    <a:pt x="97" y="234"/>
                  </a:lnTo>
                  <a:lnTo>
                    <a:pt x="95" y="230"/>
                  </a:lnTo>
                  <a:lnTo>
                    <a:pt x="93" y="226"/>
                  </a:lnTo>
                  <a:lnTo>
                    <a:pt x="93" y="222"/>
                  </a:lnTo>
                  <a:lnTo>
                    <a:pt x="91" y="217"/>
                  </a:lnTo>
                  <a:lnTo>
                    <a:pt x="89" y="215"/>
                  </a:lnTo>
                  <a:lnTo>
                    <a:pt x="87" y="211"/>
                  </a:lnTo>
                  <a:lnTo>
                    <a:pt x="87" y="207"/>
                  </a:lnTo>
                  <a:lnTo>
                    <a:pt x="85" y="203"/>
                  </a:lnTo>
                  <a:lnTo>
                    <a:pt x="83" y="200"/>
                  </a:lnTo>
                  <a:lnTo>
                    <a:pt x="83" y="196"/>
                  </a:lnTo>
                  <a:lnTo>
                    <a:pt x="82" y="192"/>
                  </a:lnTo>
                  <a:lnTo>
                    <a:pt x="80" y="190"/>
                  </a:lnTo>
                  <a:lnTo>
                    <a:pt x="80" y="186"/>
                  </a:lnTo>
                  <a:lnTo>
                    <a:pt x="78" y="182"/>
                  </a:lnTo>
                  <a:lnTo>
                    <a:pt x="78" y="181"/>
                  </a:lnTo>
                  <a:lnTo>
                    <a:pt x="76" y="175"/>
                  </a:lnTo>
                  <a:lnTo>
                    <a:pt x="76" y="171"/>
                  </a:lnTo>
                  <a:lnTo>
                    <a:pt x="74" y="165"/>
                  </a:lnTo>
                  <a:lnTo>
                    <a:pt x="74" y="163"/>
                  </a:lnTo>
                  <a:lnTo>
                    <a:pt x="72" y="160"/>
                  </a:lnTo>
                  <a:lnTo>
                    <a:pt x="74" y="160"/>
                  </a:lnTo>
                  <a:lnTo>
                    <a:pt x="74" y="158"/>
                  </a:lnTo>
                  <a:lnTo>
                    <a:pt x="74" y="156"/>
                  </a:lnTo>
                  <a:lnTo>
                    <a:pt x="78" y="156"/>
                  </a:lnTo>
                  <a:lnTo>
                    <a:pt x="80" y="156"/>
                  </a:lnTo>
                  <a:lnTo>
                    <a:pt x="83" y="154"/>
                  </a:lnTo>
                  <a:lnTo>
                    <a:pt x="87" y="154"/>
                  </a:lnTo>
                  <a:lnTo>
                    <a:pt x="93" y="154"/>
                  </a:lnTo>
                  <a:lnTo>
                    <a:pt x="97" y="154"/>
                  </a:lnTo>
                  <a:lnTo>
                    <a:pt x="101" y="154"/>
                  </a:lnTo>
                  <a:lnTo>
                    <a:pt x="102" y="154"/>
                  </a:lnTo>
                  <a:lnTo>
                    <a:pt x="106" y="154"/>
                  </a:lnTo>
                  <a:lnTo>
                    <a:pt x="108" y="154"/>
                  </a:lnTo>
                  <a:lnTo>
                    <a:pt x="112" y="154"/>
                  </a:lnTo>
                  <a:lnTo>
                    <a:pt x="114" y="156"/>
                  </a:lnTo>
                  <a:lnTo>
                    <a:pt x="118" y="156"/>
                  </a:lnTo>
                  <a:lnTo>
                    <a:pt x="121" y="156"/>
                  </a:lnTo>
                  <a:lnTo>
                    <a:pt x="125" y="156"/>
                  </a:lnTo>
                  <a:lnTo>
                    <a:pt x="127" y="156"/>
                  </a:lnTo>
                  <a:lnTo>
                    <a:pt x="131" y="156"/>
                  </a:lnTo>
                  <a:lnTo>
                    <a:pt x="135" y="156"/>
                  </a:lnTo>
                  <a:lnTo>
                    <a:pt x="137" y="156"/>
                  </a:lnTo>
                  <a:lnTo>
                    <a:pt x="140" y="158"/>
                  </a:lnTo>
                  <a:lnTo>
                    <a:pt x="144" y="158"/>
                  </a:lnTo>
                  <a:lnTo>
                    <a:pt x="148" y="158"/>
                  </a:lnTo>
                  <a:lnTo>
                    <a:pt x="152" y="158"/>
                  </a:lnTo>
                  <a:lnTo>
                    <a:pt x="156" y="158"/>
                  </a:lnTo>
                  <a:lnTo>
                    <a:pt x="158" y="158"/>
                  </a:lnTo>
                  <a:lnTo>
                    <a:pt x="161" y="160"/>
                  </a:lnTo>
                  <a:lnTo>
                    <a:pt x="165" y="160"/>
                  </a:lnTo>
                  <a:lnTo>
                    <a:pt x="167" y="160"/>
                  </a:lnTo>
                  <a:lnTo>
                    <a:pt x="171" y="160"/>
                  </a:lnTo>
                  <a:lnTo>
                    <a:pt x="175" y="162"/>
                  </a:lnTo>
                  <a:lnTo>
                    <a:pt x="178" y="162"/>
                  </a:lnTo>
                  <a:lnTo>
                    <a:pt x="180" y="162"/>
                  </a:lnTo>
                  <a:lnTo>
                    <a:pt x="184" y="162"/>
                  </a:lnTo>
                  <a:lnTo>
                    <a:pt x="186" y="162"/>
                  </a:lnTo>
                  <a:lnTo>
                    <a:pt x="190" y="162"/>
                  </a:lnTo>
                  <a:lnTo>
                    <a:pt x="192" y="162"/>
                  </a:lnTo>
                  <a:lnTo>
                    <a:pt x="196" y="163"/>
                  </a:lnTo>
                  <a:lnTo>
                    <a:pt x="198" y="163"/>
                  </a:lnTo>
                  <a:lnTo>
                    <a:pt x="203" y="163"/>
                  </a:lnTo>
                  <a:lnTo>
                    <a:pt x="207" y="163"/>
                  </a:lnTo>
                  <a:lnTo>
                    <a:pt x="211" y="163"/>
                  </a:lnTo>
                  <a:lnTo>
                    <a:pt x="215" y="165"/>
                  </a:lnTo>
                  <a:lnTo>
                    <a:pt x="217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220" y="163"/>
                  </a:lnTo>
                  <a:lnTo>
                    <a:pt x="220" y="162"/>
                  </a:lnTo>
                  <a:lnTo>
                    <a:pt x="222" y="158"/>
                  </a:lnTo>
                  <a:lnTo>
                    <a:pt x="222" y="154"/>
                  </a:lnTo>
                  <a:lnTo>
                    <a:pt x="224" y="150"/>
                  </a:lnTo>
                  <a:lnTo>
                    <a:pt x="224" y="146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8" y="135"/>
                  </a:lnTo>
                  <a:lnTo>
                    <a:pt x="228" y="131"/>
                  </a:lnTo>
                  <a:lnTo>
                    <a:pt x="228" y="127"/>
                  </a:lnTo>
                  <a:lnTo>
                    <a:pt x="228" y="124"/>
                  </a:lnTo>
                  <a:lnTo>
                    <a:pt x="230" y="120"/>
                  </a:lnTo>
                  <a:lnTo>
                    <a:pt x="230" y="118"/>
                  </a:lnTo>
                  <a:lnTo>
                    <a:pt x="232" y="114"/>
                  </a:lnTo>
                  <a:lnTo>
                    <a:pt x="232" y="110"/>
                  </a:lnTo>
                  <a:lnTo>
                    <a:pt x="234" y="106"/>
                  </a:lnTo>
                  <a:lnTo>
                    <a:pt x="234" y="103"/>
                  </a:lnTo>
                  <a:lnTo>
                    <a:pt x="234" y="99"/>
                  </a:lnTo>
                  <a:lnTo>
                    <a:pt x="236" y="95"/>
                  </a:lnTo>
                  <a:lnTo>
                    <a:pt x="237" y="91"/>
                  </a:lnTo>
                  <a:lnTo>
                    <a:pt x="237" y="87"/>
                  </a:lnTo>
                  <a:lnTo>
                    <a:pt x="239" y="84"/>
                  </a:lnTo>
                  <a:lnTo>
                    <a:pt x="239" y="80"/>
                  </a:lnTo>
                  <a:lnTo>
                    <a:pt x="239" y="76"/>
                  </a:lnTo>
                  <a:lnTo>
                    <a:pt x="241" y="72"/>
                  </a:lnTo>
                  <a:lnTo>
                    <a:pt x="241" y="68"/>
                  </a:lnTo>
                  <a:lnTo>
                    <a:pt x="243" y="65"/>
                  </a:lnTo>
                  <a:lnTo>
                    <a:pt x="243" y="61"/>
                  </a:lnTo>
                  <a:lnTo>
                    <a:pt x="245" y="57"/>
                  </a:lnTo>
                  <a:lnTo>
                    <a:pt x="247" y="53"/>
                  </a:lnTo>
                  <a:lnTo>
                    <a:pt x="247" y="49"/>
                  </a:lnTo>
                  <a:lnTo>
                    <a:pt x="249" y="46"/>
                  </a:lnTo>
                  <a:lnTo>
                    <a:pt x="249" y="42"/>
                  </a:lnTo>
                  <a:lnTo>
                    <a:pt x="251" y="40"/>
                  </a:lnTo>
                  <a:lnTo>
                    <a:pt x="251" y="36"/>
                  </a:lnTo>
                  <a:lnTo>
                    <a:pt x="253" y="32"/>
                  </a:lnTo>
                  <a:lnTo>
                    <a:pt x="253" y="30"/>
                  </a:lnTo>
                  <a:lnTo>
                    <a:pt x="255" y="27"/>
                  </a:lnTo>
                  <a:lnTo>
                    <a:pt x="256" y="25"/>
                  </a:lnTo>
                  <a:lnTo>
                    <a:pt x="256" y="21"/>
                  </a:lnTo>
                  <a:lnTo>
                    <a:pt x="258" y="19"/>
                  </a:lnTo>
                  <a:lnTo>
                    <a:pt x="258" y="17"/>
                  </a:lnTo>
                  <a:lnTo>
                    <a:pt x="260" y="11"/>
                  </a:lnTo>
                  <a:lnTo>
                    <a:pt x="264" y="8"/>
                  </a:lnTo>
                  <a:lnTo>
                    <a:pt x="264" y="6"/>
                  </a:lnTo>
                  <a:lnTo>
                    <a:pt x="268" y="4"/>
                  </a:lnTo>
                  <a:lnTo>
                    <a:pt x="268" y="0"/>
                  </a:lnTo>
                  <a:lnTo>
                    <a:pt x="272" y="0"/>
                  </a:lnTo>
                  <a:lnTo>
                    <a:pt x="275" y="0"/>
                  </a:lnTo>
                  <a:lnTo>
                    <a:pt x="279" y="4"/>
                  </a:lnTo>
                  <a:lnTo>
                    <a:pt x="283" y="6"/>
                  </a:lnTo>
                  <a:lnTo>
                    <a:pt x="285" y="9"/>
                  </a:lnTo>
                  <a:lnTo>
                    <a:pt x="289" y="11"/>
                  </a:lnTo>
                  <a:lnTo>
                    <a:pt x="293" y="17"/>
                  </a:lnTo>
                  <a:lnTo>
                    <a:pt x="296" y="21"/>
                  </a:lnTo>
                  <a:lnTo>
                    <a:pt x="300" y="25"/>
                  </a:lnTo>
                  <a:lnTo>
                    <a:pt x="306" y="28"/>
                  </a:lnTo>
                  <a:lnTo>
                    <a:pt x="310" y="34"/>
                  </a:lnTo>
                  <a:lnTo>
                    <a:pt x="314" y="38"/>
                  </a:lnTo>
                  <a:lnTo>
                    <a:pt x="317" y="44"/>
                  </a:lnTo>
                  <a:lnTo>
                    <a:pt x="323" y="49"/>
                  </a:lnTo>
                  <a:lnTo>
                    <a:pt x="327" y="55"/>
                  </a:lnTo>
                  <a:lnTo>
                    <a:pt x="331" y="59"/>
                  </a:lnTo>
                  <a:lnTo>
                    <a:pt x="334" y="65"/>
                  </a:lnTo>
                  <a:lnTo>
                    <a:pt x="338" y="70"/>
                  </a:lnTo>
                  <a:lnTo>
                    <a:pt x="342" y="76"/>
                  </a:lnTo>
                  <a:lnTo>
                    <a:pt x="346" y="80"/>
                  </a:lnTo>
                  <a:lnTo>
                    <a:pt x="350" y="86"/>
                  </a:lnTo>
                  <a:lnTo>
                    <a:pt x="353" y="89"/>
                  </a:lnTo>
                  <a:lnTo>
                    <a:pt x="357" y="95"/>
                  </a:lnTo>
                  <a:lnTo>
                    <a:pt x="359" y="97"/>
                  </a:lnTo>
                  <a:lnTo>
                    <a:pt x="361" y="101"/>
                  </a:lnTo>
                  <a:lnTo>
                    <a:pt x="363" y="105"/>
                  </a:lnTo>
                  <a:lnTo>
                    <a:pt x="367" y="106"/>
                  </a:lnTo>
                  <a:lnTo>
                    <a:pt x="369" y="110"/>
                  </a:lnTo>
                  <a:lnTo>
                    <a:pt x="371" y="112"/>
                  </a:lnTo>
                  <a:lnTo>
                    <a:pt x="371" y="110"/>
                  </a:lnTo>
                  <a:lnTo>
                    <a:pt x="372" y="108"/>
                  </a:lnTo>
                  <a:lnTo>
                    <a:pt x="376" y="106"/>
                  </a:lnTo>
                  <a:lnTo>
                    <a:pt x="378" y="105"/>
                  </a:lnTo>
                  <a:lnTo>
                    <a:pt x="384" y="103"/>
                  </a:lnTo>
                  <a:lnTo>
                    <a:pt x="386" y="101"/>
                  </a:lnTo>
                  <a:lnTo>
                    <a:pt x="388" y="99"/>
                  </a:lnTo>
                  <a:lnTo>
                    <a:pt x="391" y="97"/>
                  </a:lnTo>
                  <a:lnTo>
                    <a:pt x="393" y="95"/>
                  </a:lnTo>
                  <a:lnTo>
                    <a:pt x="397" y="93"/>
                  </a:lnTo>
                  <a:lnTo>
                    <a:pt x="399" y="91"/>
                  </a:lnTo>
                  <a:lnTo>
                    <a:pt x="401" y="89"/>
                  </a:lnTo>
                  <a:lnTo>
                    <a:pt x="405" y="87"/>
                  </a:lnTo>
                  <a:lnTo>
                    <a:pt x="409" y="86"/>
                  </a:lnTo>
                  <a:lnTo>
                    <a:pt x="410" y="84"/>
                  </a:lnTo>
                  <a:lnTo>
                    <a:pt x="414" y="82"/>
                  </a:lnTo>
                  <a:lnTo>
                    <a:pt x="418" y="80"/>
                  </a:lnTo>
                  <a:lnTo>
                    <a:pt x="422" y="76"/>
                  </a:lnTo>
                  <a:lnTo>
                    <a:pt x="426" y="74"/>
                  </a:lnTo>
                  <a:lnTo>
                    <a:pt x="428" y="72"/>
                  </a:lnTo>
                  <a:lnTo>
                    <a:pt x="433" y="70"/>
                  </a:lnTo>
                  <a:lnTo>
                    <a:pt x="435" y="66"/>
                  </a:lnTo>
                  <a:lnTo>
                    <a:pt x="439" y="65"/>
                  </a:lnTo>
                  <a:lnTo>
                    <a:pt x="443" y="63"/>
                  </a:lnTo>
                  <a:lnTo>
                    <a:pt x="447" y="61"/>
                  </a:lnTo>
                  <a:lnTo>
                    <a:pt x="450" y="57"/>
                  </a:lnTo>
                  <a:lnTo>
                    <a:pt x="454" y="55"/>
                  </a:lnTo>
                  <a:lnTo>
                    <a:pt x="458" y="53"/>
                  </a:lnTo>
                  <a:lnTo>
                    <a:pt x="462" y="51"/>
                  </a:lnTo>
                  <a:lnTo>
                    <a:pt x="466" y="49"/>
                  </a:lnTo>
                  <a:lnTo>
                    <a:pt x="469" y="47"/>
                  </a:lnTo>
                  <a:lnTo>
                    <a:pt x="471" y="44"/>
                  </a:lnTo>
                  <a:lnTo>
                    <a:pt x="477" y="42"/>
                  </a:lnTo>
                  <a:lnTo>
                    <a:pt x="479" y="40"/>
                  </a:lnTo>
                  <a:lnTo>
                    <a:pt x="483" y="38"/>
                  </a:lnTo>
                  <a:lnTo>
                    <a:pt x="487" y="36"/>
                  </a:lnTo>
                  <a:lnTo>
                    <a:pt x="490" y="34"/>
                  </a:lnTo>
                  <a:lnTo>
                    <a:pt x="492" y="32"/>
                  </a:lnTo>
                  <a:lnTo>
                    <a:pt x="496" y="30"/>
                  </a:lnTo>
                  <a:lnTo>
                    <a:pt x="500" y="28"/>
                  </a:lnTo>
                  <a:lnTo>
                    <a:pt x="504" y="27"/>
                  </a:lnTo>
                  <a:lnTo>
                    <a:pt x="507" y="25"/>
                  </a:lnTo>
                  <a:lnTo>
                    <a:pt x="513" y="23"/>
                  </a:lnTo>
                  <a:lnTo>
                    <a:pt x="519" y="21"/>
                  </a:lnTo>
                  <a:lnTo>
                    <a:pt x="523" y="19"/>
                  </a:lnTo>
                  <a:lnTo>
                    <a:pt x="526" y="17"/>
                  </a:lnTo>
                  <a:lnTo>
                    <a:pt x="528" y="17"/>
                  </a:lnTo>
                  <a:lnTo>
                    <a:pt x="530" y="17"/>
                  </a:lnTo>
                  <a:lnTo>
                    <a:pt x="532" y="19"/>
                  </a:lnTo>
                  <a:lnTo>
                    <a:pt x="534" y="21"/>
                  </a:lnTo>
                  <a:lnTo>
                    <a:pt x="534" y="25"/>
                  </a:lnTo>
                  <a:lnTo>
                    <a:pt x="534" y="27"/>
                  </a:lnTo>
                  <a:lnTo>
                    <a:pt x="534" y="30"/>
                  </a:lnTo>
                  <a:lnTo>
                    <a:pt x="534" y="34"/>
                  </a:lnTo>
                  <a:lnTo>
                    <a:pt x="534" y="38"/>
                  </a:lnTo>
                  <a:lnTo>
                    <a:pt x="534" y="44"/>
                  </a:lnTo>
                  <a:lnTo>
                    <a:pt x="532" y="47"/>
                  </a:lnTo>
                  <a:lnTo>
                    <a:pt x="532" y="53"/>
                  </a:lnTo>
                  <a:lnTo>
                    <a:pt x="532" y="57"/>
                  </a:lnTo>
                  <a:lnTo>
                    <a:pt x="530" y="59"/>
                  </a:lnTo>
                  <a:lnTo>
                    <a:pt x="530" y="63"/>
                  </a:lnTo>
                  <a:lnTo>
                    <a:pt x="530" y="65"/>
                  </a:lnTo>
                  <a:lnTo>
                    <a:pt x="530" y="66"/>
                  </a:lnTo>
                  <a:lnTo>
                    <a:pt x="528" y="70"/>
                  </a:lnTo>
                  <a:lnTo>
                    <a:pt x="528" y="72"/>
                  </a:lnTo>
                  <a:lnTo>
                    <a:pt x="528" y="76"/>
                  </a:lnTo>
                  <a:lnTo>
                    <a:pt x="528" y="78"/>
                  </a:lnTo>
                  <a:lnTo>
                    <a:pt x="526" y="82"/>
                  </a:lnTo>
                  <a:lnTo>
                    <a:pt x="526" y="86"/>
                  </a:lnTo>
                  <a:lnTo>
                    <a:pt x="526" y="87"/>
                  </a:lnTo>
                  <a:lnTo>
                    <a:pt x="526" y="89"/>
                  </a:lnTo>
                  <a:lnTo>
                    <a:pt x="525" y="93"/>
                  </a:lnTo>
                  <a:lnTo>
                    <a:pt x="525" y="95"/>
                  </a:lnTo>
                  <a:lnTo>
                    <a:pt x="525" y="99"/>
                  </a:lnTo>
                  <a:lnTo>
                    <a:pt x="523" y="105"/>
                  </a:lnTo>
                  <a:lnTo>
                    <a:pt x="521" y="110"/>
                  </a:lnTo>
                  <a:lnTo>
                    <a:pt x="521" y="114"/>
                  </a:lnTo>
                  <a:lnTo>
                    <a:pt x="519" y="120"/>
                  </a:lnTo>
                  <a:lnTo>
                    <a:pt x="519" y="124"/>
                  </a:lnTo>
                  <a:lnTo>
                    <a:pt x="519" y="129"/>
                  </a:lnTo>
                  <a:lnTo>
                    <a:pt x="517" y="131"/>
                  </a:lnTo>
                  <a:lnTo>
                    <a:pt x="517" y="135"/>
                  </a:lnTo>
                  <a:lnTo>
                    <a:pt x="515" y="139"/>
                  </a:lnTo>
                  <a:lnTo>
                    <a:pt x="515" y="141"/>
                  </a:lnTo>
                  <a:lnTo>
                    <a:pt x="513" y="146"/>
                  </a:lnTo>
                  <a:lnTo>
                    <a:pt x="515" y="146"/>
                  </a:lnTo>
                  <a:lnTo>
                    <a:pt x="517" y="148"/>
                  </a:lnTo>
                  <a:lnTo>
                    <a:pt x="521" y="148"/>
                  </a:lnTo>
                  <a:lnTo>
                    <a:pt x="525" y="150"/>
                  </a:lnTo>
                  <a:lnTo>
                    <a:pt x="528" y="152"/>
                  </a:lnTo>
                  <a:lnTo>
                    <a:pt x="530" y="152"/>
                  </a:lnTo>
                  <a:lnTo>
                    <a:pt x="534" y="154"/>
                  </a:lnTo>
                  <a:lnTo>
                    <a:pt x="538" y="154"/>
                  </a:lnTo>
                  <a:lnTo>
                    <a:pt x="540" y="156"/>
                  </a:lnTo>
                  <a:lnTo>
                    <a:pt x="544" y="156"/>
                  </a:lnTo>
                  <a:lnTo>
                    <a:pt x="545" y="156"/>
                  </a:lnTo>
                  <a:lnTo>
                    <a:pt x="549" y="158"/>
                  </a:lnTo>
                  <a:lnTo>
                    <a:pt x="553" y="158"/>
                  </a:lnTo>
                  <a:lnTo>
                    <a:pt x="555" y="160"/>
                  </a:lnTo>
                  <a:lnTo>
                    <a:pt x="561" y="162"/>
                  </a:lnTo>
                  <a:lnTo>
                    <a:pt x="563" y="162"/>
                  </a:lnTo>
                  <a:lnTo>
                    <a:pt x="568" y="163"/>
                  </a:lnTo>
                  <a:lnTo>
                    <a:pt x="570" y="163"/>
                  </a:lnTo>
                  <a:lnTo>
                    <a:pt x="574" y="165"/>
                  </a:lnTo>
                  <a:lnTo>
                    <a:pt x="578" y="167"/>
                  </a:lnTo>
                  <a:lnTo>
                    <a:pt x="582" y="169"/>
                  </a:lnTo>
                  <a:lnTo>
                    <a:pt x="585" y="169"/>
                  </a:lnTo>
                  <a:lnTo>
                    <a:pt x="589" y="171"/>
                  </a:lnTo>
                  <a:lnTo>
                    <a:pt x="593" y="173"/>
                  </a:lnTo>
                  <a:lnTo>
                    <a:pt x="599" y="173"/>
                  </a:lnTo>
                  <a:lnTo>
                    <a:pt x="603" y="175"/>
                  </a:lnTo>
                  <a:lnTo>
                    <a:pt x="606" y="177"/>
                  </a:lnTo>
                  <a:lnTo>
                    <a:pt x="608" y="177"/>
                  </a:lnTo>
                  <a:lnTo>
                    <a:pt x="614" y="179"/>
                  </a:lnTo>
                  <a:lnTo>
                    <a:pt x="616" y="181"/>
                  </a:lnTo>
                  <a:lnTo>
                    <a:pt x="622" y="181"/>
                  </a:lnTo>
                  <a:lnTo>
                    <a:pt x="623" y="182"/>
                  </a:lnTo>
                  <a:lnTo>
                    <a:pt x="629" y="184"/>
                  </a:lnTo>
                  <a:lnTo>
                    <a:pt x="631" y="184"/>
                  </a:lnTo>
                  <a:lnTo>
                    <a:pt x="635" y="186"/>
                  </a:lnTo>
                  <a:lnTo>
                    <a:pt x="639" y="188"/>
                  </a:lnTo>
                  <a:lnTo>
                    <a:pt x="642" y="188"/>
                  </a:lnTo>
                  <a:lnTo>
                    <a:pt x="644" y="190"/>
                  </a:lnTo>
                  <a:lnTo>
                    <a:pt x="648" y="192"/>
                  </a:lnTo>
                  <a:lnTo>
                    <a:pt x="650" y="192"/>
                  </a:lnTo>
                  <a:lnTo>
                    <a:pt x="654" y="194"/>
                  </a:lnTo>
                  <a:lnTo>
                    <a:pt x="658" y="196"/>
                  </a:lnTo>
                  <a:lnTo>
                    <a:pt x="663" y="198"/>
                  </a:lnTo>
                  <a:lnTo>
                    <a:pt x="667" y="200"/>
                  </a:lnTo>
                  <a:lnTo>
                    <a:pt x="671" y="203"/>
                  </a:lnTo>
                  <a:lnTo>
                    <a:pt x="673" y="205"/>
                  </a:lnTo>
                  <a:lnTo>
                    <a:pt x="675" y="207"/>
                  </a:lnTo>
                  <a:lnTo>
                    <a:pt x="675" y="209"/>
                  </a:lnTo>
                  <a:lnTo>
                    <a:pt x="673" y="211"/>
                  </a:lnTo>
                  <a:lnTo>
                    <a:pt x="669" y="215"/>
                  </a:lnTo>
                  <a:lnTo>
                    <a:pt x="665" y="219"/>
                  </a:lnTo>
                  <a:lnTo>
                    <a:pt x="660" y="222"/>
                  </a:lnTo>
                  <a:lnTo>
                    <a:pt x="656" y="224"/>
                  </a:lnTo>
                  <a:lnTo>
                    <a:pt x="654" y="226"/>
                  </a:lnTo>
                  <a:lnTo>
                    <a:pt x="650" y="228"/>
                  </a:lnTo>
                  <a:lnTo>
                    <a:pt x="646" y="230"/>
                  </a:lnTo>
                  <a:lnTo>
                    <a:pt x="644" y="232"/>
                  </a:lnTo>
                  <a:lnTo>
                    <a:pt x="641" y="236"/>
                  </a:lnTo>
                  <a:lnTo>
                    <a:pt x="637" y="238"/>
                  </a:lnTo>
                  <a:lnTo>
                    <a:pt x="635" y="239"/>
                  </a:lnTo>
                  <a:lnTo>
                    <a:pt x="631" y="241"/>
                  </a:lnTo>
                  <a:lnTo>
                    <a:pt x="627" y="243"/>
                  </a:lnTo>
                  <a:lnTo>
                    <a:pt x="623" y="245"/>
                  </a:lnTo>
                  <a:lnTo>
                    <a:pt x="622" y="247"/>
                  </a:lnTo>
                  <a:lnTo>
                    <a:pt x="618" y="249"/>
                  </a:lnTo>
                  <a:lnTo>
                    <a:pt x="616" y="249"/>
                  </a:lnTo>
                  <a:lnTo>
                    <a:pt x="612" y="251"/>
                  </a:lnTo>
                  <a:lnTo>
                    <a:pt x="610" y="253"/>
                  </a:lnTo>
                  <a:lnTo>
                    <a:pt x="606" y="257"/>
                  </a:lnTo>
                  <a:lnTo>
                    <a:pt x="603" y="258"/>
                  </a:lnTo>
                  <a:lnTo>
                    <a:pt x="601" y="258"/>
                  </a:lnTo>
                  <a:lnTo>
                    <a:pt x="601" y="260"/>
                  </a:lnTo>
                  <a:lnTo>
                    <a:pt x="603" y="262"/>
                  </a:lnTo>
                  <a:lnTo>
                    <a:pt x="604" y="264"/>
                  </a:lnTo>
                  <a:lnTo>
                    <a:pt x="608" y="268"/>
                  </a:lnTo>
                  <a:lnTo>
                    <a:pt x="614" y="270"/>
                  </a:lnTo>
                  <a:lnTo>
                    <a:pt x="620" y="276"/>
                  </a:lnTo>
                  <a:lnTo>
                    <a:pt x="622" y="277"/>
                  </a:lnTo>
                  <a:lnTo>
                    <a:pt x="625" y="279"/>
                  </a:lnTo>
                  <a:lnTo>
                    <a:pt x="629" y="283"/>
                  </a:lnTo>
                  <a:lnTo>
                    <a:pt x="631" y="287"/>
                  </a:lnTo>
                  <a:lnTo>
                    <a:pt x="635" y="289"/>
                  </a:lnTo>
                  <a:lnTo>
                    <a:pt x="639" y="293"/>
                  </a:lnTo>
                  <a:lnTo>
                    <a:pt x="642" y="295"/>
                  </a:lnTo>
                  <a:lnTo>
                    <a:pt x="646" y="298"/>
                  </a:lnTo>
                  <a:lnTo>
                    <a:pt x="650" y="302"/>
                  </a:lnTo>
                  <a:lnTo>
                    <a:pt x="654" y="304"/>
                  </a:lnTo>
                  <a:lnTo>
                    <a:pt x="658" y="308"/>
                  </a:lnTo>
                  <a:lnTo>
                    <a:pt x="661" y="312"/>
                  </a:lnTo>
                  <a:lnTo>
                    <a:pt x="665" y="315"/>
                  </a:lnTo>
                  <a:lnTo>
                    <a:pt x="669" y="319"/>
                  </a:lnTo>
                  <a:lnTo>
                    <a:pt x="673" y="323"/>
                  </a:lnTo>
                  <a:lnTo>
                    <a:pt x="677" y="327"/>
                  </a:lnTo>
                  <a:lnTo>
                    <a:pt x="680" y="331"/>
                  </a:lnTo>
                  <a:lnTo>
                    <a:pt x="682" y="334"/>
                  </a:lnTo>
                  <a:lnTo>
                    <a:pt x="686" y="338"/>
                  </a:lnTo>
                  <a:lnTo>
                    <a:pt x="690" y="342"/>
                  </a:lnTo>
                  <a:lnTo>
                    <a:pt x="694" y="344"/>
                  </a:lnTo>
                  <a:lnTo>
                    <a:pt x="698" y="348"/>
                  </a:lnTo>
                  <a:lnTo>
                    <a:pt x="701" y="352"/>
                  </a:lnTo>
                  <a:lnTo>
                    <a:pt x="705" y="355"/>
                  </a:lnTo>
                  <a:lnTo>
                    <a:pt x="707" y="357"/>
                  </a:lnTo>
                  <a:lnTo>
                    <a:pt x="711" y="361"/>
                  </a:lnTo>
                  <a:lnTo>
                    <a:pt x="713" y="365"/>
                  </a:lnTo>
                  <a:lnTo>
                    <a:pt x="717" y="369"/>
                  </a:lnTo>
                  <a:lnTo>
                    <a:pt x="719" y="372"/>
                  </a:lnTo>
                  <a:lnTo>
                    <a:pt x="722" y="374"/>
                  </a:lnTo>
                  <a:lnTo>
                    <a:pt x="724" y="378"/>
                  </a:lnTo>
                  <a:lnTo>
                    <a:pt x="726" y="382"/>
                  </a:lnTo>
                  <a:lnTo>
                    <a:pt x="730" y="386"/>
                  </a:lnTo>
                  <a:lnTo>
                    <a:pt x="732" y="388"/>
                  </a:lnTo>
                  <a:lnTo>
                    <a:pt x="734" y="391"/>
                  </a:lnTo>
                  <a:lnTo>
                    <a:pt x="736" y="395"/>
                  </a:lnTo>
                  <a:lnTo>
                    <a:pt x="739" y="401"/>
                  </a:lnTo>
                  <a:lnTo>
                    <a:pt x="743" y="405"/>
                  </a:lnTo>
                  <a:lnTo>
                    <a:pt x="745" y="410"/>
                  </a:lnTo>
                  <a:lnTo>
                    <a:pt x="749" y="414"/>
                  </a:lnTo>
                  <a:lnTo>
                    <a:pt x="751" y="416"/>
                  </a:lnTo>
                  <a:lnTo>
                    <a:pt x="751" y="418"/>
                  </a:lnTo>
                  <a:lnTo>
                    <a:pt x="753" y="420"/>
                  </a:lnTo>
                  <a:lnTo>
                    <a:pt x="753" y="422"/>
                  </a:lnTo>
                  <a:lnTo>
                    <a:pt x="642" y="418"/>
                  </a:lnTo>
                  <a:lnTo>
                    <a:pt x="644" y="420"/>
                  </a:lnTo>
                  <a:lnTo>
                    <a:pt x="644" y="422"/>
                  </a:lnTo>
                  <a:lnTo>
                    <a:pt x="646" y="426"/>
                  </a:lnTo>
                  <a:lnTo>
                    <a:pt x="648" y="430"/>
                  </a:lnTo>
                  <a:lnTo>
                    <a:pt x="652" y="433"/>
                  </a:lnTo>
                  <a:lnTo>
                    <a:pt x="654" y="437"/>
                  </a:lnTo>
                  <a:lnTo>
                    <a:pt x="654" y="439"/>
                  </a:lnTo>
                  <a:lnTo>
                    <a:pt x="656" y="443"/>
                  </a:lnTo>
                  <a:lnTo>
                    <a:pt x="658" y="447"/>
                  </a:lnTo>
                  <a:lnTo>
                    <a:pt x="660" y="450"/>
                  </a:lnTo>
                  <a:lnTo>
                    <a:pt x="661" y="454"/>
                  </a:lnTo>
                  <a:lnTo>
                    <a:pt x="663" y="458"/>
                  </a:lnTo>
                  <a:lnTo>
                    <a:pt x="665" y="462"/>
                  </a:lnTo>
                  <a:lnTo>
                    <a:pt x="667" y="466"/>
                  </a:lnTo>
                  <a:lnTo>
                    <a:pt x="669" y="471"/>
                  </a:lnTo>
                  <a:lnTo>
                    <a:pt x="671" y="475"/>
                  </a:lnTo>
                  <a:lnTo>
                    <a:pt x="675" y="481"/>
                  </a:lnTo>
                  <a:lnTo>
                    <a:pt x="677" y="485"/>
                  </a:lnTo>
                  <a:lnTo>
                    <a:pt x="679" y="490"/>
                  </a:lnTo>
                  <a:lnTo>
                    <a:pt x="680" y="496"/>
                  </a:lnTo>
                  <a:lnTo>
                    <a:pt x="682" y="502"/>
                  </a:lnTo>
                  <a:lnTo>
                    <a:pt x="682" y="504"/>
                  </a:lnTo>
                  <a:lnTo>
                    <a:pt x="684" y="507"/>
                  </a:lnTo>
                  <a:lnTo>
                    <a:pt x="684" y="509"/>
                  </a:lnTo>
                  <a:lnTo>
                    <a:pt x="686" y="513"/>
                  </a:lnTo>
                  <a:lnTo>
                    <a:pt x="688" y="515"/>
                  </a:lnTo>
                  <a:lnTo>
                    <a:pt x="688" y="519"/>
                  </a:lnTo>
                  <a:lnTo>
                    <a:pt x="690" y="523"/>
                  </a:lnTo>
                  <a:lnTo>
                    <a:pt x="690" y="526"/>
                  </a:lnTo>
                  <a:lnTo>
                    <a:pt x="692" y="528"/>
                  </a:lnTo>
                  <a:lnTo>
                    <a:pt x="692" y="530"/>
                  </a:lnTo>
                  <a:lnTo>
                    <a:pt x="694" y="534"/>
                  </a:lnTo>
                  <a:lnTo>
                    <a:pt x="694" y="536"/>
                  </a:lnTo>
                  <a:lnTo>
                    <a:pt x="696" y="540"/>
                  </a:lnTo>
                  <a:lnTo>
                    <a:pt x="696" y="542"/>
                  </a:lnTo>
                  <a:lnTo>
                    <a:pt x="698" y="545"/>
                  </a:lnTo>
                  <a:lnTo>
                    <a:pt x="698" y="547"/>
                  </a:lnTo>
                  <a:lnTo>
                    <a:pt x="700" y="553"/>
                  </a:lnTo>
                  <a:lnTo>
                    <a:pt x="701" y="559"/>
                  </a:lnTo>
                  <a:lnTo>
                    <a:pt x="703" y="564"/>
                  </a:lnTo>
                  <a:lnTo>
                    <a:pt x="705" y="570"/>
                  </a:lnTo>
                  <a:lnTo>
                    <a:pt x="705" y="574"/>
                  </a:lnTo>
                  <a:lnTo>
                    <a:pt x="707" y="578"/>
                  </a:lnTo>
                  <a:lnTo>
                    <a:pt x="709" y="583"/>
                  </a:lnTo>
                  <a:lnTo>
                    <a:pt x="709" y="587"/>
                  </a:lnTo>
                  <a:lnTo>
                    <a:pt x="711" y="591"/>
                  </a:lnTo>
                  <a:lnTo>
                    <a:pt x="711" y="597"/>
                  </a:lnTo>
                  <a:lnTo>
                    <a:pt x="713" y="601"/>
                  </a:lnTo>
                  <a:lnTo>
                    <a:pt x="715" y="604"/>
                  </a:lnTo>
                  <a:lnTo>
                    <a:pt x="715" y="608"/>
                  </a:lnTo>
                  <a:lnTo>
                    <a:pt x="717" y="610"/>
                  </a:lnTo>
                  <a:lnTo>
                    <a:pt x="717" y="614"/>
                  </a:lnTo>
                  <a:lnTo>
                    <a:pt x="717" y="618"/>
                  </a:lnTo>
                  <a:lnTo>
                    <a:pt x="719" y="621"/>
                  </a:lnTo>
                  <a:lnTo>
                    <a:pt x="720" y="627"/>
                  </a:lnTo>
                  <a:lnTo>
                    <a:pt x="720" y="629"/>
                  </a:lnTo>
                  <a:lnTo>
                    <a:pt x="720" y="633"/>
                  </a:lnTo>
                  <a:lnTo>
                    <a:pt x="722" y="635"/>
                  </a:lnTo>
                  <a:lnTo>
                    <a:pt x="627" y="612"/>
                  </a:lnTo>
                  <a:lnTo>
                    <a:pt x="627" y="614"/>
                  </a:lnTo>
                  <a:lnTo>
                    <a:pt x="627" y="616"/>
                  </a:lnTo>
                  <a:lnTo>
                    <a:pt x="629" y="618"/>
                  </a:lnTo>
                  <a:lnTo>
                    <a:pt x="631" y="621"/>
                  </a:lnTo>
                  <a:lnTo>
                    <a:pt x="631" y="625"/>
                  </a:lnTo>
                  <a:lnTo>
                    <a:pt x="633" y="629"/>
                  </a:lnTo>
                  <a:lnTo>
                    <a:pt x="637" y="635"/>
                  </a:lnTo>
                  <a:lnTo>
                    <a:pt x="637" y="637"/>
                  </a:lnTo>
                  <a:lnTo>
                    <a:pt x="639" y="639"/>
                  </a:lnTo>
                  <a:lnTo>
                    <a:pt x="639" y="642"/>
                  </a:lnTo>
                  <a:lnTo>
                    <a:pt x="641" y="646"/>
                  </a:lnTo>
                  <a:lnTo>
                    <a:pt x="641" y="648"/>
                  </a:lnTo>
                  <a:lnTo>
                    <a:pt x="642" y="652"/>
                  </a:lnTo>
                  <a:lnTo>
                    <a:pt x="644" y="656"/>
                  </a:lnTo>
                  <a:lnTo>
                    <a:pt x="646" y="658"/>
                  </a:lnTo>
                  <a:lnTo>
                    <a:pt x="646" y="661"/>
                  </a:lnTo>
                  <a:lnTo>
                    <a:pt x="648" y="665"/>
                  </a:lnTo>
                  <a:lnTo>
                    <a:pt x="650" y="669"/>
                  </a:lnTo>
                  <a:lnTo>
                    <a:pt x="650" y="671"/>
                  </a:lnTo>
                  <a:lnTo>
                    <a:pt x="652" y="675"/>
                  </a:lnTo>
                  <a:lnTo>
                    <a:pt x="654" y="678"/>
                  </a:lnTo>
                  <a:lnTo>
                    <a:pt x="656" y="682"/>
                  </a:lnTo>
                  <a:lnTo>
                    <a:pt x="656" y="686"/>
                  </a:lnTo>
                  <a:lnTo>
                    <a:pt x="658" y="690"/>
                  </a:lnTo>
                  <a:lnTo>
                    <a:pt x="658" y="694"/>
                  </a:lnTo>
                  <a:lnTo>
                    <a:pt x="660" y="697"/>
                  </a:lnTo>
                  <a:lnTo>
                    <a:pt x="661" y="701"/>
                  </a:lnTo>
                  <a:lnTo>
                    <a:pt x="661" y="703"/>
                  </a:lnTo>
                  <a:lnTo>
                    <a:pt x="663" y="709"/>
                  </a:lnTo>
                  <a:lnTo>
                    <a:pt x="665" y="711"/>
                  </a:lnTo>
                  <a:lnTo>
                    <a:pt x="665" y="715"/>
                  </a:lnTo>
                  <a:lnTo>
                    <a:pt x="667" y="718"/>
                  </a:lnTo>
                  <a:lnTo>
                    <a:pt x="669" y="722"/>
                  </a:lnTo>
                  <a:lnTo>
                    <a:pt x="669" y="726"/>
                  </a:lnTo>
                  <a:lnTo>
                    <a:pt x="671" y="728"/>
                  </a:lnTo>
                  <a:lnTo>
                    <a:pt x="671" y="732"/>
                  </a:lnTo>
                  <a:lnTo>
                    <a:pt x="673" y="735"/>
                  </a:lnTo>
                  <a:lnTo>
                    <a:pt x="673" y="739"/>
                  </a:lnTo>
                  <a:lnTo>
                    <a:pt x="675" y="743"/>
                  </a:lnTo>
                  <a:lnTo>
                    <a:pt x="675" y="745"/>
                  </a:lnTo>
                  <a:lnTo>
                    <a:pt x="677" y="749"/>
                  </a:lnTo>
                  <a:lnTo>
                    <a:pt x="677" y="751"/>
                  </a:lnTo>
                  <a:lnTo>
                    <a:pt x="677" y="753"/>
                  </a:lnTo>
                  <a:lnTo>
                    <a:pt x="679" y="758"/>
                  </a:lnTo>
                  <a:lnTo>
                    <a:pt x="679" y="764"/>
                  </a:lnTo>
                  <a:lnTo>
                    <a:pt x="679" y="768"/>
                  </a:lnTo>
                  <a:lnTo>
                    <a:pt x="679" y="772"/>
                  </a:lnTo>
                  <a:lnTo>
                    <a:pt x="679" y="773"/>
                  </a:lnTo>
                  <a:lnTo>
                    <a:pt x="679" y="777"/>
                  </a:lnTo>
                  <a:lnTo>
                    <a:pt x="677" y="777"/>
                  </a:lnTo>
                  <a:lnTo>
                    <a:pt x="675" y="779"/>
                  </a:lnTo>
                  <a:lnTo>
                    <a:pt x="673" y="781"/>
                  </a:lnTo>
                  <a:lnTo>
                    <a:pt x="671" y="781"/>
                  </a:lnTo>
                  <a:lnTo>
                    <a:pt x="667" y="781"/>
                  </a:lnTo>
                  <a:lnTo>
                    <a:pt x="663" y="779"/>
                  </a:lnTo>
                  <a:lnTo>
                    <a:pt x="660" y="779"/>
                  </a:lnTo>
                  <a:lnTo>
                    <a:pt x="656" y="779"/>
                  </a:lnTo>
                  <a:lnTo>
                    <a:pt x="652" y="777"/>
                  </a:lnTo>
                  <a:lnTo>
                    <a:pt x="648" y="775"/>
                  </a:lnTo>
                  <a:lnTo>
                    <a:pt x="642" y="772"/>
                  </a:lnTo>
                  <a:lnTo>
                    <a:pt x="639" y="770"/>
                  </a:lnTo>
                  <a:lnTo>
                    <a:pt x="633" y="768"/>
                  </a:lnTo>
                  <a:lnTo>
                    <a:pt x="627" y="766"/>
                  </a:lnTo>
                  <a:lnTo>
                    <a:pt x="623" y="762"/>
                  </a:lnTo>
                  <a:lnTo>
                    <a:pt x="618" y="760"/>
                  </a:lnTo>
                  <a:lnTo>
                    <a:pt x="612" y="758"/>
                  </a:lnTo>
                  <a:lnTo>
                    <a:pt x="608" y="754"/>
                  </a:lnTo>
                  <a:lnTo>
                    <a:pt x="603" y="751"/>
                  </a:lnTo>
                  <a:lnTo>
                    <a:pt x="597" y="749"/>
                  </a:lnTo>
                  <a:lnTo>
                    <a:pt x="593" y="745"/>
                  </a:lnTo>
                  <a:lnTo>
                    <a:pt x="587" y="743"/>
                  </a:lnTo>
                  <a:lnTo>
                    <a:pt x="584" y="739"/>
                  </a:lnTo>
                  <a:lnTo>
                    <a:pt x="580" y="737"/>
                  </a:lnTo>
                  <a:lnTo>
                    <a:pt x="576" y="735"/>
                  </a:lnTo>
                  <a:lnTo>
                    <a:pt x="574" y="734"/>
                  </a:lnTo>
                  <a:lnTo>
                    <a:pt x="570" y="732"/>
                  </a:lnTo>
                  <a:lnTo>
                    <a:pt x="568" y="730"/>
                  </a:lnTo>
                  <a:lnTo>
                    <a:pt x="564" y="728"/>
                  </a:lnTo>
                  <a:lnTo>
                    <a:pt x="564" y="730"/>
                  </a:lnTo>
                  <a:lnTo>
                    <a:pt x="564" y="732"/>
                  </a:lnTo>
                  <a:lnTo>
                    <a:pt x="564" y="735"/>
                  </a:lnTo>
                  <a:lnTo>
                    <a:pt x="566" y="737"/>
                  </a:lnTo>
                  <a:lnTo>
                    <a:pt x="566" y="741"/>
                  </a:lnTo>
                  <a:lnTo>
                    <a:pt x="566" y="743"/>
                  </a:lnTo>
                  <a:lnTo>
                    <a:pt x="568" y="747"/>
                  </a:lnTo>
                  <a:lnTo>
                    <a:pt x="568" y="751"/>
                  </a:lnTo>
                  <a:lnTo>
                    <a:pt x="570" y="754"/>
                  </a:lnTo>
                  <a:lnTo>
                    <a:pt x="570" y="758"/>
                  </a:lnTo>
                  <a:lnTo>
                    <a:pt x="570" y="762"/>
                  </a:lnTo>
                  <a:lnTo>
                    <a:pt x="570" y="768"/>
                  </a:lnTo>
                  <a:lnTo>
                    <a:pt x="572" y="772"/>
                  </a:lnTo>
                  <a:lnTo>
                    <a:pt x="572" y="775"/>
                  </a:lnTo>
                  <a:lnTo>
                    <a:pt x="572" y="779"/>
                  </a:lnTo>
                  <a:lnTo>
                    <a:pt x="572" y="783"/>
                  </a:lnTo>
                  <a:lnTo>
                    <a:pt x="574" y="789"/>
                  </a:lnTo>
                  <a:lnTo>
                    <a:pt x="574" y="793"/>
                  </a:lnTo>
                  <a:lnTo>
                    <a:pt x="574" y="796"/>
                  </a:lnTo>
                  <a:lnTo>
                    <a:pt x="574" y="800"/>
                  </a:lnTo>
                  <a:lnTo>
                    <a:pt x="574" y="804"/>
                  </a:lnTo>
                  <a:lnTo>
                    <a:pt x="572" y="806"/>
                  </a:lnTo>
                  <a:lnTo>
                    <a:pt x="572" y="810"/>
                  </a:lnTo>
                  <a:lnTo>
                    <a:pt x="572" y="812"/>
                  </a:lnTo>
                  <a:lnTo>
                    <a:pt x="570" y="815"/>
                  </a:lnTo>
                  <a:lnTo>
                    <a:pt x="568" y="819"/>
                  </a:lnTo>
                  <a:lnTo>
                    <a:pt x="566" y="821"/>
                  </a:lnTo>
                  <a:lnTo>
                    <a:pt x="563" y="821"/>
                  </a:lnTo>
                  <a:lnTo>
                    <a:pt x="561" y="821"/>
                  </a:lnTo>
                  <a:lnTo>
                    <a:pt x="559" y="819"/>
                  </a:lnTo>
                  <a:lnTo>
                    <a:pt x="555" y="819"/>
                  </a:lnTo>
                  <a:lnTo>
                    <a:pt x="553" y="817"/>
                  </a:lnTo>
                  <a:lnTo>
                    <a:pt x="549" y="817"/>
                  </a:lnTo>
                  <a:lnTo>
                    <a:pt x="545" y="815"/>
                  </a:lnTo>
                  <a:lnTo>
                    <a:pt x="542" y="813"/>
                  </a:lnTo>
                  <a:lnTo>
                    <a:pt x="538" y="812"/>
                  </a:lnTo>
                  <a:lnTo>
                    <a:pt x="532" y="808"/>
                  </a:lnTo>
                  <a:lnTo>
                    <a:pt x="528" y="806"/>
                  </a:lnTo>
                  <a:lnTo>
                    <a:pt x="523" y="804"/>
                  </a:lnTo>
                  <a:lnTo>
                    <a:pt x="519" y="800"/>
                  </a:lnTo>
                  <a:lnTo>
                    <a:pt x="515" y="796"/>
                  </a:lnTo>
                  <a:lnTo>
                    <a:pt x="509" y="794"/>
                  </a:lnTo>
                  <a:lnTo>
                    <a:pt x="506" y="793"/>
                  </a:lnTo>
                  <a:lnTo>
                    <a:pt x="500" y="789"/>
                  </a:lnTo>
                  <a:lnTo>
                    <a:pt x="496" y="785"/>
                  </a:lnTo>
                  <a:lnTo>
                    <a:pt x="492" y="783"/>
                  </a:lnTo>
                  <a:lnTo>
                    <a:pt x="487" y="779"/>
                  </a:lnTo>
                  <a:lnTo>
                    <a:pt x="483" y="777"/>
                  </a:lnTo>
                  <a:lnTo>
                    <a:pt x="479" y="773"/>
                  </a:lnTo>
                  <a:lnTo>
                    <a:pt x="475" y="772"/>
                  </a:lnTo>
                  <a:lnTo>
                    <a:pt x="473" y="770"/>
                  </a:lnTo>
                  <a:lnTo>
                    <a:pt x="469" y="766"/>
                  </a:lnTo>
                  <a:lnTo>
                    <a:pt x="468" y="764"/>
                  </a:lnTo>
                  <a:lnTo>
                    <a:pt x="464" y="762"/>
                  </a:lnTo>
                  <a:lnTo>
                    <a:pt x="462" y="760"/>
                  </a:lnTo>
                  <a:lnTo>
                    <a:pt x="460" y="758"/>
                  </a:lnTo>
                  <a:lnTo>
                    <a:pt x="458" y="758"/>
                  </a:lnTo>
                  <a:lnTo>
                    <a:pt x="230" y="762"/>
                  </a:lnTo>
                  <a:lnTo>
                    <a:pt x="237" y="737"/>
                  </a:lnTo>
                  <a:lnTo>
                    <a:pt x="239" y="737"/>
                  </a:lnTo>
                  <a:lnTo>
                    <a:pt x="241" y="737"/>
                  </a:lnTo>
                  <a:lnTo>
                    <a:pt x="245" y="737"/>
                  </a:lnTo>
                  <a:lnTo>
                    <a:pt x="247" y="737"/>
                  </a:lnTo>
                  <a:lnTo>
                    <a:pt x="249" y="737"/>
                  </a:lnTo>
                  <a:lnTo>
                    <a:pt x="253" y="737"/>
                  </a:lnTo>
                  <a:lnTo>
                    <a:pt x="256" y="737"/>
                  </a:lnTo>
                  <a:lnTo>
                    <a:pt x="258" y="737"/>
                  </a:lnTo>
                  <a:lnTo>
                    <a:pt x="262" y="737"/>
                  </a:lnTo>
                  <a:lnTo>
                    <a:pt x="266" y="737"/>
                  </a:lnTo>
                  <a:lnTo>
                    <a:pt x="270" y="737"/>
                  </a:lnTo>
                  <a:lnTo>
                    <a:pt x="274" y="735"/>
                  </a:lnTo>
                  <a:lnTo>
                    <a:pt x="277" y="735"/>
                  </a:lnTo>
                  <a:lnTo>
                    <a:pt x="281" y="735"/>
                  </a:lnTo>
                  <a:lnTo>
                    <a:pt x="285" y="735"/>
                  </a:lnTo>
                  <a:lnTo>
                    <a:pt x="291" y="735"/>
                  </a:lnTo>
                  <a:lnTo>
                    <a:pt x="294" y="735"/>
                  </a:lnTo>
                  <a:lnTo>
                    <a:pt x="300" y="735"/>
                  </a:lnTo>
                  <a:lnTo>
                    <a:pt x="304" y="735"/>
                  </a:lnTo>
                  <a:lnTo>
                    <a:pt x="310" y="735"/>
                  </a:lnTo>
                  <a:lnTo>
                    <a:pt x="314" y="735"/>
                  </a:lnTo>
                  <a:lnTo>
                    <a:pt x="319" y="735"/>
                  </a:lnTo>
                  <a:lnTo>
                    <a:pt x="325" y="735"/>
                  </a:lnTo>
                  <a:lnTo>
                    <a:pt x="329" y="735"/>
                  </a:lnTo>
                  <a:lnTo>
                    <a:pt x="334" y="735"/>
                  </a:lnTo>
                  <a:lnTo>
                    <a:pt x="340" y="735"/>
                  </a:lnTo>
                  <a:lnTo>
                    <a:pt x="346" y="735"/>
                  </a:lnTo>
                  <a:lnTo>
                    <a:pt x="350" y="735"/>
                  </a:lnTo>
                  <a:lnTo>
                    <a:pt x="355" y="735"/>
                  </a:lnTo>
                  <a:lnTo>
                    <a:pt x="359" y="735"/>
                  </a:lnTo>
                  <a:lnTo>
                    <a:pt x="365" y="735"/>
                  </a:lnTo>
                  <a:lnTo>
                    <a:pt x="371" y="735"/>
                  </a:lnTo>
                  <a:lnTo>
                    <a:pt x="376" y="735"/>
                  </a:lnTo>
                  <a:lnTo>
                    <a:pt x="380" y="735"/>
                  </a:lnTo>
                  <a:lnTo>
                    <a:pt x="386" y="735"/>
                  </a:lnTo>
                  <a:lnTo>
                    <a:pt x="391" y="735"/>
                  </a:lnTo>
                  <a:lnTo>
                    <a:pt x="395" y="735"/>
                  </a:lnTo>
                  <a:lnTo>
                    <a:pt x="401" y="735"/>
                  </a:lnTo>
                  <a:lnTo>
                    <a:pt x="405" y="735"/>
                  </a:lnTo>
                  <a:lnTo>
                    <a:pt x="409" y="735"/>
                  </a:lnTo>
                  <a:lnTo>
                    <a:pt x="414" y="735"/>
                  </a:lnTo>
                  <a:lnTo>
                    <a:pt x="418" y="735"/>
                  </a:lnTo>
                  <a:lnTo>
                    <a:pt x="424" y="737"/>
                  </a:lnTo>
                  <a:lnTo>
                    <a:pt x="426" y="737"/>
                  </a:lnTo>
                  <a:lnTo>
                    <a:pt x="429" y="737"/>
                  </a:lnTo>
                  <a:lnTo>
                    <a:pt x="433" y="737"/>
                  </a:lnTo>
                  <a:lnTo>
                    <a:pt x="437" y="737"/>
                  </a:lnTo>
                  <a:lnTo>
                    <a:pt x="441" y="737"/>
                  </a:lnTo>
                  <a:lnTo>
                    <a:pt x="445" y="737"/>
                  </a:lnTo>
                  <a:lnTo>
                    <a:pt x="447" y="737"/>
                  </a:lnTo>
                  <a:lnTo>
                    <a:pt x="450" y="737"/>
                  </a:lnTo>
                  <a:lnTo>
                    <a:pt x="454" y="737"/>
                  </a:lnTo>
                  <a:lnTo>
                    <a:pt x="458" y="739"/>
                  </a:lnTo>
                  <a:lnTo>
                    <a:pt x="462" y="739"/>
                  </a:lnTo>
                  <a:lnTo>
                    <a:pt x="464" y="741"/>
                  </a:lnTo>
                  <a:lnTo>
                    <a:pt x="466" y="741"/>
                  </a:lnTo>
                  <a:lnTo>
                    <a:pt x="471" y="745"/>
                  </a:lnTo>
                  <a:lnTo>
                    <a:pt x="473" y="745"/>
                  </a:lnTo>
                  <a:lnTo>
                    <a:pt x="475" y="747"/>
                  </a:lnTo>
                  <a:lnTo>
                    <a:pt x="479" y="749"/>
                  </a:lnTo>
                  <a:lnTo>
                    <a:pt x="483" y="751"/>
                  </a:lnTo>
                  <a:lnTo>
                    <a:pt x="485" y="753"/>
                  </a:lnTo>
                  <a:lnTo>
                    <a:pt x="488" y="754"/>
                  </a:lnTo>
                  <a:lnTo>
                    <a:pt x="492" y="756"/>
                  </a:lnTo>
                  <a:lnTo>
                    <a:pt x="496" y="758"/>
                  </a:lnTo>
                  <a:lnTo>
                    <a:pt x="500" y="760"/>
                  </a:lnTo>
                  <a:lnTo>
                    <a:pt x="504" y="764"/>
                  </a:lnTo>
                  <a:lnTo>
                    <a:pt x="507" y="766"/>
                  </a:lnTo>
                  <a:lnTo>
                    <a:pt x="511" y="768"/>
                  </a:lnTo>
                  <a:lnTo>
                    <a:pt x="515" y="770"/>
                  </a:lnTo>
                  <a:lnTo>
                    <a:pt x="519" y="772"/>
                  </a:lnTo>
                  <a:lnTo>
                    <a:pt x="523" y="775"/>
                  </a:lnTo>
                  <a:lnTo>
                    <a:pt x="526" y="777"/>
                  </a:lnTo>
                  <a:lnTo>
                    <a:pt x="528" y="779"/>
                  </a:lnTo>
                  <a:lnTo>
                    <a:pt x="532" y="781"/>
                  </a:lnTo>
                  <a:lnTo>
                    <a:pt x="536" y="783"/>
                  </a:lnTo>
                  <a:lnTo>
                    <a:pt x="538" y="785"/>
                  </a:lnTo>
                  <a:lnTo>
                    <a:pt x="544" y="787"/>
                  </a:lnTo>
                  <a:lnTo>
                    <a:pt x="547" y="791"/>
                  </a:lnTo>
                  <a:lnTo>
                    <a:pt x="549" y="793"/>
                  </a:lnTo>
                  <a:lnTo>
                    <a:pt x="551" y="793"/>
                  </a:lnTo>
                  <a:lnTo>
                    <a:pt x="549" y="793"/>
                  </a:lnTo>
                  <a:lnTo>
                    <a:pt x="549" y="789"/>
                  </a:lnTo>
                  <a:lnTo>
                    <a:pt x="549" y="785"/>
                  </a:lnTo>
                  <a:lnTo>
                    <a:pt x="547" y="781"/>
                  </a:lnTo>
                  <a:lnTo>
                    <a:pt x="547" y="777"/>
                  </a:lnTo>
                  <a:lnTo>
                    <a:pt x="547" y="773"/>
                  </a:lnTo>
                  <a:lnTo>
                    <a:pt x="545" y="770"/>
                  </a:lnTo>
                  <a:lnTo>
                    <a:pt x="545" y="768"/>
                  </a:lnTo>
                  <a:lnTo>
                    <a:pt x="545" y="764"/>
                  </a:lnTo>
                  <a:lnTo>
                    <a:pt x="545" y="760"/>
                  </a:lnTo>
                  <a:lnTo>
                    <a:pt x="545" y="756"/>
                  </a:lnTo>
                  <a:lnTo>
                    <a:pt x="545" y="753"/>
                  </a:lnTo>
                  <a:lnTo>
                    <a:pt x="544" y="749"/>
                  </a:lnTo>
                  <a:lnTo>
                    <a:pt x="544" y="745"/>
                  </a:lnTo>
                  <a:lnTo>
                    <a:pt x="544" y="741"/>
                  </a:lnTo>
                  <a:lnTo>
                    <a:pt x="544" y="737"/>
                  </a:lnTo>
                  <a:lnTo>
                    <a:pt x="544" y="732"/>
                  </a:lnTo>
                  <a:lnTo>
                    <a:pt x="544" y="728"/>
                  </a:lnTo>
                  <a:lnTo>
                    <a:pt x="544" y="724"/>
                  </a:lnTo>
                  <a:lnTo>
                    <a:pt x="544" y="720"/>
                  </a:lnTo>
                  <a:lnTo>
                    <a:pt x="544" y="716"/>
                  </a:lnTo>
                  <a:lnTo>
                    <a:pt x="544" y="713"/>
                  </a:lnTo>
                  <a:lnTo>
                    <a:pt x="544" y="711"/>
                  </a:lnTo>
                  <a:lnTo>
                    <a:pt x="544" y="709"/>
                  </a:lnTo>
                  <a:lnTo>
                    <a:pt x="544" y="705"/>
                  </a:lnTo>
                  <a:lnTo>
                    <a:pt x="544" y="703"/>
                  </a:lnTo>
                  <a:lnTo>
                    <a:pt x="544" y="701"/>
                  </a:lnTo>
                  <a:lnTo>
                    <a:pt x="545" y="699"/>
                  </a:lnTo>
                  <a:lnTo>
                    <a:pt x="547" y="696"/>
                  </a:lnTo>
                  <a:lnTo>
                    <a:pt x="551" y="696"/>
                  </a:lnTo>
                  <a:lnTo>
                    <a:pt x="553" y="696"/>
                  </a:lnTo>
                  <a:lnTo>
                    <a:pt x="557" y="696"/>
                  </a:lnTo>
                  <a:lnTo>
                    <a:pt x="561" y="697"/>
                  </a:lnTo>
                  <a:lnTo>
                    <a:pt x="564" y="699"/>
                  </a:lnTo>
                  <a:lnTo>
                    <a:pt x="568" y="701"/>
                  </a:lnTo>
                  <a:lnTo>
                    <a:pt x="572" y="703"/>
                  </a:lnTo>
                  <a:lnTo>
                    <a:pt x="578" y="705"/>
                  </a:lnTo>
                  <a:lnTo>
                    <a:pt x="584" y="709"/>
                  </a:lnTo>
                  <a:lnTo>
                    <a:pt x="587" y="711"/>
                  </a:lnTo>
                  <a:lnTo>
                    <a:pt x="593" y="713"/>
                  </a:lnTo>
                  <a:lnTo>
                    <a:pt x="597" y="716"/>
                  </a:lnTo>
                  <a:lnTo>
                    <a:pt x="603" y="720"/>
                  </a:lnTo>
                  <a:lnTo>
                    <a:pt x="608" y="722"/>
                  </a:lnTo>
                  <a:lnTo>
                    <a:pt x="612" y="726"/>
                  </a:lnTo>
                  <a:lnTo>
                    <a:pt x="618" y="730"/>
                  </a:lnTo>
                  <a:lnTo>
                    <a:pt x="623" y="734"/>
                  </a:lnTo>
                  <a:lnTo>
                    <a:pt x="627" y="735"/>
                  </a:lnTo>
                  <a:lnTo>
                    <a:pt x="631" y="737"/>
                  </a:lnTo>
                  <a:lnTo>
                    <a:pt x="637" y="741"/>
                  </a:lnTo>
                  <a:lnTo>
                    <a:pt x="641" y="745"/>
                  </a:lnTo>
                  <a:lnTo>
                    <a:pt x="644" y="747"/>
                  </a:lnTo>
                  <a:lnTo>
                    <a:pt x="648" y="749"/>
                  </a:lnTo>
                  <a:lnTo>
                    <a:pt x="650" y="751"/>
                  </a:lnTo>
                  <a:lnTo>
                    <a:pt x="654" y="753"/>
                  </a:lnTo>
                  <a:lnTo>
                    <a:pt x="656" y="754"/>
                  </a:lnTo>
                  <a:lnTo>
                    <a:pt x="658" y="756"/>
                  </a:lnTo>
                  <a:lnTo>
                    <a:pt x="658" y="754"/>
                  </a:lnTo>
                  <a:lnTo>
                    <a:pt x="656" y="753"/>
                  </a:lnTo>
                  <a:lnTo>
                    <a:pt x="656" y="751"/>
                  </a:lnTo>
                  <a:lnTo>
                    <a:pt x="654" y="747"/>
                  </a:lnTo>
                  <a:lnTo>
                    <a:pt x="652" y="743"/>
                  </a:lnTo>
                  <a:lnTo>
                    <a:pt x="650" y="737"/>
                  </a:lnTo>
                  <a:lnTo>
                    <a:pt x="648" y="734"/>
                  </a:lnTo>
                  <a:lnTo>
                    <a:pt x="648" y="730"/>
                  </a:lnTo>
                  <a:lnTo>
                    <a:pt x="646" y="728"/>
                  </a:lnTo>
                  <a:lnTo>
                    <a:pt x="644" y="724"/>
                  </a:lnTo>
                  <a:lnTo>
                    <a:pt x="644" y="722"/>
                  </a:lnTo>
                  <a:lnTo>
                    <a:pt x="642" y="718"/>
                  </a:lnTo>
                  <a:lnTo>
                    <a:pt x="641" y="716"/>
                  </a:lnTo>
                  <a:lnTo>
                    <a:pt x="641" y="713"/>
                  </a:lnTo>
                  <a:lnTo>
                    <a:pt x="639" y="709"/>
                  </a:lnTo>
                  <a:lnTo>
                    <a:pt x="639" y="705"/>
                  </a:lnTo>
                  <a:lnTo>
                    <a:pt x="637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3" y="692"/>
                  </a:lnTo>
                  <a:lnTo>
                    <a:pt x="631" y="688"/>
                  </a:lnTo>
                  <a:lnTo>
                    <a:pt x="631" y="686"/>
                  </a:lnTo>
                  <a:lnTo>
                    <a:pt x="629" y="682"/>
                  </a:lnTo>
                  <a:lnTo>
                    <a:pt x="627" y="678"/>
                  </a:lnTo>
                  <a:lnTo>
                    <a:pt x="625" y="675"/>
                  </a:lnTo>
                  <a:lnTo>
                    <a:pt x="625" y="671"/>
                  </a:lnTo>
                  <a:lnTo>
                    <a:pt x="623" y="667"/>
                  </a:lnTo>
                  <a:lnTo>
                    <a:pt x="622" y="663"/>
                  </a:lnTo>
                  <a:lnTo>
                    <a:pt x="622" y="659"/>
                  </a:lnTo>
                  <a:lnTo>
                    <a:pt x="620" y="656"/>
                  </a:lnTo>
                  <a:lnTo>
                    <a:pt x="618" y="654"/>
                  </a:lnTo>
                  <a:lnTo>
                    <a:pt x="616" y="650"/>
                  </a:lnTo>
                  <a:lnTo>
                    <a:pt x="616" y="646"/>
                  </a:lnTo>
                  <a:lnTo>
                    <a:pt x="614" y="642"/>
                  </a:lnTo>
                  <a:lnTo>
                    <a:pt x="614" y="640"/>
                  </a:lnTo>
                  <a:lnTo>
                    <a:pt x="612" y="637"/>
                  </a:lnTo>
                  <a:lnTo>
                    <a:pt x="610" y="633"/>
                  </a:lnTo>
                  <a:lnTo>
                    <a:pt x="610" y="631"/>
                  </a:lnTo>
                  <a:lnTo>
                    <a:pt x="608" y="627"/>
                  </a:lnTo>
                  <a:lnTo>
                    <a:pt x="608" y="625"/>
                  </a:lnTo>
                  <a:lnTo>
                    <a:pt x="606" y="621"/>
                  </a:lnTo>
                  <a:lnTo>
                    <a:pt x="606" y="620"/>
                  </a:lnTo>
                  <a:lnTo>
                    <a:pt x="604" y="616"/>
                  </a:lnTo>
                  <a:lnTo>
                    <a:pt x="604" y="612"/>
                  </a:lnTo>
                  <a:lnTo>
                    <a:pt x="603" y="608"/>
                  </a:lnTo>
                  <a:lnTo>
                    <a:pt x="601" y="602"/>
                  </a:lnTo>
                  <a:lnTo>
                    <a:pt x="601" y="601"/>
                  </a:lnTo>
                  <a:lnTo>
                    <a:pt x="601" y="597"/>
                  </a:lnTo>
                  <a:lnTo>
                    <a:pt x="601" y="593"/>
                  </a:lnTo>
                  <a:lnTo>
                    <a:pt x="604" y="593"/>
                  </a:lnTo>
                  <a:lnTo>
                    <a:pt x="606" y="591"/>
                  </a:lnTo>
                  <a:lnTo>
                    <a:pt x="608" y="591"/>
                  </a:lnTo>
                  <a:lnTo>
                    <a:pt x="612" y="591"/>
                  </a:lnTo>
                  <a:lnTo>
                    <a:pt x="614" y="591"/>
                  </a:lnTo>
                  <a:lnTo>
                    <a:pt x="618" y="591"/>
                  </a:lnTo>
                  <a:lnTo>
                    <a:pt x="622" y="591"/>
                  </a:lnTo>
                  <a:lnTo>
                    <a:pt x="625" y="591"/>
                  </a:lnTo>
                  <a:lnTo>
                    <a:pt x="629" y="591"/>
                  </a:lnTo>
                  <a:lnTo>
                    <a:pt x="633" y="591"/>
                  </a:lnTo>
                  <a:lnTo>
                    <a:pt x="639" y="593"/>
                  </a:lnTo>
                  <a:lnTo>
                    <a:pt x="642" y="593"/>
                  </a:lnTo>
                  <a:lnTo>
                    <a:pt x="648" y="595"/>
                  </a:lnTo>
                  <a:lnTo>
                    <a:pt x="652" y="595"/>
                  </a:lnTo>
                  <a:lnTo>
                    <a:pt x="656" y="595"/>
                  </a:lnTo>
                  <a:lnTo>
                    <a:pt x="660" y="595"/>
                  </a:lnTo>
                  <a:lnTo>
                    <a:pt x="663" y="597"/>
                  </a:lnTo>
                  <a:lnTo>
                    <a:pt x="667" y="597"/>
                  </a:lnTo>
                  <a:lnTo>
                    <a:pt x="671" y="599"/>
                  </a:lnTo>
                  <a:lnTo>
                    <a:pt x="675" y="599"/>
                  </a:lnTo>
                  <a:lnTo>
                    <a:pt x="679" y="601"/>
                  </a:lnTo>
                  <a:lnTo>
                    <a:pt x="682" y="601"/>
                  </a:lnTo>
                  <a:lnTo>
                    <a:pt x="686" y="601"/>
                  </a:lnTo>
                  <a:lnTo>
                    <a:pt x="688" y="602"/>
                  </a:lnTo>
                  <a:lnTo>
                    <a:pt x="690" y="602"/>
                  </a:lnTo>
                  <a:lnTo>
                    <a:pt x="692" y="602"/>
                  </a:lnTo>
                  <a:lnTo>
                    <a:pt x="694" y="604"/>
                  </a:lnTo>
                  <a:lnTo>
                    <a:pt x="654" y="494"/>
                  </a:lnTo>
                  <a:lnTo>
                    <a:pt x="612" y="401"/>
                  </a:lnTo>
                  <a:lnTo>
                    <a:pt x="717" y="397"/>
                  </a:lnTo>
                  <a:lnTo>
                    <a:pt x="623" y="310"/>
                  </a:lnTo>
                  <a:lnTo>
                    <a:pt x="561" y="257"/>
                  </a:lnTo>
                  <a:lnTo>
                    <a:pt x="635" y="209"/>
                  </a:lnTo>
                  <a:lnTo>
                    <a:pt x="490" y="165"/>
                  </a:lnTo>
                  <a:lnTo>
                    <a:pt x="507" y="49"/>
                  </a:lnTo>
                  <a:lnTo>
                    <a:pt x="506" y="49"/>
                  </a:lnTo>
                  <a:lnTo>
                    <a:pt x="502" y="53"/>
                  </a:lnTo>
                  <a:lnTo>
                    <a:pt x="498" y="55"/>
                  </a:lnTo>
                  <a:lnTo>
                    <a:pt x="494" y="57"/>
                  </a:lnTo>
                  <a:lnTo>
                    <a:pt x="490" y="61"/>
                  </a:lnTo>
                  <a:lnTo>
                    <a:pt x="487" y="63"/>
                  </a:lnTo>
                  <a:lnTo>
                    <a:pt x="483" y="66"/>
                  </a:lnTo>
                  <a:lnTo>
                    <a:pt x="477" y="70"/>
                  </a:lnTo>
                  <a:lnTo>
                    <a:pt x="473" y="70"/>
                  </a:lnTo>
                  <a:lnTo>
                    <a:pt x="471" y="72"/>
                  </a:lnTo>
                  <a:lnTo>
                    <a:pt x="468" y="74"/>
                  </a:lnTo>
                  <a:lnTo>
                    <a:pt x="466" y="78"/>
                  </a:lnTo>
                  <a:lnTo>
                    <a:pt x="462" y="78"/>
                  </a:lnTo>
                  <a:lnTo>
                    <a:pt x="460" y="82"/>
                  </a:lnTo>
                  <a:lnTo>
                    <a:pt x="456" y="82"/>
                  </a:lnTo>
                  <a:lnTo>
                    <a:pt x="454" y="86"/>
                  </a:lnTo>
                  <a:lnTo>
                    <a:pt x="450" y="87"/>
                  </a:lnTo>
                  <a:lnTo>
                    <a:pt x="447" y="89"/>
                  </a:lnTo>
                  <a:lnTo>
                    <a:pt x="445" y="91"/>
                  </a:lnTo>
                  <a:lnTo>
                    <a:pt x="441" y="93"/>
                  </a:lnTo>
                  <a:lnTo>
                    <a:pt x="437" y="95"/>
                  </a:lnTo>
                  <a:lnTo>
                    <a:pt x="435" y="97"/>
                  </a:lnTo>
                  <a:lnTo>
                    <a:pt x="431" y="99"/>
                  </a:lnTo>
                  <a:lnTo>
                    <a:pt x="428" y="101"/>
                  </a:lnTo>
                  <a:lnTo>
                    <a:pt x="426" y="103"/>
                  </a:lnTo>
                  <a:lnTo>
                    <a:pt x="422" y="105"/>
                  </a:lnTo>
                  <a:lnTo>
                    <a:pt x="420" y="106"/>
                  </a:lnTo>
                  <a:lnTo>
                    <a:pt x="416" y="108"/>
                  </a:lnTo>
                  <a:lnTo>
                    <a:pt x="412" y="110"/>
                  </a:lnTo>
                  <a:lnTo>
                    <a:pt x="410" y="112"/>
                  </a:lnTo>
                  <a:lnTo>
                    <a:pt x="407" y="114"/>
                  </a:lnTo>
                  <a:lnTo>
                    <a:pt x="403" y="116"/>
                  </a:lnTo>
                  <a:lnTo>
                    <a:pt x="399" y="120"/>
                  </a:lnTo>
                  <a:lnTo>
                    <a:pt x="393" y="124"/>
                  </a:lnTo>
                  <a:lnTo>
                    <a:pt x="388" y="125"/>
                  </a:lnTo>
                  <a:lnTo>
                    <a:pt x="384" y="127"/>
                  </a:lnTo>
                  <a:lnTo>
                    <a:pt x="378" y="129"/>
                  </a:lnTo>
                  <a:lnTo>
                    <a:pt x="374" y="131"/>
                  </a:lnTo>
                  <a:lnTo>
                    <a:pt x="371" y="133"/>
                  </a:lnTo>
                  <a:lnTo>
                    <a:pt x="369" y="135"/>
                  </a:lnTo>
                  <a:lnTo>
                    <a:pt x="367" y="135"/>
                  </a:lnTo>
                  <a:lnTo>
                    <a:pt x="365" y="135"/>
                  </a:lnTo>
                  <a:lnTo>
                    <a:pt x="361" y="133"/>
                  </a:lnTo>
                  <a:lnTo>
                    <a:pt x="357" y="129"/>
                  </a:lnTo>
                  <a:lnTo>
                    <a:pt x="353" y="125"/>
                  </a:lnTo>
                  <a:lnTo>
                    <a:pt x="350" y="124"/>
                  </a:lnTo>
                  <a:lnTo>
                    <a:pt x="348" y="120"/>
                  </a:lnTo>
                  <a:lnTo>
                    <a:pt x="344" y="118"/>
                  </a:lnTo>
                  <a:lnTo>
                    <a:pt x="340" y="112"/>
                  </a:lnTo>
                  <a:lnTo>
                    <a:pt x="336" y="108"/>
                  </a:lnTo>
                  <a:lnTo>
                    <a:pt x="333" y="105"/>
                  </a:lnTo>
                  <a:lnTo>
                    <a:pt x="331" y="101"/>
                  </a:lnTo>
                  <a:lnTo>
                    <a:pt x="325" y="95"/>
                  </a:lnTo>
                  <a:lnTo>
                    <a:pt x="323" y="91"/>
                  </a:lnTo>
                  <a:lnTo>
                    <a:pt x="317" y="87"/>
                  </a:lnTo>
                  <a:lnTo>
                    <a:pt x="315" y="82"/>
                  </a:lnTo>
                  <a:lnTo>
                    <a:pt x="312" y="78"/>
                  </a:lnTo>
                  <a:lnTo>
                    <a:pt x="308" y="72"/>
                  </a:lnTo>
                  <a:lnTo>
                    <a:pt x="304" y="68"/>
                  </a:lnTo>
                  <a:lnTo>
                    <a:pt x="300" y="63"/>
                  </a:lnTo>
                  <a:lnTo>
                    <a:pt x="296" y="59"/>
                  </a:lnTo>
                  <a:lnTo>
                    <a:pt x="293" y="55"/>
                  </a:lnTo>
                  <a:lnTo>
                    <a:pt x="291" y="49"/>
                  </a:lnTo>
                  <a:lnTo>
                    <a:pt x="289" y="47"/>
                  </a:lnTo>
                  <a:lnTo>
                    <a:pt x="285" y="44"/>
                  </a:lnTo>
                  <a:lnTo>
                    <a:pt x="283" y="40"/>
                  </a:lnTo>
                  <a:lnTo>
                    <a:pt x="281" y="38"/>
                  </a:lnTo>
                  <a:lnTo>
                    <a:pt x="279" y="36"/>
                  </a:lnTo>
                  <a:lnTo>
                    <a:pt x="277" y="32"/>
                  </a:lnTo>
                  <a:lnTo>
                    <a:pt x="275" y="32"/>
                  </a:lnTo>
                  <a:lnTo>
                    <a:pt x="239" y="186"/>
                  </a:lnTo>
                  <a:lnTo>
                    <a:pt x="102" y="179"/>
                  </a:lnTo>
                  <a:lnTo>
                    <a:pt x="102" y="181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6" y="188"/>
                  </a:lnTo>
                  <a:lnTo>
                    <a:pt x="108" y="194"/>
                  </a:lnTo>
                  <a:lnTo>
                    <a:pt x="108" y="196"/>
                  </a:lnTo>
                  <a:lnTo>
                    <a:pt x="110" y="198"/>
                  </a:lnTo>
                  <a:lnTo>
                    <a:pt x="110" y="201"/>
                  </a:lnTo>
                  <a:lnTo>
                    <a:pt x="112" y="205"/>
                  </a:lnTo>
                  <a:lnTo>
                    <a:pt x="114" y="207"/>
                  </a:lnTo>
                  <a:lnTo>
                    <a:pt x="114" y="211"/>
                  </a:lnTo>
                  <a:lnTo>
                    <a:pt x="116" y="213"/>
                  </a:lnTo>
                  <a:lnTo>
                    <a:pt x="118" y="217"/>
                  </a:lnTo>
                  <a:lnTo>
                    <a:pt x="118" y="220"/>
                  </a:lnTo>
                  <a:lnTo>
                    <a:pt x="120" y="224"/>
                  </a:lnTo>
                  <a:lnTo>
                    <a:pt x="121" y="228"/>
                  </a:lnTo>
                  <a:lnTo>
                    <a:pt x="121" y="232"/>
                  </a:lnTo>
                  <a:lnTo>
                    <a:pt x="123" y="236"/>
                  </a:lnTo>
                  <a:lnTo>
                    <a:pt x="125" y="239"/>
                  </a:lnTo>
                  <a:lnTo>
                    <a:pt x="127" y="243"/>
                  </a:lnTo>
                  <a:lnTo>
                    <a:pt x="127" y="247"/>
                  </a:lnTo>
                  <a:lnTo>
                    <a:pt x="129" y="251"/>
                  </a:lnTo>
                  <a:lnTo>
                    <a:pt x="131" y="255"/>
                  </a:lnTo>
                  <a:lnTo>
                    <a:pt x="133" y="260"/>
                  </a:lnTo>
                  <a:lnTo>
                    <a:pt x="135" y="264"/>
                  </a:lnTo>
                  <a:lnTo>
                    <a:pt x="135" y="268"/>
                  </a:lnTo>
                  <a:lnTo>
                    <a:pt x="137" y="272"/>
                  </a:lnTo>
                  <a:lnTo>
                    <a:pt x="139" y="276"/>
                  </a:lnTo>
                  <a:lnTo>
                    <a:pt x="139" y="279"/>
                  </a:lnTo>
                  <a:lnTo>
                    <a:pt x="140" y="283"/>
                  </a:lnTo>
                  <a:lnTo>
                    <a:pt x="142" y="287"/>
                  </a:lnTo>
                  <a:lnTo>
                    <a:pt x="144" y="293"/>
                  </a:lnTo>
                  <a:lnTo>
                    <a:pt x="144" y="296"/>
                  </a:lnTo>
                  <a:lnTo>
                    <a:pt x="146" y="298"/>
                  </a:lnTo>
                  <a:lnTo>
                    <a:pt x="148" y="304"/>
                  </a:lnTo>
                  <a:lnTo>
                    <a:pt x="148" y="306"/>
                  </a:lnTo>
                  <a:lnTo>
                    <a:pt x="150" y="312"/>
                  </a:lnTo>
                  <a:lnTo>
                    <a:pt x="150" y="314"/>
                  </a:lnTo>
                  <a:lnTo>
                    <a:pt x="152" y="317"/>
                  </a:lnTo>
                  <a:lnTo>
                    <a:pt x="154" y="321"/>
                  </a:lnTo>
                  <a:lnTo>
                    <a:pt x="156" y="325"/>
                  </a:lnTo>
                  <a:lnTo>
                    <a:pt x="156" y="327"/>
                  </a:lnTo>
                  <a:lnTo>
                    <a:pt x="158" y="331"/>
                  </a:lnTo>
                  <a:lnTo>
                    <a:pt x="158" y="333"/>
                  </a:lnTo>
                  <a:lnTo>
                    <a:pt x="159" y="336"/>
                  </a:lnTo>
                  <a:lnTo>
                    <a:pt x="159" y="338"/>
                  </a:lnTo>
                  <a:lnTo>
                    <a:pt x="159" y="342"/>
                  </a:lnTo>
                  <a:lnTo>
                    <a:pt x="161" y="344"/>
                  </a:lnTo>
                  <a:lnTo>
                    <a:pt x="161" y="348"/>
                  </a:lnTo>
                  <a:lnTo>
                    <a:pt x="163" y="352"/>
                  </a:lnTo>
                  <a:lnTo>
                    <a:pt x="163" y="353"/>
                  </a:lnTo>
                  <a:lnTo>
                    <a:pt x="165" y="357"/>
                  </a:lnTo>
                  <a:lnTo>
                    <a:pt x="165" y="359"/>
                  </a:lnTo>
                  <a:lnTo>
                    <a:pt x="163" y="361"/>
                  </a:lnTo>
                  <a:lnTo>
                    <a:pt x="159" y="363"/>
                  </a:lnTo>
                  <a:lnTo>
                    <a:pt x="158" y="363"/>
                  </a:lnTo>
                  <a:lnTo>
                    <a:pt x="154" y="363"/>
                  </a:lnTo>
                  <a:lnTo>
                    <a:pt x="150" y="363"/>
                  </a:lnTo>
                  <a:lnTo>
                    <a:pt x="148" y="365"/>
                  </a:lnTo>
                  <a:lnTo>
                    <a:pt x="142" y="365"/>
                  </a:lnTo>
                  <a:lnTo>
                    <a:pt x="139" y="365"/>
                  </a:lnTo>
                  <a:lnTo>
                    <a:pt x="135" y="365"/>
                  </a:lnTo>
                  <a:lnTo>
                    <a:pt x="129" y="365"/>
                  </a:lnTo>
                  <a:lnTo>
                    <a:pt x="123" y="365"/>
                  </a:lnTo>
                  <a:lnTo>
                    <a:pt x="120" y="365"/>
                  </a:lnTo>
                  <a:lnTo>
                    <a:pt x="114" y="365"/>
                  </a:lnTo>
                  <a:lnTo>
                    <a:pt x="108" y="365"/>
                  </a:lnTo>
                  <a:lnTo>
                    <a:pt x="102" y="365"/>
                  </a:lnTo>
                  <a:lnTo>
                    <a:pt x="99" y="365"/>
                  </a:lnTo>
                  <a:lnTo>
                    <a:pt x="93" y="365"/>
                  </a:lnTo>
                  <a:lnTo>
                    <a:pt x="87" y="365"/>
                  </a:lnTo>
                  <a:lnTo>
                    <a:pt x="82" y="363"/>
                  </a:lnTo>
                  <a:lnTo>
                    <a:pt x="78" y="363"/>
                  </a:lnTo>
                  <a:lnTo>
                    <a:pt x="74" y="363"/>
                  </a:lnTo>
                  <a:lnTo>
                    <a:pt x="70" y="363"/>
                  </a:lnTo>
                  <a:lnTo>
                    <a:pt x="64" y="363"/>
                  </a:lnTo>
                  <a:lnTo>
                    <a:pt x="63" y="363"/>
                  </a:lnTo>
                  <a:lnTo>
                    <a:pt x="59" y="363"/>
                  </a:lnTo>
                  <a:lnTo>
                    <a:pt x="57" y="363"/>
                  </a:lnTo>
                  <a:lnTo>
                    <a:pt x="53" y="363"/>
                  </a:lnTo>
                  <a:lnTo>
                    <a:pt x="57" y="369"/>
                  </a:lnTo>
                  <a:lnTo>
                    <a:pt x="59" y="371"/>
                  </a:lnTo>
                  <a:lnTo>
                    <a:pt x="61" y="374"/>
                  </a:lnTo>
                  <a:lnTo>
                    <a:pt x="64" y="378"/>
                  </a:lnTo>
                  <a:lnTo>
                    <a:pt x="66" y="382"/>
                  </a:lnTo>
                  <a:lnTo>
                    <a:pt x="70" y="388"/>
                  </a:lnTo>
                  <a:lnTo>
                    <a:pt x="74" y="393"/>
                  </a:lnTo>
                  <a:lnTo>
                    <a:pt x="76" y="395"/>
                  </a:lnTo>
                  <a:lnTo>
                    <a:pt x="78" y="397"/>
                  </a:lnTo>
                  <a:lnTo>
                    <a:pt x="80" y="401"/>
                  </a:lnTo>
                  <a:lnTo>
                    <a:pt x="82" y="405"/>
                  </a:lnTo>
                  <a:lnTo>
                    <a:pt x="83" y="407"/>
                  </a:lnTo>
                  <a:lnTo>
                    <a:pt x="87" y="410"/>
                  </a:lnTo>
                  <a:lnTo>
                    <a:pt x="89" y="412"/>
                  </a:lnTo>
                  <a:lnTo>
                    <a:pt x="91" y="416"/>
                  </a:lnTo>
                  <a:lnTo>
                    <a:pt x="93" y="420"/>
                  </a:lnTo>
                  <a:lnTo>
                    <a:pt x="95" y="422"/>
                  </a:lnTo>
                  <a:lnTo>
                    <a:pt x="97" y="426"/>
                  </a:lnTo>
                  <a:lnTo>
                    <a:pt x="101" y="430"/>
                  </a:lnTo>
                  <a:lnTo>
                    <a:pt x="102" y="433"/>
                  </a:lnTo>
                  <a:lnTo>
                    <a:pt x="104" y="435"/>
                  </a:lnTo>
                  <a:lnTo>
                    <a:pt x="106" y="439"/>
                  </a:lnTo>
                  <a:lnTo>
                    <a:pt x="108" y="443"/>
                  </a:lnTo>
                  <a:lnTo>
                    <a:pt x="110" y="445"/>
                  </a:lnTo>
                  <a:lnTo>
                    <a:pt x="112" y="449"/>
                  </a:lnTo>
                  <a:lnTo>
                    <a:pt x="114" y="452"/>
                  </a:lnTo>
                  <a:lnTo>
                    <a:pt x="118" y="454"/>
                  </a:lnTo>
                  <a:lnTo>
                    <a:pt x="118" y="458"/>
                  </a:lnTo>
                  <a:lnTo>
                    <a:pt x="120" y="462"/>
                  </a:lnTo>
                  <a:lnTo>
                    <a:pt x="121" y="464"/>
                  </a:lnTo>
                  <a:lnTo>
                    <a:pt x="123" y="468"/>
                  </a:lnTo>
                  <a:lnTo>
                    <a:pt x="125" y="469"/>
                  </a:lnTo>
                  <a:lnTo>
                    <a:pt x="127" y="473"/>
                  </a:lnTo>
                  <a:lnTo>
                    <a:pt x="129" y="475"/>
                  </a:lnTo>
                  <a:lnTo>
                    <a:pt x="131" y="479"/>
                  </a:lnTo>
                  <a:lnTo>
                    <a:pt x="135" y="483"/>
                  </a:lnTo>
                  <a:lnTo>
                    <a:pt x="137" y="488"/>
                  </a:lnTo>
                  <a:lnTo>
                    <a:pt x="139" y="492"/>
                  </a:lnTo>
                  <a:lnTo>
                    <a:pt x="140" y="496"/>
                  </a:lnTo>
                  <a:lnTo>
                    <a:pt x="140" y="500"/>
                  </a:lnTo>
                  <a:lnTo>
                    <a:pt x="142" y="502"/>
                  </a:lnTo>
                  <a:lnTo>
                    <a:pt x="142" y="504"/>
                  </a:lnTo>
                  <a:lnTo>
                    <a:pt x="142" y="506"/>
                  </a:lnTo>
                  <a:lnTo>
                    <a:pt x="140" y="507"/>
                  </a:lnTo>
                  <a:lnTo>
                    <a:pt x="140" y="509"/>
                  </a:lnTo>
                  <a:lnTo>
                    <a:pt x="139" y="511"/>
                  </a:lnTo>
                  <a:lnTo>
                    <a:pt x="135" y="513"/>
                  </a:lnTo>
                  <a:lnTo>
                    <a:pt x="133" y="517"/>
                  </a:lnTo>
                  <a:lnTo>
                    <a:pt x="129" y="519"/>
                  </a:lnTo>
                  <a:lnTo>
                    <a:pt x="125" y="523"/>
                  </a:lnTo>
                  <a:lnTo>
                    <a:pt x="121" y="526"/>
                  </a:lnTo>
                  <a:lnTo>
                    <a:pt x="118" y="530"/>
                  </a:lnTo>
                  <a:lnTo>
                    <a:pt x="114" y="534"/>
                  </a:lnTo>
                  <a:lnTo>
                    <a:pt x="108" y="538"/>
                  </a:lnTo>
                  <a:lnTo>
                    <a:pt x="104" y="544"/>
                  </a:lnTo>
                  <a:lnTo>
                    <a:pt x="99" y="547"/>
                  </a:lnTo>
                  <a:lnTo>
                    <a:pt x="95" y="553"/>
                  </a:lnTo>
                  <a:lnTo>
                    <a:pt x="89" y="557"/>
                  </a:lnTo>
                  <a:lnTo>
                    <a:pt x="85" y="561"/>
                  </a:lnTo>
                  <a:lnTo>
                    <a:pt x="80" y="564"/>
                  </a:lnTo>
                  <a:lnTo>
                    <a:pt x="74" y="570"/>
                  </a:lnTo>
                  <a:lnTo>
                    <a:pt x="68" y="574"/>
                  </a:lnTo>
                  <a:lnTo>
                    <a:pt x="64" y="578"/>
                  </a:lnTo>
                  <a:lnTo>
                    <a:pt x="61" y="582"/>
                  </a:lnTo>
                  <a:lnTo>
                    <a:pt x="55" y="585"/>
                  </a:lnTo>
                  <a:lnTo>
                    <a:pt x="51" y="589"/>
                  </a:lnTo>
                  <a:lnTo>
                    <a:pt x="47" y="593"/>
                  </a:lnTo>
                  <a:lnTo>
                    <a:pt x="43" y="595"/>
                  </a:lnTo>
                  <a:lnTo>
                    <a:pt x="42" y="599"/>
                  </a:lnTo>
                  <a:lnTo>
                    <a:pt x="38" y="601"/>
                  </a:lnTo>
                  <a:lnTo>
                    <a:pt x="36" y="602"/>
                  </a:lnTo>
                  <a:lnTo>
                    <a:pt x="32" y="606"/>
                  </a:lnTo>
                  <a:lnTo>
                    <a:pt x="32" y="608"/>
                  </a:lnTo>
                  <a:lnTo>
                    <a:pt x="150" y="627"/>
                  </a:lnTo>
                  <a:lnTo>
                    <a:pt x="150" y="6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3" name="Freeform 24">
              <a:extLst>
                <a:ext uri="{FF2B5EF4-FFF2-40B4-BE49-F238E27FC236}">
                  <a16:creationId xmlns:a16="http://schemas.microsoft.com/office/drawing/2014/main" id="{76DFE59B-EBC2-D345-BB97-2113733A0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1" y="1540"/>
              <a:ext cx="28" cy="61"/>
            </a:xfrm>
            <a:custGeom>
              <a:avLst/>
              <a:gdLst>
                <a:gd name="T0" fmla="*/ 0 w 55"/>
                <a:gd name="T1" fmla="*/ 1 h 122"/>
                <a:gd name="T2" fmla="*/ 1 w 55"/>
                <a:gd name="T3" fmla="*/ 1 h 122"/>
                <a:gd name="T4" fmla="*/ 1 w 55"/>
                <a:gd name="T5" fmla="*/ 1 h 122"/>
                <a:gd name="T6" fmla="*/ 1 w 55"/>
                <a:gd name="T7" fmla="*/ 1 h 122"/>
                <a:gd name="T8" fmla="*/ 1 w 55"/>
                <a:gd name="T9" fmla="*/ 1 h 122"/>
                <a:gd name="T10" fmla="*/ 1 w 55"/>
                <a:gd name="T11" fmla="*/ 1 h 122"/>
                <a:gd name="T12" fmla="*/ 1 w 55"/>
                <a:gd name="T13" fmla="*/ 1 h 122"/>
                <a:gd name="T14" fmla="*/ 1 w 55"/>
                <a:gd name="T15" fmla="*/ 1 h 122"/>
                <a:gd name="T16" fmla="*/ 1 w 55"/>
                <a:gd name="T17" fmla="*/ 1 h 122"/>
                <a:gd name="T18" fmla="*/ 1 w 55"/>
                <a:gd name="T19" fmla="*/ 1 h 122"/>
                <a:gd name="T20" fmla="*/ 1 w 55"/>
                <a:gd name="T21" fmla="*/ 1 h 122"/>
                <a:gd name="T22" fmla="*/ 1 w 55"/>
                <a:gd name="T23" fmla="*/ 1 h 122"/>
                <a:gd name="T24" fmla="*/ 1 w 55"/>
                <a:gd name="T25" fmla="*/ 1 h 122"/>
                <a:gd name="T26" fmla="*/ 1 w 55"/>
                <a:gd name="T27" fmla="*/ 1 h 122"/>
                <a:gd name="T28" fmla="*/ 1 w 55"/>
                <a:gd name="T29" fmla="*/ 1 h 122"/>
                <a:gd name="T30" fmla="*/ 1 w 55"/>
                <a:gd name="T31" fmla="*/ 1 h 122"/>
                <a:gd name="T32" fmla="*/ 1 w 55"/>
                <a:gd name="T33" fmla="*/ 1 h 122"/>
                <a:gd name="T34" fmla="*/ 1 w 55"/>
                <a:gd name="T35" fmla="*/ 1 h 122"/>
                <a:gd name="T36" fmla="*/ 1 w 55"/>
                <a:gd name="T37" fmla="*/ 1 h 122"/>
                <a:gd name="T38" fmla="*/ 1 w 55"/>
                <a:gd name="T39" fmla="*/ 1 h 122"/>
                <a:gd name="T40" fmla="*/ 1 w 55"/>
                <a:gd name="T41" fmla="*/ 1 h 122"/>
                <a:gd name="T42" fmla="*/ 1 w 55"/>
                <a:gd name="T43" fmla="*/ 1 h 122"/>
                <a:gd name="T44" fmla="*/ 1 w 55"/>
                <a:gd name="T45" fmla="*/ 1 h 122"/>
                <a:gd name="T46" fmla="*/ 1 w 55"/>
                <a:gd name="T47" fmla="*/ 1 h 122"/>
                <a:gd name="T48" fmla="*/ 1 w 55"/>
                <a:gd name="T49" fmla="*/ 1 h 122"/>
                <a:gd name="T50" fmla="*/ 1 w 55"/>
                <a:gd name="T51" fmla="*/ 1 h 122"/>
                <a:gd name="T52" fmla="*/ 1 w 55"/>
                <a:gd name="T53" fmla="*/ 1 h 122"/>
                <a:gd name="T54" fmla="*/ 1 w 55"/>
                <a:gd name="T55" fmla="*/ 1 h 122"/>
                <a:gd name="T56" fmla="*/ 1 w 55"/>
                <a:gd name="T57" fmla="*/ 1 h 122"/>
                <a:gd name="T58" fmla="*/ 1 w 55"/>
                <a:gd name="T59" fmla="*/ 1 h 122"/>
                <a:gd name="T60" fmla="*/ 1 w 55"/>
                <a:gd name="T61" fmla="*/ 1 h 122"/>
                <a:gd name="T62" fmla="*/ 1 w 55"/>
                <a:gd name="T63" fmla="*/ 0 h 122"/>
                <a:gd name="T64" fmla="*/ 1 w 55"/>
                <a:gd name="T65" fmla="*/ 1 h 122"/>
                <a:gd name="T66" fmla="*/ 0 w 55"/>
                <a:gd name="T67" fmla="*/ 1 h 122"/>
                <a:gd name="T68" fmla="*/ 0 w 55"/>
                <a:gd name="T69" fmla="*/ 1 h 122"/>
                <a:gd name="T70" fmla="*/ 0 w 55"/>
                <a:gd name="T71" fmla="*/ 1 h 1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5"/>
                <a:gd name="T109" fmla="*/ 0 h 122"/>
                <a:gd name="T110" fmla="*/ 55 w 55"/>
                <a:gd name="T111" fmla="*/ 122 h 1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5" h="122">
                  <a:moveTo>
                    <a:pt x="0" y="14"/>
                  </a:moveTo>
                  <a:lnTo>
                    <a:pt x="0" y="14"/>
                  </a:lnTo>
                  <a:lnTo>
                    <a:pt x="2" y="18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5" y="33"/>
                  </a:lnTo>
                  <a:lnTo>
                    <a:pt x="7" y="37"/>
                  </a:lnTo>
                  <a:lnTo>
                    <a:pt x="7" y="40"/>
                  </a:lnTo>
                  <a:lnTo>
                    <a:pt x="9" y="46"/>
                  </a:lnTo>
                  <a:lnTo>
                    <a:pt x="13" y="52"/>
                  </a:lnTo>
                  <a:lnTo>
                    <a:pt x="13" y="56"/>
                  </a:lnTo>
                  <a:lnTo>
                    <a:pt x="15" y="61"/>
                  </a:lnTo>
                  <a:lnTo>
                    <a:pt x="17" y="65"/>
                  </a:lnTo>
                  <a:lnTo>
                    <a:pt x="17" y="67"/>
                  </a:lnTo>
                  <a:lnTo>
                    <a:pt x="19" y="71"/>
                  </a:lnTo>
                  <a:lnTo>
                    <a:pt x="21" y="73"/>
                  </a:lnTo>
                  <a:lnTo>
                    <a:pt x="22" y="78"/>
                  </a:lnTo>
                  <a:lnTo>
                    <a:pt x="24" y="84"/>
                  </a:lnTo>
                  <a:lnTo>
                    <a:pt x="26" y="88"/>
                  </a:lnTo>
                  <a:lnTo>
                    <a:pt x="28" y="94"/>
                  </a:lnTo>
                  <a:lnTo>
                    <a:pt x="30" y="97"/>
                  </a:lnTo>
                  <a:lnTo>
                    <a:pt x="32" y="103"/>
                  </a:lnTo>
                  <a:lnTo>
                    <a:pt x="34" y="107"/>
                  </a:lnTo>
                  <a:lnTo>
                    <a:pt x="38" y="111"/>
                  </a:lnTo>
                  <a:lnTo>
                    <a:pt x="40" y="114"/>
                  </a:lnTo>
                  <a:lnTo>
                    <a:pt x="41" y="116"/>
                  </a:lnTo>
                  <a:lnTo>
                    <a:pt x="43" y="120"/>
                  </a:lnTo>
                  <a:lnTo>
                    <a:pt x="45" y="122"/>
                  </a:lnTo>
                  <a:lnTo>
                    <a:pt x="49" y="122"/>
                  </a:lnTo>
                  <a:lnTo>
                    <a:pt x="51" y="122"/>
                  </a:lnTo>
                  <a:lnTo>
                    <a:pt x="53" y="120"/>
                  </a:lnTo>
                  <a:lnTo>
                    <a:pt x="53" y="118"/>
                  </a:lnTo>
                  <a:lnTo>
                    <a:pt x="53" y="116"/>
                  </a:lnTo>
                  <a:lnTo>
                    <a:pt x="55" y="113"/>
                  </a:lnTo>
                  <a:lnTo>
                    <a:pt x="53" y="111"/>
                  </a:lnTo>
                  <a:lnTo>
                    <a:pt x="53" y="107"/>
                  </a:lnTo>
                  <a:lnTo>
                    <a:pt x="53" y="103"/>
                  </a:lnTo>
                  <a:lnTo>
                    <a:pt x="53" y="99"/>
                  </a:lnTo>
                  <a:lnTo>
                    <a:pt x="53" y="95"/>
                  </a:lnTo>
                  <a:lnTo>
                    <a:pt x="51" y="92"/>
                  </a:lnTo>
                  <a:lnTo>
                    <a:pt x="51" y="86"/>
                  </a:lnTo>
                  <a:lnTo>
                    <a:pt x="49" y="82"/>
                  </a:lnTo>
                  <a:lnTo>
                    <a:pt x="47" y="76"/>
                  </a:lnTo>
                  <a:lnTo>
                    <a:pt x="47" y="73"/>
                  </a:lnTo>
                  <a:lnTo>
                    <a:pt x="45" y="67"/>
                  </a:lnTo>
                  <a:lnTo>
                    <a:pt x="43" y="63"/>
                  </a:lnTo>
                  <a:lnTo>
                    <a:pt x="41" y="57"/>
                  </a:lnTo>
                  <a:lnTo>
                    <a:pt x="40" y="52"/>
                  </a:lnTo>
                  <a:lnTo>
                    <a:pt x="38" y="48"/>
                  </a:lnTo>
                  <a:lnTo>
                    <a:pt x="36" y="42"/>
                  </a:lnTo>
                  <a:lnTo>
                    <a:pt x="34" y="38"/>
                  </a:lnTo>
                  <a:lnTo>
                    <a:pt x="32" y="35"/>
                  </a:lnTo>
                  <a:lnTo>
                    <a:pt x="28" y="29"/>
                  </a:lnTo>
                  <a:lnTo>
                    <a:pt x="28" y="25"/>
                  </a:lnTo>
                  <a:lnTo>
                    <a:pt x="24" y="21"/>
                  </a:lnTo>
                  <a:lnTo>
                    <a:pt x="22" y="18"/>
                  </a:lnTo>
                  <a:lnTo>
                    <a:pt x="21" y="14"/>
                  </a:lnTo>
                  <a:lnTo>
                    <a:pt x="19" y="12"/>
                  </a:lnTo>
                  <a:lnTo>
                    <a:pt x="17" y="8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4" name="Freeform 25">
              <a:extLst>
                <a:ext uri="{FF2B5EF4-FFF2-40B4-BE49-F238E27FC236}">
                  <a16:creationId xmlns:a16="http://schemas.microsoft.com/office/drawing/2014/main" id="{F68859A1-E96F-E04D-A972-663C65AD0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" y="1471"/>
              <a:ext cx="32" cy="58"/>
            </a:xfrm>
            <a:custGeom>
              <a:avLst/>
              <a:gdLst>
                <a:gd name="T0" fmla="*/ 0 w 65"/>
                <a:gd name="T1" fmla="*/ 1 h 116"/>
                <a:gd name="T2" fmla="*/ 0 w 65"/>
                <a:gd name="T3" fmla="*/ 1 h 116"/>
                <a:gd name="T4" fmla="*/ 0 w 65"/>
                <a:gd name="T5" fmla="*/ 1 h 116"/>
                <a:gd name="T6" fmla="*/ 0 w 65"/>
                <a:gd name="T7" fmla="*/ 1 h 116"/>
                <a:gd name="T8" fmla="*/ 0 w 65"/>
                <a:gd name="T9" fmla="*/ 1 h 116"/>
                <a:gd name="T10" fmla="*/ 0 w 65"/>
                <a:gd name="T11" fmla="*/ 1 h 116"/>
                <a:gd name="T12" fmla="*/ 0 w 65"/>
                <a:gd name="T13" fmla="*/ 1 h 116"/>
                <a:gd name="T14" fmla="*/ 0 w 65"/>
                <a:gd name="T15" fmla="*/ 1 h 116"/>
                <a:gd name="T16" fmla="*/ 0 w 65"/>
                <a:gd name="T17" fmla="*/ 1 h 116"/>
                <a:gd name="T18" fmla="*/ 0 w 65"/>
                <a:gd name="T19" fmla="*/ 1 h 116"/>
                <a:gd name="T20" fmla="*/ 0 w 65"/>
                <a:gd name="T21" fmla="*/ 1 h 116"/>
                <a:gd name="T22" fmla="*/ 0 w 65"/>
                <a:gd name="T23" fmla="*/ 1 h 116"/>
                <a:gd name="T24" fmla="*/ 0 w 65"/>
                <a:gd name="T25" fmla="*/ 1 h 116"/>
                <a:gd name="T26" fmla="*/ 0 w 65"/>
                <a:gd name="T27" fmla="*/ 1 h 116"/>
                <a:gd name="T28" fmla="*/ 0 w 65"/>
                <a:gd name="T29" fmla="*/ 1 h 116"/>
                <a:gd name="T30" fmla="*/ 0 w 65"/>
                <a:gd name="T31" fmla="*/ 1 h 116"/>
                <a:gd name="T32" fmla="*/ 0 w 65"/>
                <a:gd name="T33" fmla="*/ 1 h 116"/>
                <a:gd name="T34" fmla="*/ 0 w 65"/>
                <a:gd name="T35" fmla="*/ 1 h 116"/>
                <a:gd name="T36" fmla="*/ 0 w 65"/>
                <a:gd name="T37" fmla="*/ 1 h 116"/>
                <a:gd name="T38" fmla="*/ 0 w 65"/>
                <a:gd name="T39" fmla="*/ 1 h 116"/>
                <a:gd name="T40" fmla="*/ 0 w 65"/>
                <a:gd name="T41" fmla="*/ 1 h 116"/>
                <a:gd name="T42" fmla="*/ 0 w 65"/>
                <a:gd name="T43" fmla="*/ 1 h 116"/>
                <a:gd name="T44" fmla="*/ 0 w 65"/>
                <a:gd name="T45" fmla="*/ 1 h 116"/>
                <a:gd name="T46" fmla="*/ 0 w 65"/>
                <a:gd name="T47" fmla="*/ 1 h 116"/>
                <a:gd name="T48" fmla="*/ 0 w 65"/>
                <a:gd name="T49" fmla="*/ 1 h 116"/>
                <a:gd name="T50" fmla="*/ 0 w 65"/>
                <a:gd name="T51" fmla="*/ 1 h 116"/>
                <a:gd name="T52" fmla="*/ 0 w 65"/>
                <a:gd name="T53" fmla="*/ 1 h 116"/>
                <a:gd name="T54" fmla="*/ 0 w 65"/>
                <a:gd name="T55" fmla="*/ 1 h 116"/>
                <a:gd name="T56" fmla="*/ 0 w 65"/>
                <a:gd name="T57" fmla="*/ 1 h 116"/>
                <a:gd name="T58" fmla="*/ 0 w 65"/>
                <a:gd name="T59" fmla="*/ 1 h 116"/>
                <a:gd name="T60" fmla="*/ 0 w 65"/>
                <a:gd name="T61" fmla="*/ 1 h 116"/>
                <a:gd name="T62" fmla="*/ 0 w 65"/>
                <a:gd name="T63" fmla="*/ 1 h 116"/>
                <a:gd name="T64" fmla="*/ 0 w 65"/>
                <a:gd name="T65" fmla="*/ 0 h 116"/>
                <a:gd name="T66" fmla="*/ 0 w 65"/>
                <a:gd name="T67" fmla="*/ 1 h 116"/>
                <a:gd name="T68" fmla="*/ 0 w 65"/>
                <a:gd name="T69" fmla="*/ 1 h 116"/>
                <a:gd name="T70" fmla="*/ 0 w 65"/>
                <a:gd name="T71" fmla="*/ 1 h 116"/>
                <a:gd name="T72" fmla="*/ 0 w 65"/>
                <a:gd name="T73" fmla="*/ 1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5"/>
                <a:gd name="T112" fmla="*/ 0 h 116"/>
                <a:gd name="T113" fmla="*/ 65 w 65"/>
                <a:gd name="T114" fmla="*/ 116 h 11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5" h="116">
                  <a:moveTo>
                    <a:pt x="0" y="17"/>
                  </a:moveTo>
                  <a:lnTo>
                    <a:pt x="0" y="19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6" y="34"/>
                  </a:lnTo>
                  <a:lnTo>
                    <a:pt x="8" y="36"/>
                  </a:lnTo>
                  <a:lnTo>
                    <a:pt x="10" y="40"/>
                  </a:lnTo>
                  <a:lnTo>
                    <a:pt x="12" y="45"/>
                  </a:lnTo>
                  <a:lnTo>
                    <a:pt x="14" y="49"/>
                  </a:lnTo>
                  <a:lnTo>
                    <a:pt x="15" y="55"/>
                  </a:lnTo>
                  <a:lnTo>
                    <a:pt x="19" y="59"/>
                  </a:lnTo>
                  <a:lnTo>
                    <a:pt x="21" y="64"/>
                  </a:lnTo>
                  <a:lnTo>
                    <a:pt x="23" y="68"/>
                  </a:lnTo>
                  <a:lnTo>
                    <a:pt x="25" y="74"/>
                  </a:lnTo>
                  <a:lnTo>
                    <a:pt x="29" y="78"/>
                  </a:lnTo>
                  <a:lnTo>
                    <a:pt x="31" y="81"/>
                  </a:lnTo>
                  <a:lnTo>
                    <a:pt x="33" y="87"/>
                  </a:lnTo>
                  <a:lnTo>
                    <a:pt x="34" y="91"/>
                  </a:lnTo>
                  <a:lnTo>
                    <a:pt x="38" y="95"/>
                  </a:lnTo>
                  <a:lnTo>
                    <a:pt x="40" y="98"/>
                  </a:lnTo>
                  <a:lnTo>
                    <a:pt x="42" y="102"/>
                  </a:lnTo>
                  <a:lnTo>
                    <a:pt x="44" y="106"/>
                  </a:lnTo>
                  <a:lnTo>
                    <a:pt x="46" y="108"/>
                  </a:lnTo>
                  <a:lnTo>
                    <a:pt x="48" y="110"/>
                  </a:lnTo>
                  <a:lnTo>
                    <a:pt x="50" y="114"/>
                  </a:lnTo>
                  <a:lnTo>
                    <a:pt x="52" y="116"/>
                  </a:lnTo>
                  <a:lnTo>
                    <a:pt x="55" y="116"/>
                  </a:lnTo>
                  <a:lnTo>
                    <a:pt x="57" y="114"/>
                  </a:lnTo>
                  <a:lnTo>
                    <a:pt x="61" y="112"/>
                  </a:lnTo>
                  <a:lnTo>
                    <a:pt x="61" y="110"/>
                  </a:lnTo>
                  <a:lnTo>
                    <a:pt x="65" y="108"/>
                  </a:lnTo>
                  <a:lnTo>
                    <a:pt x="65" y="106"/>
                  </a:lnTo>
                  <a:lnTo>
                    <a:pt x="65" y="102"/>
                  </a:lnTo>
                  <a:lnTo>
                    <a:pt x="65" y="100"/>
                  </a:lnTo>
                  <a:lnTo>
                    <a:pt x="65" y="97"/>
                  </a:lnTo>
                  <a:lnTo>
                    <a:pt x="65" y="95"/>
                  </a:lnTo>
                  <a:lnTo>
                    <a:pt x="63" y="91"/>
                  </a:lnTo>
                  <a:lnTo>
                    <a:pt x="61" y="87"/>
                  </a:lnTo>
                  <a:lnTo>
                    <a:pt x="61" y="85"/>
                  </a:lnTo>
                  <a:lnTo>
                    <a:pt x="59" y="81"/>
                  </a:lnTo>
                  <a:lnTo>
                    <a:pt x="59" y="79"/>
                  </a:lnTo>
                  <a:lnTo>
                    <a:pt x="57" y="74"/>
                  </a:lnTo>
                  <a:lnTo>
                    <a:pt x="53" y="72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48" y="59"/>
                  </a:lnTo>
                  <a:lnTo>
                    <a:pt x="46" y="55"/>
                  </a:lnTo>
                  <a:lnTo>
                    <a:pt x="44" y="51"/>
                  </a:lnTo>
                  <a:lnTo>
                    <a:pt x="42" y="47"/>
                  </a:lnTo>
                  <a:lnTo>
                    <a:pt x="40" y="43"/>
                  </a:lnTo>
                  <a:lnTo>
                    <a:pt x="36" y="38"/>
                  </a:lnTo>
                  <a:lnTo>
                    <a:pt x="34" y="34"/>
                  </a:lnTo>
                  <a:lnTo>
                    <a:pt x="33" y="30"/>
                  </a:lnTo>
                  <a:lnTo>
                    <a:pt x="31" y="26"/>
                  </a:lnTo>
                  <a:lnTo>
                    <a:pt x="29" y="22"/>
                  </a:lnTo>
                  <a:lnTo>
                    <a:pt x="25" y="19"/>
                  </a:lnTo>
                  <a:lnTo>
                    <a:pt x="25" y="15"/>
                  </a:lnTo>
                  <a:lnTo>
                    <a:pt x="21" y="13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5" name="Freeform 26">
              <a:extLst>
                <a:ext uri="{FF2B5EF4-FFF2-40B4-BE49-F238E27FC236}">
                  <a16:creationId xmlns:a16="http://schemas.microsoft.com/office/drawing/2014/main" id="{0C49E687-D65C-E541-9084-90FA7A52F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" y="1404"/>
              <a:ext cx="35" cy="49"/>
            </a:xfrm>
            <a:custGeom>
              <a:avLst/>
              <a:gdLst>
                <a:gd name="T0" fmla="*/ 0 w 71"/>
                <a:gd name="T1" fmla="*/ 1 h 98"/>
                <a:gd name="T2" fmla="*/ 0 w 71"/>
                <a:gd name="T3" fmla="*/ 1 h 98"/>
                <a:gd name="T4" fmla="*/ 0 w 71"/>
                <a:gd name="T5" fmla="*/ 1 h 98"/>
                <a:gd name="T6" fmla="*/ 0 w 71"/>
                <a:gd name="T7" fmla="*/ 1 h 98"/>
                <a:gd name="T8" fmla="*/ 0 w 71"/>
                <a:gd name="T9" fmla="*/ 1 h 98"/>
                <a:gd name="T10" fmla="*/ 0 w 71"/>
                <a:gd name="T11" fmla="*/ 1 h 98"/>
                <a:gd name="T12" fmla="*/ 0 w 71"/>
                <a:gd name="T13" fmla="*/ 1 h 98"/>
                <a:gd name="T14" fmla="*/ 0 w 71"/>
                <a:gd name="T15" fmla="*/ 1 h 98"/>
                <a:gd name="T16" fmla="*/ 0 w 71"/>
                <a:gd name="T17" fmla="*/ 1 h 98"/>
                <a:gd name="T18" fmla="*/ 0 w 71"/>
                <a:gd name="T19" fmla="*/ 1 h 98"/>
                <a:gd name="T20" fmla="*/ 0 w 71"/>
                <a:gd name="T21" fmla="*/ 1 h 98"/>
                <a:gd name="T22" fmla="*/ 0 w 71"/>
                <a:gd name="T23" fmla="*/ 1 h 98"/>
                <a:gd name="T24" fmla="*/ 0 w 71"/>
                <a:gd name="T25" fmla="*/ 1 h 98"/>
                <a:gd name="T26" fmla="*/ 0 w 71"/>
                <a:gd name="T27" fmla="*/ 1 h 98"/>
                <a:gd name="T28" fmla="*/ 0 w 71"/>
                <a:gd name="T29" fmla="*/ 1 h 98"/>
                <a:gd name="T30" fmla="*/ 0 w 71"/>
                <a:gd name="T31" fmla="*/ 1 h 98"/>
                <a:gd name="T32" fmla="*/ 0 w 71"/>
                <a:gd name="T33" fmla="*/ 1 h 98"/>
                <a:gd name="T34" fmla="*/ 0 w 71"/>
                <a:gd name="T35" fmla="*/ 1 h 98"/>
                <a:gd name="T36" fmla="*/ 0 w 71"/>
                <a:gd name="T37" fmla="*/ 1 h 98"/>
                <a:gd name="T38" fmla="*/ 0 w 71"/>
                <a:gd name="T39" fmla="*/ 1 h 98"/>
                <a:gd name="T40" fmla="*/ 0 w 71"/>
                <a:gd name="T41" fmla="*/ 1 h 98"/>
                <a:gd name="T42" fmla="*/ 0 w 71"/>
                <a:gd name="T43" fmla="*/ 1 h 98"/>
                <a:gd name="T44" fmla="*/ 0 w 71"/>
                <a:gd name="T45" fmla="*/ 1 h 98"/>
                <a:gd name="T46" fmla="*/ 0 w 71"/>
                <a:gd name="T47" fmla="*/ 1 h 98"/>
                <a:gd name="T48" fmla="*/ 0 w 71"/>
                <a:gd name="T49" fmla="*/ 1 h 98"/>
                <a:gd name="T50" fmla="*/ 0 w 71"/>
                <a:gd name="T51" fmla="*/ 1 h 98"/>
                <a:gd name="T52" fmla="*/ 0 w 71"/>
                <a:gd name="T53" fmla="*/ 1 h 98"/>
                <a:gd name="T54" fmla="*/ 0 w 71"/>
                <a:gd name="T55" fmla="*/ 1 h 98"/>
                <a:gd name="T56" fmla="*/ 0 w 71"/>
                <a:gd name="T57" fmla="*/ 1 h 98"/>
                <a:gd name="T58" fmla="*/ 0 w 71"/>
                <a:gd name="T59" fmla="*/ 0 h 98"/>
                <a:gd name="T60" fmla="*/ 0 w 71"/>
                <a:gd name="T61" fmla="*/ 1 h 98"/>
                <a:gd name="T62" fmla="*/ 0 w 71"/>
                <a:gd name="T63" fmla="*/ 1 h 98"/>
                <a:gd name="T64" fmla="*/ 0 w 71"/>
                <a:gd name="T65" fmla="*/ 1 h 98"/>
                <a:gd name="T66" fmla="*/ 0 w 71"/>
                <a:gd name="T67" fmla="*/ 1 h 9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1"/>
                <a:gd name="T103" fmla="*/ 0 h 98"/>
                <a:gd name="T104" fmla="*/ 71 w 71"/>
                <a:gd name="T105" fmla="*/ 98 h 9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1" h="98">
                  <a:moveTo>
                    <a:pt x="0" y="19"/>
                  </a:moveTo>
                  <a:lnTo>
                    <a:pt x="0" y="19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4" y="40"/>
                  </a:lnTo>
                  <a:lnTo>
                    <a:pt x="16" y="43"/>
                  </a:lnTo>
                  <a:lnTo>
                    <a:pt x="19" y="47"/>
                  </a:lnTo>
                  <a:lnTo>
                    <a:pt x="21" y="51"/>
                  </a:lnTo>
                  <a:lnTo>
                    <a:pt x="25" y="55"/>
                  </a:lnTo>
                  <a:lnTo>
                    <a:pt x="27" y="59"/>
                  </a:lnTo>
                  <a:lnTo>
                    <a:pt x="31" y="60"/>
                  </a:lnTo>
                  <a:lnTo>
                    <a:pt x="33" y="64"/>
                  </a:lnTo>
                  <a:lnTo>
                    <a:pt x="35" y="68"/>
                  </a:lnTo>
                  <a:lnTo>
                    <a:pt x="38" y="72"/>
                  </a:lnTo>
                  <a:lnTo>
                    <a:pt x="40" y="76"/>
                  </a:lnTo>
                  <a:lnTo>
                    <a:pt x="44" y="78"/>
                  </a:lnTo>
                  <a:lnTo>
                    <a:pt x="46" y="81"/>
                  </a:lnTo>
                  <a:lnTo>
                    <a:pt x="48" y="85"/>
                  </a:lnTo>
                  <a:lnTo>
                    <a:pt x="54" y="91"/>
                  </a:lnTo>
                  <a:lnTo>
                    <a:pt x="57" y="95"/>
                  </a:lnTo>
                  <a:lnTo>
                    <a:pt x="59" y="97"/>
                  </a:lnTo>
                  <a:lnTo>
                    <a:pt x="63" y="98"/>
                  </a:lnTo>
                  <a:lnTo>
                    <a:pt x="65" y="98"/>
                  </a:lnTo>
                  <a:lnTo>
                    <a:pt x="69" y="98"/>
                  </a:lnTo>
                  <a:lnTo>
                    <a:pt x="69" y="97"/>
                  </a:lnTo>
                  <a:lnTo>
                    <a:pt x="71" y="95"/>
                  </a:lnTo>
                  <a:lnTo>
                    <a:pt x="71" y="91"/>
                  </a:lnTo>
                  <a:lnTo>
                    <a:pt x="71" y="89"/>
                  </a:lnTo>
                  <a:lnTo>
                    <a:pt x="71" y="85"/>
                  </a:lnTo>
                  <a:lnTo>
                    <a:pt x="71" y="81"/>
                  </a:lnTo>
                  <a:lnTo>
                    <a:pt x="69" y="78"/>
                  </a:lnTo>
                  <a:lnTo>
                    <a:pt x="69" y="74"/>
                  </a:lnTo>
                  <a:lnTo>
                    <a:pt x="65" y="68"/>
                  </a:lnTo>
                  <a:lnTo>
                    <a:pt x="63" y="64"/>
                  </a:lnTo>
                  <a:lnTo>
                    <a:pt x="59" y="60"/>
                  </a:lnTo>
                  <a:lnTo>
                    <a:pt x="57" y="57"/>
                  </a:lnTo>
                  <a:lnTo>
                    <a:pt x="56" y="55"/>
                  </a:lnTo>
                  <a:lnTo>
                    <a:pt x="54" y="51"/>
                  </a:lnTo>
                  <a:lnTo>
                    <a:pt x="52" y="47"/>
                  </a:lnTo>
                  <a:lnTo>
                    <a:pt x="50" y="45"/>
                  </a:lnTo>
                  <a:lnTo>
                    <a:pt x="46" y="41"/>
                  </a:lnTo>
                  <a:lnTo>
                    <a:pt x="44" y="38"/>
                  </a:lnTo>
                  <a:lnTo>
                    <a:pt x="42" y="34"/>
                  </a:lnTo>
                  <a:lnTo>
                    <a:pt x="40" y="32"/>
                  </a:lnTo>
                  <a:lnTo>
                    <a:pt x="37" y="28"/>
                  </a:lnTo>
                  <a:lnTo>
                    <a:pt x="35" y="24"/>
                  </a:lnTo>
                  <a:lnTo>
                    <a:pt x="33" y="22"/>
                  </a:lnTo>
                  <a:lnTo>
                    <a:pt x="31" y="19"/>
                  </a:lnTo>
                  <a:lnTo>
                    <a:pt x="27" y="17"/>
                  </a:lnTo>
                  <a:lnTo>
                    <a:pt x="25" y="15"/>
                  </a:lnTo>
                  <a:lnTo>
                    <a:pt x="21" y="9"/>
                  </a:lnTo>
                  <a:lnTo>
                    <a:pt x="19" y="5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6" name="Freeform 27">
              <a:extLst>
                <a:ext uri="{FF2B5EF4-FFF2-40B4-BE49-F238E27FC236}">
                  <a16:creationId xmlns:a16="http://schemas.microsoft.com/office/drawing/2014/main" id="{9135A3D5-D245-E94D-B4E5-041B2B983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1505"/>
              <a:ext cx="113" cy="103"/>
            </a:xfrm>
            <a:custGeom>
              <a:avLst/>
              <a:gdLst>
                <a:gd name="T0" fmla="*/ 1 w 226"/>
                <a:gd name="T1" fmla="*/ 1 h 205"/>
                <a:gd name="T2" fmla="*/ 1 w 226"/>
                <a:gd name="T3" fmla="*/ 1 h 205"/>
                <a:gd name="T4" fmla="*/ 1 w 226"/>
                <a:gd name="T5" fmla="*/ 1 h 205"/>
                <a:gd name="T6" fmla="*/ 1 w 226"/>
                <a:gd name="T7" fmla="*/ 1 h 205"/>
                <a:gd name="T8" fmla="*/ 1 w 226"/>
                <a:gd name="T9" fmla="*/ 1 h 205"/>
                <a:gd name="T10" fmla="*/ 1 w 226"/>
                <a:gd name="T11" fmla="*/ 1 h 205"/>
                <a:gd name="T12" fmla="*/ 1 w 226"/>
                <a:gd name="T13" fmla="*/ 1 h 205"/>
                <a:gd name="T14" fmla="*/ 1 w 226"/>
                <a:gd name="T15" fmla="*/ 1 h 205"/>
                <a:gd name="T16" fmla="*/ 1 w 226"/>
                <a:gd name="T17" fmla="*/ 1 h 205"/>
                <a:gd name="T18" fmla="*/ 1 w 226"/>
                <a:gd name="T19" fmla="*/ 1 h 205"/>
                <a:gd name="T20" fmla="*/ 1 w 226"/>
                <a:gd name="T21" fmla="*/ 1 h 205"/>
                <a:gd name="T22" fmla="*/ 1 w 226"/>
                <a:gd name="T23" fmla="*/ 1 h 205"/>
                <a:gd name="T24" fmla="*/ 1 w 226"/>
                <a:gd name="T25" fmla="*/ 1 h 205"/>
                <a:gd name="T26" fmla="*/ 1 w 226"/>
                <a:gd name="T27" fmla="*/ 1 h 205"/>
                <a:gd name="T28" fmla="*/ 1 w 226"/>
                <a:gd name="T29" fmla="*/ 1 h 205"/>
                <a:gd name="T30" fmla="*/ 1 w 226"/>
                <a:gd name="T31" fmla="*/ 1 h 205"/>
                <a:gd name="T32" fmla="*/ 1 w 226"/>
                <a:gd name="T33" fmla="*/ 1 h 205"/>
                <a:gd name="T34" fmla="*/ 1 w 226"/>
                <a:gd name="T35" fmla="*/ 1 h 205"/>
                <a:gd name="T36" fmla="*/ 1 w 226"/>
                <a:gd name="T37" fmla="*/ 0 h 205"/>
                <a:gd name="T38" fmla="*/ 1 w 226"/>
                <a:gd name="T39" fmla="*/ 1 h 205"/>
                <a:gd name="T40" fmla="*/ 1 w 226"/>
                <a:gd name="T41" fmla="*/ 1 h 205"/>
                <a:gd name="T42" fmla="*/ 1 w 226"/>
                <a:gd name="T43" fmla="*/ 1 h 205"/>
                <a:gd name="T44" fmla="*/ 1 w 226"/>
                <a:gd name="T45" fmla="*/ 1 h 205"/>
                <a:gd name="T46" fmla="*/ 1 w 226"/>
                <a:gd name="T47" fmla="*/ 1 h 205"/>
                <a:gd name="T48" fmla="*/ 1 w 226"/>
                <a:gd name="T49" fmla="*/ 1 h 205"/>
                <a:gd name="T50" fmla="*/ 1 w 226"/>
                <a:gd name="T51" fmla="*/ 1 h 205"/>
                <a:gd name="T52" fmla="*/ 1 w 226"/>
                <a:gd name="T53" fmla="*/ 1 h 205"/>
                <a:gd name="T54" fmla="*/ 1 w 226"/>
                <a:gd name="T55" fmla="*/ 1 h 205"/>
                <a:gd name="T56" fmla="*/ 1 w 226"/>
                <a:gd name="T57" fmla="*/ 1 h 205"/>
                <a:gd name="T58" fmla="*/ 1 w 226"/>
                <a:gd name="T59" fmla="*/ 1 h 205"/>
                <a:gd name="T60" fmla="*/ 1 w 226"/>
                <a:gd name="T61" fmla="*/ 1 h 205"/>
                <a:gd name="T62" fmla="*/ 1 w 226"/>
                <a:gd name="T63" fmla="*/ 1 h 205"/>
                <a:gd name="T64" fmla="*/ 1 w 226"/>
                <a:gd name="T65" fmla="*/ 1 h 205"/>
                <a:gd name="T66" fmla="*/ 1 w 226"/>
                <a:gd name="T67" fmla="*/ 1 h 205"/>
                <a:gd name="T68" fmla="*/ 1 w 226"/>
                <a:gd name="T69" fmla="*/ 1 h 205"/>
                <a:gd name="T70" fmla="*/ 1 w 226"/>
                <a:gd name="T71" fmla="*/ 1 h 205"/>
                <a:gd name="T72" fmla="*/ 1 w 226"/>
                <a:gd name="T73" fmla="*/ 1 h 205"/>
                <a:gd name="T74" fmla="*/ 1 w 226"/>
                <a:gd name="T75" fmla="*/ 1 h 205"/>
                <a:gd name="T76" fmla="*/ 1 w 226"/>
                <a:gd name="T77" fmla="*/ 1 h 205"/>
                <a:gd name="T78" fmla="*/ 1 w 226"/>
                <a:gd name="T79" fmla="*/ 1 h 205"/>
                <a:gd name="T80" fmla="*/ 1 w 226"/>
                <a:gd name="T81" fmla="*/ 1 h 205"/>
                <a:gd name="T82" fmla="*/ 1 w 226"/>
                <a:gd name="T83" fmla="*/ 1 h 205"/>
                <a:gd name="T84" fmla="*/ 1 w 226"/>
                <a:gd name="T85" fmla="*/ 1 h 205"/>
                <a:gd name="T86" fmla="*/ 1 w 226"/>
                <a:gd name="T87" fmla="*/ 1 h 205"/>
                <a:gd name="T88" fmla="*/ 1 w 226"/>
                <a:gd name="T89" fmla="*/ 1 h 205"/>
                <a:gd name="T90" fmla="*/ 1 w 226"/>
                <a:gd name="T91" fmla="*/ 1 h 205"/>
                <a:gd name="T92" fmla="*/ 1 w 226"/>
                <a:gd name="T93" fmla="*/ 1 h 205"/>
                <a:gd name="T94" fmla="*/ 1 w 226"/>
                <a:gd name="T95" fmla="*/ 1 h 205"/>
                <a:gd name="T96" fmla="*/ 1 w 226"/>
                <a:gd name="T97" fmla="*/ 1 h 205"/>
                <a:gd name="T98" fmla="*/ 1 w 226"/>
                <a:gd name="T99" fmla="*/ 1 h 205"/>
                <a:gd name="T100" fmla="*/ 0 w 226"/>
                <a:gd name="T101" fmla="*/ 0 h 2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26"/>
                <a:gd name="T154" fmla="*/ 0 h 205"/>
                <a:gd name="T155" fmla="*/ 226 w 226"/>
                <a:gd name="T156" fmla="*/ 205 h 20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26" h="205">
                  <a:moveTo>
                    <a:pt x="0" y="0"/>
                  </a:moveTo>
                  <a:lnTo>
                    <a:pt x="15" y="144"/>
                  </a:lnTo>
                  <a:lnTo>
                    <a:pt x="15" y="146"/>
                  </a:lnTo>
                  <a:lnTo>
                    <a:pt x="17" y="150"/>
                  </a:lnTo>
                  <a:lnTo>
                    <a:pt x="21" y="154"/>
                  </a:lnTo>
                  <a:lnTo>
                    <a:pt x="22" y="158"/>
                  </a:lnTo>
                  <a:lnTo>
                    <a:pt x="26" y="163"/>
                  </a:lnTo>
                  <a:lnTo>
                    <a:pt x="30" y="165"/>
                  </a:lnTo>
                  <a:lnTo>
                    <a:pt x="32" y="169"/>
                  </a:lnTo>
                  <a:lnTo>
                    <a:pt x="34" y="171"/>
                  </a:lnTo>
                  <a:lnTo>
                    <a:pt x="38" y="175"/>
                  </a:lnTo>
                  <a:lnTo>
                    <a:pt x="40" y="177"/>
                  </a:lnTo>
                  <a:lnTo>
                    <a:pt x="43" y="181"/>
                  </a:lnTo>
                  <a:lnTo>
                    <a:pt x="47" y="182"/>
                  </a:lnTo>
                  <a:lnTo>
                    <a:pt x="51" y="184"/>
                  </a:lnTo>
                  <a:lnTo>
                    <a:pt x="53" y="188"/>
                  </a:lnTo>
                  <a:lnTo>
                    <a:pt x="57" y="190"/>
                  </a:lnTo>
                  <a:lnTo>
                    <a:pt x="62" y="192"/>
                  </a:lnTo>
                  <a:lnTo>
                    <a:pt x="66" y="196"/>
                  </a:lnTo>
                  <a:lnTo>
                    <a:pt x="70" y="196"/>
                  </a:lnTo>
                  <a:lnTo>
                    <a:pt x="74" y="198"/>
                  </a:lnTo>
                  <a:lnTo>
                    <a:pt x="80" y="200"/>
                  </a:lnTo>
                  <a:lnTo>
                    <a:pt x="83" y="201"/>
                  </a:lnTo>
                  <a:lnTo>
                    <a:pt x="89" y="201"/>
                  </a:lnTo>
                  <a:lnTo>
                    <a:pt x="93" y="203"/>
                  </a:lnTo>
                  <a:lnTo>
                    <a:pt x="97" y="203"/>
                  </a:lnTo>
                  <a:lnTo>
                    <a:pt x="99" y="203"/>
                  </a:lnTo>
                  <a:lnTo>
                    <a:pt x="102" y="203"/>
                  </a:lnTo>
                  <a:lnTo>
                    <a:pt x="104" y="205"/>
                  </a:lnTo>
                  <a:lnTo>
                    <a:pt x="110" y="203"/>
                  </a:lnTo>
                  <a:lnTo>
                    <a:pt x="116" y="203"/>
                  </a:lnTo>
                  <a:lnTo>
                    <a:pt x="119" y="203"/>
                  </a:lnTo>
                  <a:lnTo>
                    <a:pt x="125" y="201"/>
                  </a:lnTo>
                  <a:lnTo>
                    <a:pt x="131" y="201"/>
                  </a:lnTo>
                  <a:lnTo>
                    <a:pt x="137" y="200"/>
                  </a:lnTo>
                  <a:lnTo>
                    <a:pt x="140" y="198"/>
                  </a:lnTo>
                  <a:lnTo>
                    <a:pt x="146" y="198"/>
                  </a:lnTo>
                  <a:lnTo>
                    <a:pt x="150" y="196"/>
                  </a:lnTo>
                  <a:lnTo>
                    <a:pt x="156" y="194"/>
                  </a:lnTo>
                  <a:lnTo>
                    <a:pt x="159" y="192"/>
                  </a:lnTo>
                  <a:lnTo>
                    <a:pt x="165" y="190"/>
                  </a:lnTo>
                  <a:lnTo>
                    <a:pt x="169" y="188"/>
                  </a:lnTo>
                  <a:lnTo>
                    <a:pt x="173" y="186"/>
                  </a:lnTo>
                  <a:lnTo>
                    <a:pt x="176" y="184"/>
                  </a:lnTo>
                  <a:lnTo>
                    <a:pt x="180" y="182"/>
                  </a:lnTo>
                  <a:lnTo>
                    <a:pt x="184" y="181"/>
                  </a:lnTo>
                  <a:lnTo>
                    <a:pt x="186" y="179"/>
                  </a:lnTo>
                  <a:lnTo>
                    <a:pt x="190" y="175"/>
                  </a:lnTo>
                  <a:lnTo>
                    <a:pt x="194" y="173"/>
                  </a:lnTo>
                  <a:lnTo>
                    <a:pt x="199" y="171"/>
                  </a:lnTo>
                  <a:lnTo>
                    <a:pt x="203" y="167"/>
                  </a:lnTo>
                  <a:lnTo>
                    <a:pt x="207" y="163"/>
                  </a:lnTo>
                  <a:lnTo>
                    <a:pt x="211" y="162"/>
                  </a:lnTo>
                  <a:lnTo>
                    <a:pt x="211" y="160"/>
                  </a:lnTo>
                  <a:lnTo>
                    <a:pt x="213" y="160"/>
                  </a:lnTo>
                  <a:lnTo>
                    <a:pt x="226" y="6"/>
                  </a:lnTo>
                  <a:lnTo>
                    <a:pt x="207" y="0"/>
                  </a:lnTo>
                  <a:lnTo>
                    <a:pt x="207" y="2"/>
                  </a:lnTo>
                  <a:lnTo>
                    <a:pt x="205" y="6"/>
                  </a:lnTo>
                  <a:lnTo>
                    <a:pt x="205" y="9"/>
                  </a:lnTo>
                  <a:lnTo>
                    <a:pt x="205" y="13"/>
                  </a:lnTo>
                  <a:lnTo>
                    <a:pt x="205" y="17"/>
                  </a:lnTo>
                  <a:lnTo>
                    <a:pt x="205" y="23"/>
                  </a:lnTo>
                  <a:lnTo>
                    <a:pt x="203" y="27"/>
                  </a:lnTo>
                  <a:lnTo>
                    <a:pt x="203" y="32"/>
                  </a:lnTo>
                  <a:lnTo>
                    <a:pt x="203" y="34"/>
                  </a:lnTo>
                  <a:lnTo>
                    <a:pt x="203" y="38"/>
                  </a:lnTo>
                  <a:lnTo>
                    <a:pt x="201" y="42"/>
                  </a:lnTo>
                  <a:lnTo>
                    <a:pt x="201" y="44"/>
                  </a:lnTo>
                  <a:lnTo>
                    <a:pt x="201" y="48"/>
                  </a:lnTo>
                  <a:lnTo>
                    <a:pt x="201" y="49"/>
                  </a:lnTo>
                  <a:lnTo>
                    <a:pt x="201" y="53"/>
                  </a:lnTo>
                  <a:lnTo>
                    <a:pt x="201" y="57"/>
                  </a:lnTo>
                  <a:lnTo>
                    <a:pt x="201" y="61"/>
                  </a:lnTo>
                  <a:lnTo>
                    <a:pt x="199" y="65"/>
                  </a:lnTo>
                  <a:lnTo>
                    <a:pt x="199" y="67"/>
                  </a:lnTo>
                  <a:lnTo>
                    <a:pt x="199" y="70"/>
                  </a:lnTo>
                  <a:lnTo>
                    <a:pt x="199" y="74"/>
                  </a:lnTo>
                  <a:lnTo>
                    <a:pt x="199" y="76"/>
                  </a:lnTo>
                  <a:lnTo>
                    <a:pt x="199" y="80"/>
                  </a:lnTo>
                  <a:lnTo>
                    <a:pt x="199" y="84"/>
                  </a:lnTo>
                  <a:lnTo>
                    <a:pt x="197" y="87"/>
                  </a:lnTo>
                  <a:lnTo>
                    <a:pt x="197" y="89"/>
                  </a:lnTo>
                  <a:lnTo>
                    <a:pt x="197" y="93"/>
                  </a:lnTo>
                  <a:lnTo>
                    <a:pt x="197" y="97"/>
                  </a:lnTo>
                  <a:lnTo>
                    <a:pt x="195" y="101"/>
                  </a:lnTo>
                  <a:lnTo>
                    <a:pt x="195" y="103"/>
                  </a:lnTo>
                  <a:lnTo>
                    <a:pt x="195" y="106"/>
                  </a:lnTo>
                  <a:lnTo>
                    <a:pt x="195" y="110"/>
                  </a:lnTo>
                  <a:lnTo>
                    <a:pt x="195" y="112"/>
                  </a:lnTo>
                  <a:lnTo>
                    <a:pt x="194" y="116"/>
                  </a:lnTo>
                  <a:lnTo>
                    <a:pt x="194" y="118"/>
                  </a:lnTo>
                  <a:lnTo>
                    <a:pt x="194" y="122"/>
                  </a:lnTo>
                  <a:lnTo>
                    <a:pt x="194" y="127"/>
                  </a:lnTo>
                  <a:lnTo>
                    <a:pt x="194" y="131"/>
                  </a:lnTo>
                  <a:lnTo>
                    <a:pt x="192" y="135"/>
                  </a:lnTo>
                  <a:lnTo>
                    <a:pt x="192" y="141"/>
                  </a:lnTo>
                  <a:lnTo>
                    <a:pt x="192" y="143"/>
                  </a:lnTo>
                  <a:lnTo>
                    <a:pt x="192" y="146"/>
                  </a:lnTo>
                  <a:lnTo>
                    <a:pt x="192" y="148"/>
                  </a:lnTo>
                  <a:lnTo>
                    <a:pt x="192" y="150"/>
                  </a:lnTo>
                  <a:lnTo>
                    <a:pt x="190" y="152"/>
                  </a:lnTo>
                  <a:lnTo>
                    <a:pt x="188" y="154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6" y="163"/>
                  </a:lnTo>
                  <a:lnTo>
                    <a:pt x="173" y="165"/>
                  </a:lnTo>
                  <a:lnTo>
                    <a:pt x="171" y="167"/>
                  </a:lnTo>
                  <a:lnTo>
                    <a:pt x="167" y="167"/>
                  </a:lnTo>
                  <a:lnTo>
                    <a:pt x="165" y="169"/>
                  </a:lnTo>
                  <a:lnTo>
                    <a:pt x="163" y="171"/>
                  </a:lnTo>
                  <a:lnTo>
                    <a:pt x="159" y="173"/>
                  </a:lnTo>
                  <a:lnTo>
                    <a:pt x="156" y="173"/>
                  </a:lnTo>
                  <a:lnTo>
                    <a:pt x="152" y="175"/>
                  </a:lnTo>
                  <a:lnTo>
                    <a:pt x="150" y="175"/>
                  </a:lnTo>
                  <a:lnTo>
                    <a:pt x="146" y="177"/>
                  </a:lnTo>
                  <a:lnTo>
                    <a:pt x="142" y="179"/>
                  </a:lnTo>
                  <a:lnTo>
                    <a:pt x="138" y="179"/>
                  </a:lnTo>
                  <a:lnTo>
                    <a:pt x="135" y="181"/>
                  </a:lnTo>
                  <a:lnTo>
                    <a:pt x="131" y="181"/>
                  </a:lnTo>
                  <a:lnTo>
                    <a:pt x="127" y="181"/>
                  </a:lnTo>
                  <a:lnTo>
                    <a:pt x="125" y="182"/>
                  </a:lnTo>
                  <a:lnTo>
                    <a:pt x="121" y="182"/>
                  </a:lnTo>
                  <a:lnTo>
                    <a:pt x="118" y="182"/>
                  </a:lnTo>
                  <a:lnTo>
                    <a:pt x="114" y="182"/>
                  </a:lnTo>
                  <a:lnTo>
                    <a:pt x="110" y="182"/>
                  </a:lnTo>
                  <a:lnTo>
                    <a:pt x="106" y="182"/>
                  </a:lnTo>
                  <a:lnTo>
                    <a:pt x="102" y="182"/>
                  </a:lnTo>
                  <a:lnTo>
                    <a:pt x="99" y="182"/>
                  </a:lnTo>
                  <a:lnTo>
                    <a:pt x="95" y="181"/>
                  </a:lnTo>
                  <a:lnTo>
                    <a:pt x="91" y="181"/>
                  </a:lnTo>
                  <a:lnTo>
                    <a:pt x="87" y="179"/>
                  </a:lnTo>
                  <a:lnTo>
                    <a:pt x="83" y="177"/>
                  </a:lnTo>
                  <a:lnTo>
                    <a:pt x="81" y="175"/>
                  </a:lnTo>
                  <a:lnTo>
                    <a:pt x="78" y="175"/>
                  </a:lnTo>
                  <a:lnTo>
                    <a:pt x="74" y="173"/>
                  </a:lnTo>
                  <a:lnTo>
                    <a:pt x="72" y="171"/>
                  </a:lnTo>
                  <a:lnTo>
                    <a:pt x="68" y="169"/>
                  </a:lnTo>
                  <a:lnTo>
                    <a:pt x="66" y="167"/>
                  </a:lnTo>
                  <a:lnTo>
                    <a:pt x="62" y="165"/>
                  </a:lnTo>
                  <a:lnTo>
                    <a:pt x="59" y="163"/>
                  </a:lnTo>
                  <a:lnTo>
                    <a:pt x="57" y="160"/>
                  </a:lnTo>
                  <a:lnTo>
                    <a:pt x="55" y="160"/>
                  </a:lnTo>
                  <a:lnTo>
                    <a:pt x="49" y="154"/>
                  </a:lnTo>
                  <a:lnTo>
                    <a:pt x="45" y="150"/>
                  </a:lnTo>
                  <a:lnTo>
                    <a:pt x="41" y="146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34" y="139"/>
                  </a:lnTo>
                  <a:lnTo>
                    <a:pt x="34" y="137"/>
                  </a:lnTo>
                  <a:lnTo>
                    <a:pt x="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7" name="Freeform 28">
              <a:extLst>
                <a:ext uri="{FF2B5EF4-FFF2-40B4-BE49-F238E27FC236}">
                  <a16:creationId xmlns:a16="http://schemas.microsoft.com/office/drawing/2014/main" id="{1331464A-8E85-AA4A-92AA-ECA433A88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" y="1504"/>
              <a:ext cx="94" cy="73"/>
            </a:xfrm>
            <a:custGeom>
              <a:avLst/>
              <a:gdLst>
                <a:gd name="T0" fmla="*/ 1 w 188"/>
                <a:gd name="T1" fmla="*/ 1 h 146"/>
                <a:gd name="T2" fmla="*/ 1 w 188"/>
                <a:gd name="T3" fmla="*/ 1 h 146"/>
                <a:gd name="T4" fmla="*/ 1 w 188"/>
                <a:gd name="T5" fmla="*/ 1 h 146"/>
                <a:gd name="T6" fmla="*/ 1 w 188"/>
                <a:gd name="T7" fmla="*/ 1 h 146"/>
                <a:gd name="T8" fmla="*/ 1 w 188"/>
                <a:gd name="T9" fmla="*/ 1 h 146"/>
                <a:gd name="T10" fmla="*/ 1 w 188"/>
                <a:gd name="T11" fmla="*/ 1 h 146"/>
                <a:gd name="T12" fmla="*/ 1 w 188"/>
                <a:gd name="T13" fmla="*/ 1 h 146"/>
                <a:gd name="T14" fmla="*/ 1 w 188"/>
                <a:gd name="T15" fmla="*/ 1 h 146"/>
                <a:gd name="T16" fmla="*/ 1 w 188"/>
                <a:gd name="T17" fmla="*/ 1 h 146"/>
                <a:gd name="T18" fmla="*/ 1 w 188"/>
                <a:gd name="T19" fmla="*/ 1 h 146"/>
                <a:gd name="T20" fmla="*/ 1 w 188"/>
                <a:gd name="T21" fmla="*/ 1 h 146"/>
                <a:gd name="T22" fmla="*/ 1 w 188"/>
                <a:gd name="T23" fmla="*/ 1 h 146"/>
                <a:gd name="T24" fmla="*/ 1 w 188"/>
                <a:gd name="T25" fmla="*/ 1 h 146"/>
                <a:gd name="T26" fmla="*/ 1 w 188"/>
                <a:gd name="T27" fmla="*/ 1 h 146"/>
                <a:gd name="T28" fmla="*/ 1 w 188"/>
                <a:gd name="T29" fmla="*/ 1 h 146"/>
                <a:gd name="T30" fmla="*/ 1 w 188"/>
                <a:gd name="T31" fmla="*/ 1 h 146"/>
                <a:gd name="T32" fmla="*/ 1 w 188"/>
                <a:gd name="T33" fmla="*/ 1 h 146"/>
                <a:gd name="T34" fmla="*/ 1 w 188"/>
                <a:gd name="T35" fmla="*/ 1 h 146"/>
                <a:gd name="T36" fmla="*/ 1 w 188"/>
                <a:gd name="T37" fmla="*/ 1 h 146"/>
                <a:gd name="T38" fmla="*/ 1 w 188"/>
                <a:gd name="T39" fmla="*/ 1 h 146"/>
                <a:gd name="T40" fmla="*/ 1 w 188"/>
                <a:gd name="T41" fmla="*/ 1 h 146"/>
                <a:gd name="T42" fmla="*/ 1 w 188"/>
                <a:gd name="T43" fmla="*/ 1 h 146"/>
                <a:gd name="T44" fmla="*/ 1 w 188"/>
                <a:gd name="T45" fmla="*/ 1 h 146"/>
                <a:gd name="T46" fmla="*/ 1 w 188"/>
                <a:gd name="T47" fmla="*/ 1 h 146"/>
                <a:gd name="T48" fmla="*/ 1 w 188"/>
                <a:gd name="T49" fmla="*/ 1 h 146"/>
                <a:gd name="T50" fmla="*/ 1 w 188"/>
                <a:gd name="T51" fmla="*/ 1 h 146"/>
                <a:gd name="T52" fmla="*/ 1 w 188"/>
                <a:gd name="T53" fmla="*/ 1 h 146"/>
                <a:gd name="T54" fmla="*/ 1 w 188"/>
                <a:gd name="T55" fmla="*/ 1 h 146"/>
                <a:gd name="T56" fmla="*/ 1 w 188"/>
                <a:gd name="T57" fmla="*/ 1 h 146"/>
                <a:gd name="T58" fmla="*/ 1 w 188"/>
                <a:gd name="T59" fmla="*/ 1 h 146"/>
                <a:gd name="T60" fmla="*/ 1 w 188"/>
                <a:gd name="T61" fmla="*/ 1 h 146"/>
                <a:gd name="T62" fmla="*/ 1 w 188"/>
                <a:gd name="T63" fmla="*/ 1 h 146"/>
                <a:gd name="T64" fmla="*/ 1 w 188"/>
                <a:gd name="T65" fmla="*/ 1 h 146"/>
                <a:gd name="T66" fmla="*/ 1 w 188"/>
                <a:gd name="T67" fmla="*/ 1 h 146"/>
                <a:gd name="T68" fmla="*/ 1 w 188"/>
                <a:gd name="T69" fmla="*/ 1 h 146"/>
                <a:gd name="T70" fmla="*/ 1 w 188"/>
                <a:gd name="T71" fmla="*/ 1 h 146"/>
                <a:gd name="T72" fmla="*/ 1 w 188"/>
                <a:gd name="T73" fmla="*/ 1 h 146"/>
                <a:gd name="T74" fmla="*/ 1 w 188"/>
                <a:gd name="T75" fmla="*/ 1 h 146"/>
                <a:gd name="T76" fmla="*/ 1 w 188"/>
                <a:gd name="T77" fmla="*/ 1 h 146"/>
                <a:gd name="T78" fmla="*/ 1 w 188"/>
                <a:gd name="T79" fmla="*/ 1 h 146"/>
                <a:gd name="T80" fmla="*/ 1 w 188"/>
                <a:gd name="T81" fmla="*/ 1 h 146"/>
                <a:gd name="T82" fmla="*/ 1 w 188"/>
                <a:gd name="T83" fmla="*/ 1 h 146"/>
                <a:gd name="T84" fmla="*/ 1 w 188"/>
                <a:gd name="T85" fmla="*/ 1 h 146"/>
                <a:gd name="T86" fmla="*/ 1 w 188"/>
                <a:gd name="T87" fmla="*/ 1 h 146"/>
                <a:gd name="T88" fmla="*/ 1 w 188"/>
                <a:gd name="T89" fmla="*/ 1 h 146"/>
                <a:gd name="T90" fmla="*/ 1 w 188"/>
                <a:gd name="T91" fmla="*/ 1 h 146"/>
                <a:gd name="T92" fmla="*/ 1 w 188"/>
                <a:gd name="T93" fmla="*/ 1 h 146"/>
                <a:gd name="T94" fmla="*/ 1 w 188"/>
                <a:gd name="T95" fmla="*/ 1 h 146"/>
                <a:gd name="T96" fmla="*/ 1 w 188"/>
                <a:gd name="T97" fmla="*/ 1 h 146"/>
                <a:gd name="T98" fmla="*/ 1 w 188"/>
                <a:gd name="T99" fmla="*/ 1 h 146"/>
                <a:gd name="T100" fmla="*/ 1 w 188"/>
                <a:gd name="T101" fmla="*/ 1 h 146"/>
                <a:gd name="T102" fmla="*/ 1 w 188"/>
                <a:gd name="T103" fmla="*/ 1 h 146"/>
                <a:gd name="T104" fmla="*/ 1 w 188"/>
                <a:gd name="T105" fmla="*/ 1 h 146"/>
                <a:gd name="T106" fmla="*/ 1 w 188"/>
                <a:gd name="T107" fmla="*/ 1 h 146"/>
                <a:gd name="T108" fmla="*/ 1 w 188"/>
                <a:gd name="T109" fmla="*/ 1 h 146"/>
                <a:gd name="T110" fmla="*/ 1 w 188"/>
                <a:gd name="T111" fmla="*/ 1 h 146"/>
                <a:gd name="T112" fmla="*/ 1 w 188"/>
                <a:gd name="T113" fmla="*/ 1 h 146"/>
                <a:gd name="T114" fmla="*/ 1 w 188"/>
                <a:gd name="T115" fmla="*/ 1 h 146"/>
                <a:gd name="T116" fmla="*/ 1 w 188"/>
                <a:gd name="T117" fmla="*/ 1 h 146"/>
                <a:gd name="T118" fmla="*/ 1 w 188"/>
                <a:gd name="T119" fmla="*/ 1 h 146"/>
                <a:gd name="T120" fmla="*/ 0 w 188"/>
                <a:gd name="T121" fmla="*/ 1 h 146"/>
                <a:gd name="T122" fmla="*/ 0 w 188"/>
                <a:gd name="T123" fmla="*/ 1 h 146"/>
                <a:gd name="T124" fmla="*/ 0 w 188"/>
                <a:gd name="T125" fmla="*/ 1 h 1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8"/>
                <a:gd name="T190" fmla="*/ 0 h 146"/>
                <a:gd name="T191" fmla="*/ 188 w 188"/>
                <a:gd name="T192" fmla="*/ 146 h 1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8" h="146">
                  <a:moveTo>
                    <a:pt x="17" y="0"/>
                  </a:moveTo>
                  <a:lnTo>
                    <a:pt x="17" y="0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11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1" y="23"/>
                  </a:lnTo>
                  <a:lnTo>
                    <a:pt x="21" y="29"/>
                  </a:lnTo>
                  <a:lnTo>
                    <a:pt x="21" y="30"/>
                  </a:lnTo>
                  <a:lnTo>
                    <a:pt x="23" y="32"/>
                  </a:lnTo>
                  <a:lnTo>
                    <a:pt x="23" y="36"/>
                  </a:lnTo>
                  <a:lnTo>
                    <a:pt x="24" y="38"/>
                  </a:lnTo>
                  <a:lnTo>
                    <a:pt x="24" y="44"/>
                  </a:lnTo>
                  <a:lnTo>
                    <a:pt x="26" y="50"/>
                  </a:lnTo>
                  <a:lnTo>
                    <a:pt x="28" y="51"/>
                  </a:lnTo>
                  <a:lnTo>
                    <a:pt x="28" y="55"/>
                  </a:lnTo>
                  <a:lnTo>
                    <a:pt x="30" y="59"/>
                  </a:lnTo>
                  <a:lnTo>
                    <a:pt x="32" y="61"/>
                  </a:lnTo>
                  <a:lnTo>
                    <a:pt x="32" y="63"/>
                  </a:lnTo>
                  <a:lnTo>
                    <a:pt x="34" y="67"/>
                  </a:lnTo>
                  <a:lnTo>
                    <a:pt x="34" y="69"/>
                  </a:lnTo>
                  <a:lnTo>
                    <a:pt x="36" y="72"/>
                  </a:lnTo>
                  <a:lnTo>
                    <a:pt x="38" y="74"/>
                  </a:lnTo>
                  <a:lnTo>
                    <a:pt x="38" y="78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5" y="89"/>
                  </a:lnTo>
                  <a:lnTo>
                    <a:pt x="47" y="95"/>
                  </a:lnTo>
                  <a:lnTo>
                    <a:pt x="51" y="99"/>
                  </a:lnTo>
                  <a:lnTo>
                    <a:pt x="55" y="105"/>
                  </a:lnTo>
                  <a:lnTo>
                    <a:pt x="59" y="108"/>
                  </a:lnTo>
                  <a:lnTo>
                    <a:pt x="64" y="112"/>
                  </a:lnTo>
                  <a:lnTo>
                    <a:pt x="68" y="116"/>
                  </a:lnTo>
                  <a:lnTo>
                    <a:pt x="74" y="118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82" y="122"/>
                  </a:lnTo>
                  <a:lnTo>
                    <a:pt x="83" y="124"/>
                  </a:lnTo>
                  <a:lnTo>
                    <a:pt x="87" y="124"/>
                  </a:lnTo>
                  <a:lnTo>
                    <a:pt x="89" y="124"/>
                  </a:lnTo>
                  <a:lnTo>
                    <a:pt x="93" y="124"/>
                  </a:lnTo>
                  <a:lnTo>
                    <a:pt x="97" y="126"/>
                  </a:lnTo>
                  <a:lnTo>
                    <a:pt x="99" y="124"/>
                  </a:lnTo>
                  <a:lnTo>
                    <a:pt x="102" y="124"/>
                  </a:lnTo>
                  <a:lnTo>
                    <a:pt x="104" y="124"/>
                  </a:lnTo>
                  <a:lnTo>
                    <a:pt x="108" y="124"/>
                  </a:lnTo>
                  <a:lnTo>
                    <a:pt x="112" y="122"/>
                  </a:lnTo>
                  <a:lnTo>
                    <a:pt x="118" y="120"/>
                  </a:lnTo>
                  <a:lnTo>
                    <a:pt x="121" y="116"/>
                  </a:lnTo>
                  <a:lnTo>
                    <a:pt x="125" y="112"/>
                  </a:lnTo>
                  <a:lnTo>
                    <a:pt x="131" y="108"/>
                  </a:lnTo>
                  <a:lnTo>
                    <a:pt x="135" y="105"/>
                  </a:lnTo>
                  <a:lnTo>
                    <a:pt x="137" y="101"/>
                  </a:lnTo>
                  <a:lnTo>
                    <a:pt x="140" y="95"/>
                  </a:lnTo>
                  <a:lnTo>
                    <a:pt x="144" y="91"/>
                  </a:lnTo>
                  <a:lnTo>
                    <a:pt x="146" y="86"/>
                  </a:lnTo>
                  <a:lnTo>
                    <a:pt x="148" y="84"/>
                  </a:lnTo>
                  <a:lnTo>
                    <a:pt x="148" y="80"/>
                  </a:lnTo>
                  <a:lnTo>
                    <a:pt x="150" y="76"/>
                  </a:lnTo>
                  <a:lnTo>
                    <a:pt x="152" y="74"/>
                  </a:lnTo>
                  <a:lnTo>
                    <a:pt x="152" y="70"/>
                  </a:lnTo>
                  <a:lnTo>
                    <a:pt x="154" y="69"/>
                  </a:lnTo>
                  <a:lnTo>
                    <a:pt x="154" y="67"/>
                  </a:lnTo>
                  <a:lnTo>
                    <a:pt x="156" y="63"/>
                  </a:lnTo>
                  <a:lnTo>
                    <a:pt x="156" y="61"/>
                  </a:lnTo>
                  <a:lnTo>
                    <a:pt x="158" y="57"/>
                  </a:lnTo>
                  <a:lnTo>
                    <a:pt x="158" y="53"/>
                  </a:lnTo>
                  <a:lnTo>
                    <a:pt x="158" y="51"/>
                  </a:lnTo>
                  <a:lnTo>
                    <a:pt x="159" y="48"/>
                  </a:lnTo>
                  <a:lnTo>
                    <a:pt x="159" y="46"/>
                  </a:lnTo>
                  <a:lnTo>
                    <a:pt x="159" y="42"/>
                  </a:lnTo>
                  <a:lnTo>
                    <a:pt x="161" y="40"/>
                  </a:lnTo>
                  <a:lnTo>
                    <a:pt x="161" y="34"/>
                  </a:lnTo>
                  <a:lnTo>
                    <a:pt x="163" y="29"/>
                  </a:lnTo>
                  <a:lnTo>
                    <a:pt x="163" y="25"/>
                  </a:lnTo>
                  <a:lnTo>
                    <a:pt x="165" y="21"/>
                  </a:lnTo>
                  <a:lnTo>
                    <a:pt x="165" y="15"/>
                  </a:lnTo>
                  <a:lnTo>
                    <a:pt x="165" y="11"/>
                  </a:lnTo>
                  <a:lnTo>
                    <a:pt x="167" y="10"/>
                  </a:lnTo>
                  <a:lnTo>
                    <a:pt x="167" y="6"/>
                  </a:lnTo>
                  <a:lnTo>
                    <a:pt x="167" y="2"/>
                  </a:lnTo>
                  <a:lnTo>
                    <a:pt x="188" y="6"/>
                  </a:lnTo>
                  <a:lnTo>
                    <a:pt x="188" y="8"/>
                  </a:lnTo>
                  <a:lnTo>
                    <a:pt x="188" y="11"/>
                  </a:lnTo>
                  <a:lnTo>
                    <a:pt x="186" y="15"/>
                  </a:lnTo>
                  <a:lnTo>
                    <a:pt x="186" y="19"/>
                  </a:lnTo>
                  <a:lnTo>
                    <a:pt x="186" y="23"/>
                  </a:lnTo>
                  <a:lnTo>
                    <a:pt x="186" y="29"/>
                  </a:lnTo>
                  <a:lnTo>
                    <a:pt x="184" y="32"/>
                  </a:lnTo>
                  <a:lnTo>
                    <a:pt x="184" y="38"/>
                  </a:lnTo>
                  <a:lnTo>
                    <a:pt x="182" y="42"/>
                  </a:lnTo>
                  <a:lnTo>
                    <a:pt x="182" y="44"/>
                  </a:lnTo>
                  <a:lnTo>
                    <a:pt x="182" y="48"/>
                  </a:lnTo>
                  <a:lnTo>
                    <a:pt x="180" y="50"/>
                  </a:lnTo>
                  <a:lnTo>
                    <a:pt x="180" y="53"/>
                  </a:lnTo>
                  <a:lnTo>
                    <a:pt x="178" y="55"/>
                  </a:lnTo>
                  <a:lnTo>
                    <a:pt x="178" y="59"/>
                  </a:lnTo>
                  <a:lnTo>
                    <a:pt x="177" y="63"/>
                  </a:lnTo>
                  <a:lnTo>
                    <a:pt x="177" y="65"/>
                  </a:lnTo>
                  <a:lnTo>
                    <a:pt x="175" y="69"/>
                  </a:lnTo>
                  <a:lnTo>
                    <a:pt x="175" y="72"/>
                  </a:lnTo>
                  <a:lnTo>
                    <a:pt x="175" y="76"/>
                  </a:lnTo>
                  <a:lnTo>
                    <a:pt x="173" y="78"/>
                  </a:lnTo>
                  <a:lnTo>
                    <a:pt x="171" y="82"/>
                  </a:lnTo>
                  <a:lnTo>
                    <a:pt x="169" y="86"/>
                  </a:lnTo>
                  <a:lnTo>
                    <a:pt x="169" y="88"/>
                  </a:lnTo>
                  <a:lnTo>
                    <a:pt x="167" y="91"/>
                  </a:lnTo>
                  <a:lnTo>
                    <a:pt x="165" y="95"/>
                  </a:lnTo>
                  <a:lnTo>
                    <a:pt x="163" y="97"/>
                  </a:lnTo>
                  <a:lnTo>
                    <a:pt x="163" y="101"/>
                  </a:lnTo>
                  <a:lnTo>
                    <a:pt x="159" y="103"/>
                  </a:lnTo>
                  <a:lnTo>
                    <a:pt x="158" y="107"/>
                  </a:lnTo>
                  <a:lnTo>
                    <a:pt x="156" y="110"/>
                  </a:lnTo>
                  <a:lnTo>
                    <a:pt x="156" y="112"/>
                  </a:lnTo>
                  <a:lnTo>
                    <a:pt x="152" y="116"/>
                  </a:lnTo>
                  <a:lnTo>
                    <a:pt x="150" y="118"/>
                  </a:lnTo>
                  <a:lnTo>
                    <a:pt x="148" y="120"/>
                  </a:lnTo>
                  <a:lnTo>
                    <a:pt x="146" y="124"/>
                  </a:lnTo>
                  <a:lnTo>
                    <a:pt x="140" y="127"/>
                  </a:lnTo>
                  <a:lnTo>
                    <a:pt x="135" y="133"/>
                  </a:lnTo>
                  <a:lnTo>
                    <a:pt x="133" y="135"/>
                  </a:lnTo>
                  <a:lnTo>
                    <a:pt x="129" y="137"/>
                  </a:lnTo>
                  <a:lnTo>
                    <a:pt x="127" y="137"/>
                  </a:lnTo>
                  <a:lnTo>
                    <a:pt x="123" y="141"/>
                  </a:lnTo>
                  <a:lnTo>
                    <a:pt x="120" y="141"/>
                  </a:lnTo>
                  <a:lnTo>
                    <a:pt x="118" y="143"/>
                  </a:lnTo>
                  <a:lnTo>
                    <a:pt x="114" y="143"/>
                  </a:lnTo>
                  <a:lnTo>
                    <a:pt x="110" y="145"/>
                  </a:lnTo>
                  <a:lnTo>
                    <a:pt x="106" y="145"/>
                  </a:lnTo>
                  <a:lnTo>
                    <a:pt x="102" y="146"/>
                  </a:lnTo>
                  <a:lnTo>
                    <a:pt x="101" y="146"/>
                  </a:lnTo>
                  <a:lnTo>
                    <a:pt x="97" y="146"/>
                  </a:lnTo>
                  <a:lnTo>
                    <a:pt x="91" y="146"/>
                  </a:lnTo>
                  <a:lnTo>
                    <a:pt x="87" y="146"/>
                  </a:lnTo>
                  <a:lnTo>
                    <a:pt x="83" y="146"/>
                  </a:lnTo>
                  <a:lnTo>
                    <a:pt x="82" y="145"/>
                  </a:lnTo>
                  <a:lnTo>
                    <a:pt x="76" y="145"/>
                  </a:lnTo>
                  <a:lnTo>
                    <a:pt x="74" y="143"/>
                  </a:lnTo>
                  <a:lnTo>
                    <a:pt x="70" y="143"/>
                  </a:lnTo>
                  <a:lnTo>
                    <a:pt x="66" y="141"/>
                  </a:lnTo>
                  <a:lnTo>
                    <a:pt x="64" y="139"/>
                  </a:lnTo>
                  <a:lnTo>
                    <a:pt x="61" y="137"/>
                  </a:lnTo>
                  <a:lnTo>
                    <a:pt x="57" y="135"/>
                  </a:lnTo>
                  <a:lnTo>
                    <a:pt x="55" y="135"/>
                  </a:lnTo>
                  <a:lnTo>
                    <a:pt x="53" y="131"/>
                  </a:lnTo>
                  <a:lnTo>
                    <a:pt x="49" y="129"/>
                  </a:lnTo>
                  <a:lnTo>
                    <a:pt x="47" y="127"/>
                  </a:lnTo>
                  <a:lnTo>
                    <a:pt x="45" y="126"/>
                  </a:lnTo>
                  <a:lnTo>
                    <a:pt x="42" y="124"/>
                  </a:lnTo>
                  <a:lnTo>
                    <a:pt x="40" y="120"/>
                  </a:lnTo>
                  <a:lnTo>
                    <a:pt x="36" y="116"/>
                  </a:lnTo>
                  <a:lnTo>
                    <a:pt x="34" y="114"/>
                  </a:lnTo>
                  <a:lnTo>
                    <a:pt x="32" y="110"/>
                  </a:lnTo>
                  <a:lnTo>
                    <a:pt x="30" y="108"/>
                  </a:lnTo>
                  <a:lnTo>
                    <a:pt x="28" y="105"/>
                  </a:lnTo>
                  <a:lnTo>
                    <a:pt x="26" y="103"/>
                  </a:lnTo>
                  <a:lnTo>
                    <a:pt x="24" y="99"/>
                  </a:lnTo>
                  <a:lnTo>
                    <a:pt x="23" y="95"/>
                  </a:lnTo>
                  <a:lnTo>
                    <a:pt x="23" y="91"/>
                  </a:lnTo>
                  <a:lnTo>
                    <a:pt x="21" y="89"/>
                  </a:lnTo>
                  <a:lnTo>
                    <a:pt x="19" y="86"/>
                  </a:lnTo>
                  <a:lnTo>
                    <a:pt x="17" y="82"/>
                  </a:lnTo>
                  <a:lnTo>
                    <a:pt x="17" y="78"/>
                  </a:lnTo>
                  <a:lnTo>
                    <a:pt x="15" y="76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1" y="65"/>
                  </a:lnTo>
                  <a:lnTo>
                    <a:pt x="9" y="61"/>
                  </a:lnTo>
                  <a:lnTo>
                    <a:pt x="9" y="59"/>
                  </a:lnTo>
                  <a:lnTo>
                    <a:pt x="7" y="55"/>
                  </a:lnTo>
                  <a:lnTo>
                    <a:pt x="7" y="51"/>
                  </a:lnTo>
                  <a:lnTo>
                    <a:pt x="7" y="50"/>
                  </a:lnTo>
                  <a:lnTo>
                    <a:pt x="5" y="46"/>
                  </a:lnTo>
                  <a:lnTo>
                    <a:pt x="5" y="42"/>
                  </a:lnTo>
                  <a:lnTo>
                    <a:pt x="4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2" y="27"/>
                  </a:lnTo>
                  <a:lnTo>
                    <a:pt x="2" y="25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8" name="Freeform 29">
              <a:extLst>
                <a:ext uri="{FF2B5EF4-FFF2-40B4-BE49-F238E27FC236}">
                  <a16:creationId xmlns:a16="http://schemas.microsoft.com/office/drawing/2014/main" id="{6BDFA3D3-B315-B046-85C7-6397168BF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" y="1573"/>
              <a:ext cx="121" cy="467"/>
            </a:xfrm>
            <a:custGeom>
              <a:avLst/>
              <a:gdLst>
                <a:gd name="T0" fmla="*/ 1 w 241"/>
                <a:gd name="T1" fmla="*/ 1 h 933"/>
                <a:gd name="T2" fmla="*/ 1 w 241"/>
                <a:gd name="T3" fmla="*/ 1 h 933"/>
                <a:gd name="T4" fmla="*/ 1 w 241"/>
                <a:gd name="T5" fmla="*/ 1 h 933"/>
                <a:gd name="T6" fmla="*/ 1 w 241"/>
                <a:gd name="T7" fmla="*/ 1 h 933"/>
                <a:gd name="T8" fmla="*/ 1 w 241"/>
                <a:gd name="T9" fmla="*/ 1 h 933"/>
                <a:gd name="T10" fmla="*/ 1 w 241"/>
                <a:gd name="T11" fmla="*/ 1 h 933"/>
                <a:gd name="T12" fmla="*/ 1 w 241"/>
                <a:gd name="T13" fmla="*/ 1 h 933"/>
                <a:gd name="T14" fmla="*/ 1 w 241"/>
                <a:gd name="T15" fmla="*/ 1 h 933"/>
                <a:gd name="T16" fmla="*/ 1 w 241"/>
                <a:gd name="T17" fmla="*/ 1 h 933"/>
                <a:gd name="T18" fmla="*/ 1 w 241"/>
                <a:gd name="T19" fmla="*/ 1 h 933"/>
                <a:gd name="T20" fmla="*/ 1 w 241"/>
                <a:gd name="T21" fmla="*/ 1 h 933"/>
                <a:gd name="T22" fmla="*/ 1 w 241"/>
                <a:gd name="T23" fmla="*/ 1 h 933"/>
                <a:gd name="T24" fmla="*/ 1 w 241"/>
                <a:gd name="T25" fmla="*/ 1 h 933"/>
                <a:gd name="T26" fmla="*/ 1 w 241"/>
                <a:gd name="T27" fmla="*/ 1 h 933"/>
                <a:gd name="T28" fmla="*/ 1 w 241"/>
                <a:gd name="T29" fmla="*/ 1 h 933"/>
                <a:gd name="T30" fmla="*/ 1 w 241"/>
                <a:gd name="T31" fmla="*/ 1 h 933"/>
                <a:gd name="T32" fmla="*/ 1 w 241"/>
                <a:gd name="T33" fmla="*/ 1 h 933"/>
                <a:gd name="T34" fmla="*/ 1 w 241"/>
                <a:gd name="T35" fmla="*/ 1 h 933"/>
                <a:gd name="T36" fmla="*/ 1 w 241"/>
                <a:gd name="T37" fmla="*/ 1 h 933"/>
                <a:gd name="T38" fmla="*/ 1 w 241"/>
                <a:gd name="T39" fmla="*/ 1 h 933"/>
                <a:gd name="T40" fmla="*/ 1 w 241"/>
                <a:gd name="T41" fmla="*/ 1 h 933"/>
                <a:gd name="T42" fmla="*/ 1 w 241"/>
                <a:gd name="T43" fmla="*/ 1 h 933"/>
                <a:gd name="T44" fmla="*/ 1 w 241"/>
                <a:gd name="T45" fmla="*/ 1 h 933"/>
                <a:gd name="T46" fmla="*/ 1 w 241"/>
                <a:gd name="T47" fmla="*/ 1 h 933"/>
                <a:gd name="T48" fmla="*/ 1 w 241"/>
                <a:gd name="T49" fmla="*/ 1 h 933"/>
                <a:gd name="T50" fmla="*/ 1 w 241"/>
                <a:gd name="T51" fmla="*/ 1 h 933"/>
                <a:gd name="T52" fmla="*/ 1 w 241"/>
                <a:gd name="T53" fmla="*/ 1 h 933"/>
                <a:gd name="T54" fmla="*/ 1 w 241"/>
                <a:gd name="T55" fmla="*/ 1 h 933"/>
                <a:gd name="T56" fmla="*/ 1 w 241"/>
                <a:gd name="T57" fmla="*/ 1 h 933"/>
                <a:gd name="T58" fmla="*/ 1 w 241"/>
                <a:gd name="T59" fmla="*/ 0 h 933"/>
                <a:gd name="T60" fmla="*/ 1 w 241"/>
                <a:gd name="T61" fmla="*/ 0 h 933"/>
                <a:gd name="T62" fmla="*/ 1 w 241"/>
                <a:gd name="T63" fmla="*/ 1 h 933"/>
                <a:gd name="T64" fmla="*/ 1 w 241"/>
                <a:gd name="T65" fmla="*/ 1 h 933"/>
                <a:gd name="T66" fmla="*/ 1 w 241"/>
                <a:gd name="T67" fmla="*/ 1 h 933"/>
                <a:gd name="T68" fmla="*/ 1 w 241"/>
                <a:gd name="T69" fmla="*/ 1 h 933"/>
                <a:gd name="T70" fmla="*/ 1 w 241"/>
                <a:gd name="T71" fmla="*/ 1 h 933"/>
                <a:gd name="T72" fmla="*/ 1 w 241"/>
                <a:gd name="T73" fmla="*/ 1 h 933"/>
                <a:gd name="T74" fmla="*/ 1 w 241"/>
                <a:gd name="T75" fmla="*/ 1 h 933"/>
                <a:gd name="T76" fmla="*/ 1 w 241"/>
                <a:gd name="T77" fmla="*/ 1 h 933"/>
                <a:gd name="T78" fmla="*/ 0 w 241"/>
                <a:gd name="T79" fmla="*/ 1 h 933"/>
                <a:gd name="T80" fmla="*/ 1 w 241"/>
                <a:gd name="T81" fmla="*/ 1 h 933"/>
                <a:gd name="T82" fmla="*/ 1 w 241"/>
                <a:gd name="T83" fmla="*/ 1 h 933"/>
                <a:gd name="T84" fmla="*/ 1 w 241"/>
                <a:gd name="T85" fmla="*/ 1 h 933"/>
                <a:gd name="T86" fmla="*/ 1 w 241"/>
                <a:gd name="T87" fmla="*/ 1 h 933"/>
                <a:gd name="T88" fmla="*/ 1 w 241"/>
                <a:gd name="T89" fmla="*/ 1 h 933"/>
                <a:gd name="T90" fmla="*/ 1 w 241"/>
                <a:gd name="T91" fmla="*/ 1 h 933"/>
                <a:gd name="T92" fmla="*/ 1 w 241"/>
                <a:gd name="T93" fmla="*/ 1 h 933"/>
                <a:gd name="T94" fmla="*/ 1 w 241"/>
                <a:gd name="T95" fmla="*/ 1 h 933"/>
                <a:gd name="T96" fmla="*/ 1 w 241"/>
                <a:gd name="T97" fmla="*/ 1 h 933"/>
                <a:gd name="T98" fmla="*/ 1 w 241"/>
                <a:gd name="T99" fmla="*/ 1 h 933"/>
                <a:gd name="T100" fmla="*/ 1 w 241"/>
                <a:gd name="T101" fmla="*/ 1 h 933"/>
                <a:gd name="T102" fmla="*/ 1 w 241"/>
                <a:gd name="T103" fmla="*/ 1 h 933"/>
                <a:gd name="T104" fmla="*/ 1 w 241"/>
                <a:gd name="T105" fmla="*/ 1 h 933"/>
                <a:gd name="T106" fmla="*/ 1 w 241"/>
                <a:gd name="T107" fmla="*/ 1 h 933"/>
                <a:gd name="T108" fmla="*/ 1 w 241"/>
                <a:gd name="T109" fmla="*/ 1 h 933"/>
                <a:gd name="T110" fmla="*/ 1 w 241"/>
                <a:gd name="T111" fmla="*/ 1 h 933"/>
                <a:gd name="T112" fmla="*/ 1 w 241"/>
                <a:gd name="T113" fmla="*/ 1 h 933"/>
                <a:gd name="T114" fmla="*/ 1 w 241"/>
                <a:gd name="T115" fmla="*/ 1 h 933"/>
                <a:gd name="T116" fmla="*/ 1 w 241"/>
                <a:gd name="T117" fmla="*/ 1 h 933"/>
                <a:gd name="T118" fmla="*/ 1 w 241"/>
                <a:gd name="T119" fmla="*/ 1 h 93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41"/>
                <a:gd name="T181" fmla="*/ 0 h 933"/>
                <a:gd name="T182" fmla="*/ 241 w 241"/>
                <a:gd name="T183" fmla="*/ 933 h 93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41" h="933">
                  <a:moveTo>
                    <a:pt x="123" y="851"/>
                  </a:moveTo>
                  <a:lnTo>
                    <a:pt x="123" y="851"/>
                  </a:lnTo>
                  <a:lnTo>
                    <a:pt x="123" y="847"/>
                  </a:lnTo>
                  <a:lnTo>
                    <a:pt x="122" y="846"/>
                  </a:lnTo>
                  <a:lnTo>
                    <a:pt x="122" y="844"/>
                  </a:lnTo>
                  <a:lnTo>
                    <a:pt x="122" y="840"/>
                  </a:lnTo>
                  <a:lnTo>
                    <a:pt x="122" y="838"/>
                  </a:lnTo>
                  <a:lnTo>
                    <a:pt x="122" y="834"/>
                  </a:lnTo>
                  <a:lnTo>
                    <a:pt x="120" y="830"/>
                  </a:lnTo>
                  <a:lnTo>
                    <a:pt x="120" y="825"/>
                  </a:lnTo>
                  <a:lnTo>
                    <a:pt x="120" y="821"/>
                  </a:lnTo>
                  <a:lnTo>
                    <a:pt x="118" y="815"/>
                  </a:lnTo>
                  <a:lnTo>
                    <a:pt x="118" y="809"/>
                  </a:lnTo>
                  <a:lnTo>
                    <a:pt x="118" y="804"/>
                  </a:lnTo>
                  <a:lnTo>
                    <a:pt x="118" y="800"/>
                  </a:lnTo>
                  <a:lnTo>
                    <a:pt x="116" y="792"/>
                  </a:lnTo>
                  <a:lnTo>
                    <a:pt x="114" y="787"/>
                  </a:lnTo>
                  <a:lnTo>
                    <a:pt x="114" y="779"/>
                  </a:lnTo>
                  <a:lnTo>
                    <a:pt x="114" y="773"/>
                  </a:lnTo>
                  <a:lnTo>
                    <a:pt x="112" y="766"/>
                  </a:lnTo>
                  <a:lnTo>
                    <a:pt x="112" y="758"/>
                  </a:lnTo>
                  <a:lnTo>
                    <a:pt x="110" y="751"/>
                  </a:lnTo>
                  <a:lnTo>
                    <a:pt x="110" y="745"/>
                  </a:lnTo>
                  <a:lnTo>
                    <a:pt x="108" y="735"/>
                  </a:lnTo>
                  <a:lnTo>
                    <a:pt x="108" y="728"/>
                  </a:lnTo>
                  <a:lnTo>
                    <a:pt x="106" y="720"/>
                  </a:lnTo>
                  <a:lnTo>
                    <a:pt x="106" y="713"/>
                  </a:lnTo>
                  <a:lnTo>
                    <a:pt x="104" y="705"/>
                  </a:lnTo>
                  <a:lnTo>
                    <a:pt x="104" y="697"/>
                  </a:lnTo>
                  <a:lnTo>
                    <a:pt x="103" y="688"/>
                  </a:lnTo>
                  <a:lnTo>
                    <a:pt x="103" y="682"/>
                  </a:lnTo>
                  <a:lnTo>
                    <a:pt x="101" y="673"/>
                  </a:lnTo>
                  <a:lnTo>
                    <a:pt x="101" y="665"/>
                  </a:lnTo>
                  <a:lnTo>
                    <a:pt x="99" y="656"/>
                  </a:lnTo>
                  <a:lnTo>
                    <a:pt x="97" y="648"/>
                  </a:lnTo>
                  <a:lnTo>
                    <a:pt x="97" y="640"/>
                  </a:lnTo>
                  <a:lnTo>
                    <a:pt x="95" y="633"/>
                  </a:lnTo>
                  <a:lnTo>
                    <a:pt x="95" y="625"/>
                  </a:lnTo>
                  <a:lnTo>
                    <a:pt x="93" y="618"/>
                  </a:lnTo>
                  <a:lnTo>
                    <a:pt x="93" y="608"/>
                  </a:lnTo>
                  <a:lnTo>
                    <a:pt x="91" y="600"/>
                  </a:lnTo>
                  <a:lnTo>
                    <a:pt x="89" y="593"/>
                  </a:lnTo>
                  <a:lnTo>
                    <a:pt x="89" y="585"/>
                  </a:lnTo>
                  <a:lnTo>
                    <a:pt x="87" y="578"/>
                  </a:lnTo>
                  <a:lnTo>
                    <a:pt x="87" y="572"/>
                  </a:lnTo>
                  <a:lnTo>
                    <a:pt x="87" y="564"/>
                  </a:lnTo>
                  <a:lnTo>
                    <a:pt x="85" y="559"/>
                  </a:lnTo>
                  <a:lnTo>
                    <a:pt x="85" y="551"/>
                  </a:lnTo>
                  <a:lnTo>
                    <a:pt x="84" y="545"/>
                  </a:lnTo>
                  <a:lnTo>
                    <a:pt x="84" y="540"/>
                  </a:lnTo>
                  <a:lnTo>
                    <a:pt x="82" y="534"/>
                  </a:lnTo>
                  <a:lnTo>
                    <a:pt x="82" y="528"/>
                  </a:lnTo>
                  <a:lnTo>
                    <a:pt x="82" y="524"/>
                  </a:lnTo>
                  <a:lnTo>
                    <a:pt x="80" y="519"/>
                  </a:lnTo>
                  <a:lnTo>
                    <a:pt x="80" y="515"/>
                  </a:lnTo>
                  <a:lnTo>
                    <a:pt x="80" y="511"/>
                  </a:lnTo>
                  <a:lnTo>
                    <a:pt x="78" y="507"/>
                  </a:lnTo>
                  <a:lnTo>
                    <a:pt x="78" y="503"/>
                  </a:lnTo>
                  <a:lnTo>
                    <a:pt x="78" y="500"/>
                  </a:lnTo>
                  <a:lnTo>
                    <a:pt x="78" y="496"/>
                  </a:lnTo>
                  <a:lnTo>
                    <a:pt x="78" y="492"/>
                  </a:lnTo>
                  <a:lnTo>
                    <a:pt x="76" y="490"/>
                  </a:lnTo>
                  <a:lnTo>
                    <a:pt x="76" y="488"/>
                  </a:lnTo>
                  <a:lnTo>
                    <a:pt x="76" y="486"/>
                  </a:lnTo>
                  <a:lnTo>
                    <a:pt x="76" y="483"/>
                  </a:lnTo>
                  <a:lnTo>
                    <a:pt x="74" y="479"/>
                  </a:lnTo>
                  <a:lnTo>
                    <a:pt x="74" y="475"/>
                  </a:lnTo>
                  <a:lnTo>
                    <a:pt x="72" y="469"/>
                  </a:lnTo>
                  <a:lnTo>
                    <a:pt x="72" y="465"/>
                  </a:lnTo>
                  <a:lnTo>
                    <a:pt x="72" y="460"/>
                  </a:lnTo>
                  <a:lnTo>
                    <a:pt x="70" y="454"/>
                  </a:lnTo>
                  <a:lnTo>
                    <a:pt x="70" y="446"/>
                  </a:lnTo>
                  <a:lnTo>
                    <a:pt x="70" y="441"/>
                  </a:lnTo>
                  <a:lnTo>
                    <a:pt x="68" y="433"/>
                  </a:lnTo>
                  <a:lnTo>
                    <a:pt x="68" y="426"/>
                  </a:lnTo>
                  <a:lnTo>
                    <a:pt x="66" y="418"/>
                  </a:lnTo>
                  <a:lnTo>
                    <a:pt x="66" y="410"/>
                  </a:lnTo>
                  <a:lnTo>
                    <a:pt x="65" y="401"/>
                  </a:lnTo>
                  <a:lnTo>
                    <a:pt x="63" y="393"/>
                  </a:lnTo>
                  <a:lnTo>
                    <a:pt x="63" y="384"/>
                  </a:lnTo>
                  <a:lnTo>
                    <a:pt x="61" y="376"/>
                  </a:lnTo>
                  <a:lnTo>
                    <a:pt x="61" y="367"/>
                  </a:lnTo>
                  <a:lnTo>
                    <a:pt x="59" y="357"/>
                  </a:lnTo>
                  <a:lnTo>
                    <a:pt x="57" y="346"/>
                  </a:lnTo>
                  <a:lnTo>
                    <a:pt x="57" y="336"/>
                  </a:lnTo>
                  <a:lnTo>
                    <a:pt x="55" y="327"/>
                  </a:lnTo>
                  <a:lnTo>
                    <a:pt x="55" y="317"/>
                  </a:lnTo>
                  <a:lnTo>
                    <a:pt x="53" y="306"/>
                  </a:lnTo>
                  <a:lnTo>
                    <a:pt x="51" y="296"/>
                  </a:lnTo>
                  <a:lnTo>
                    <a:pt x="49" y="287"/>
                  </a:lnTo>
                  <a:lnTo>
                    <a:pt x="49" y="275"/>
                  </a:lnTo>
                  <a:lnTo>
                    <a:pt x="47" y="266"/>
                  </a:lnTo>
                  <a:lnTo>
                    <a:pt x="47" y="256"/>
                  </a:lnTo>
                  <a:lnTo>
                    <a:pt x="46" y="245"/>
                  </a:lnTo>
                  <a:lnTo>
                    <a:pt x="44" y="235"/>
                  </a:lnTo>
                  <a:lnTo>
                    <a:pt x="44" y="224"/>
                  </a:lnTo>
                  <a:lnTo>
                    <a:pt x="42" y="215"/>
                  </a:lnTo>
                  <a:lnTo>
                    <a:pt x="40" y="203"/>
                  </a:lnTo>
                  <a:lnTo>
                    <a:pt x="40" y="194"/>
                  </a:lnTo>
                  <a:lnTo>
                    <a:pt x="38" y="184"/>
                  </a:lnTo>
                  <a:lnTo>
                    <a:pt x="38" y="175"/>
                  </a:lnTo>
                  <a:lnTo>
                    <a:pt x="36" y="165"/>
                  </a:lnTo>
                  <a:lnTo>
                    <a:pt x="34" y="156"/>
                  </a:lnTo>
                  <a:lnTo>
                    <a:pt x="34" y="146"/>
                  </a:lnTo>
                  <a:lnTo>
                    <a:pt x="32" y="139"/>
                  </a:lnTo>
                  <a:lnTo>
                    <a:pt x="32" y="129"/>
                  </a:lnTo>
                  <a:lnTo>
                    <a:pt x="30" y="121"/>
                  </a:lnTo>
                  <a:lnTo>
                    <a:pt x="30" y="114"/>
                  </a:lnTo>
                  <a:lnTo>
                    <a:pt x="28" y="106"/>
                  </a:lnTo>
                  <a:lnTo>
                    <a:pt x="28" y="99"/>
                  </a:lnTo>
                  <a:lnTo>
                    <a:pt x="26" y="91"/>
                  </a:lnTo>
                  <a:lnTo>
                    <a:pt x="26" y="85"/>
                  </a:lnTo>
                  <a:lnTo>
                    <a:pt x="26" y="78"/>
                  </a:lnTo>
                  <a:lnTo>
                    <a:pt x="25" y="72"/>
                  </a:lnTo>
                  <a:lnTo>
                    <a:pt x="25" y="66"/>
                  </a:lnTo>
                  <a:lnTo>
                    <a:pt x="25" y="61"/>
                  </a:lnTo>
                  <a:lnTo>
                    <a:pt x="25" y="57"/>
                  </a:lnTo>
                  <a:lnTo>
                    <a:pt x="23" y="53"/>
                  </a:lnTo>
                  <a:lnTo>
                    <a:pt x="23" y="49"/>
                  </a:lnTo>
                  <a:lnTo>
                    <a:pt x="21" y="45"/>
                  </a:lnTo>
                  <a:lnTo>
                    <a:pt x="21" y="44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5" y="38"/>
                  </a:lnTo>
                  <a:lnTo>
                    <a:pt x="26" y="38"/>
                  </a:lnTo>
                  <a:lnTo>
                    <a:pt x="30" y="38"/>
                  </a:lnTo>
                  <a:lnTo>
                    <a:pt x="32" y="38"/>
                  </a:lnTo>
                  <a:lnTo>
                    <a:pt x="36" y="38"/>
                  </a:lnTo>
                  <a:lnTo>
                    <a:pt x="38" y="38"/>
                  </a:lnTo>
                  <a:lnTo>
                    <a:pt x="44" y="36"/>
                  </a:lnTo>
                  <a:lnTo>
                    <a:pt x="46" y="36"/>
                  </a:lnTo>
                  <a:lnTo>
                    <a:pt x="51" y="36"/>
                  </a:lnTo>
                  <a:lnTo>
                    <a:pt x="55" y="36"/>
                  </a:lnTo>
                  <a:lnTo>
                    <a:pt x="59" y="36"/>
                  </a:lnTo>
                  <a:lnTo>
                    <a:pt x="65" y="34"/>
                  </a:lnTo>
                  <a:lnTo>
                    <a:pt x="68" y="34"/>
                  </a:lnTo>
                  <a:lnTo>
                    <a:pt x="72" y="34"/>
                  </a:lnTo>
                  <a:lnTo>
                    <a:pt x="78" y="34"/>
                  </a:lnTo>
                  <a:lnTo>
                    <a:pt x="82" y="32"/>
                  </a:lnTo>
                  <a:lnTo>
                    <a:pt x="87" y="32"/>
                  </a:lnTo>
                  <a:lnTo>
                    <a:pt x="91" y="32"/>
                  </a:lnTo>
                  <a:lnTo>
                    <a:pt x="95" y="32"/>
                  </a:lnTo>
                  <a:lnTo>
                    <a:pt x="99" y="30"/>
                  </a:lnTo>
                  <a:lnTo>
                    <a:pt x="103" y="30"/>
                  </a:lnTo>
                  <a:lnTo>
                    <a:pt x="106" y="30"/>
                  </a:lnTo>
                  <a:lnTo>
                    <a:pt x="110" y="30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22" y="28"/>
                  </a:lnTo>
                  <a:lnTo>
                    <a:pt x="123" y="28"/>
                  </a:lnTo>
                  <a:lnTo>
                    <a:pt x="127" y="28"/>
                  </a:lnTo>
                  <a:lnTo>
                    <a:pt x="131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2" y="26"/>
                  </a:lnTo>
                  <a:lnTo>
                    <a:pt x="146" y="26"/>
                  </a:lnTo>
                  <a:lnTo>
                    <a:pt x="150" y="26"/>
                  </a:lnTo>
                  <a:lnTo>
                    <a:pt x="156" y="25"/>
                  </a:lnTo>
                  <a:lnTo>
                    <a:pt x="160" y="25"/>
                  </a:lnTo>
                  <a:lnTo>
                    <a:pt x="165" y="25"/>
                  </a:lnTo>
                  <a:lnTo>
                    <a:pt x="171" y="25"/>
                  </a:lnTo>
                  <a:lnTo>
                    <a:pt x="175" y="23"/>
                  </a:lnTo>
                  <a:lnTo>
                    <a:pt x="181" y="23"/>
                  </a:lnTo>
                  <a:lnTo>
                    <a:pt x="186" y="23"/>
                  </a:lnTo>
                  <a:lnTo>
                    <a:pt x="192" y="23"/>
                  </a:lnTo>
                  <a:lnTo>
                    <a:pt x="196" y="23"/>
                  </a:lnTo>
                  <a:lnTo>
                    <a:pt x="201" y="21"/>
                  </a:lnTo>
                  <a:lnTo>
                    <a:pt x="207" y="21"/>
                  </a:lnTo>
                  <a:lnTo>
                    <a:pt x="211" y="21"/>
                  </a:lnTo>
                  <a:lnTo>
                    <a:pt x="215" y="21"/>
                  </a:lnTo>
                  <a:lnTo>
                    <a:pt x="220" y="21"/>
                  </a:lnTo>
                  <a:lnTo>
                    <a:pt x="224" y="21"/>
                  </a:lnTo>
                  <a:lnTo>
                    <a:pt x="228" y="21"/>
                  </a:lnTo>
                  <a:lnTo>
                    <a:pt x="232" y="21"/>
                  </a:lnTo>
                  <a:lnTo>
                    <a:pt x="234" y="21"/>
                  </a:lnTo>
                  <a:lnTo>
                    <a:pt x="236" y="21"/>
                  </a:lnTo>
                  <a:lnTo>
                    <a:pt x="239" y="21"/>
                  </a:lnTo>
                  <a:lnTo>
                    <a:pt x="241" y="21"/>
                  </a:lnTo>
                  <a:lnTo>
                    <a:pt x="241" y="0"/>
                  </a:lnTo>
                  <a:lnTo>
                    <a:pt x="239" y="0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0"/>
                  </a:lnTo>
                  <a:lnTo>
                    <a:pt x="226" y="0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7" y="0"/>
                  </a:lnTo>
                  <a:lnTo>
                    <a:pt x="213" y="0"/>
                  </a:lnTo>
                  <a:lnTo>
                    <a:pt x="209" y="2"/>
                  </a:lnTo>
                  <a:lnTo>
                    <a:pt x="205" y="2"/>
                  </a:lnTo>
                  <a:lnTo>
                    <a:pt x="201" y="2"/>
                  </a:lnTo>
                  <a:lnTo>
                    <a:pt x="196" y="2"/>
                  </a:lnTo>
                  <a:lnTo>
                    <a:pt x="192" y="2"/>
                  </a:lnTo>
                  <a:lnTo>
                    <a:pt x="186" y="2"/>
                  </a:lnTo>
                  <a:lnTo>
                    <a:pt x="182" y="2"/>
                  </a:lnTo>
                  <a:lnTo>
                    <a:pt x="177" y="4"/>
                  </a:lnTo>
                  <a:lnTo>
                    <a:pt x="171" y="4"/>
                  </a:lnTo>
                  <a:lnTo>
                    <a:pt x="167" y="4"/>
                  </a:lnTo>
                  <a:lnTo>
                    <a:pt x="161" y="4"/>
                  </a:lnTo>
                  <a:lnTo>
                    <a:pt x="156" y="4"/>
                  </a:lnTo>
                  <a:lnTo>
                    <a:pt x="150" y="6"/>
                  </a:lnTo>
                  <a:lnTo>
                    <a:pt x="146" y="6"/>
                  </a:lnTo>
                  <a:lnTo>
                    <a:pt x="141" y="6"/>
                  </a:lnTo>
                  <a:lnTo>
                    <a:pt x="135" y="6"/>
                  </a:lnTo>
                  <a:lnTo>
                    <a:pt x="129" y="7"/>
                  </a:lnTo>
                  <a:lnTo>
                    <a:pt x="123" y="7"/>
                  </a:lnTo>
                  <a:lnTo>
                    <a:pt x="118" y="7"/>
                  </a:lnTo>
                  <a:lnTo>
                    <a:pt x="112" y="9"/>
                  </a:lnTo>
                  <a:lnTo>
                    <a:pt x="108" y="9"/>
                  </a:lnTo>
                  <a:lnTo>
                    <a:pt x="103" y="9"/>
                  </a:lnTo>
                  <a:lnTo>
                    <a:pt x="97" y="9"/>
                  </a:lnTo>
                  <a:lnTo>
                    <a:pt x="91" y="11"/>
                  </a:lnTo>
                  <a:lnTo>
                    <a:pt x="85" y="11"/>
                  </a:lnTo>
                  <a:lnTo>
                    <a:pt x="80" y="11"/>
                  </a:lnTo>
                  <a:lnTo>
                    <a:pt x="76" y="11"/>
                  </a:lnTo>
                  <a:lnTo>
                    <a:pt x="70" y="13"/>
                  </a:lnTo>
                  <a:lnTo>
                    <a:pt x="65" y="13"/>
                  </a:lnTo>
                  <a:lnTo>
                    <a:pt x="61" y="13"/>
                  </a:lnTo>
                  <a:lnTo>
                    <a:pt x="55" y="13"/>
                  </a:lnTo>
                  <a:lnTo>
                    <a:pt x="49" y="15"/>
                  </a:lnTo>
                  <a:lnTo>
                    <a:pt x="46" y="15"/>
                  </a:lnTo>
                  <a:lnTo>
                    <a:pt x="42" y="17"/>
                  </a:lnTo>
                  <a:lnTo>
                    <a:pt x="38" y="17"/>
                  </a:lnTo>
                  <a:lnTo>
                    <a:pt x="34" y="17"/>
                  </a:lnTo>
                  <a:lnTo>
                    <a:pt x="28" y="17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3" y="21"/>
                  </a:lnTo>
                  <a:lnTo>
                    <a:pt x="9" y="21"/>
                  </a:lnTo>
                  <a:lnTo>
                    <a:pt x="6" y="23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9"/>
                  </a:lnTo>
                  <a:lnTo>
                    <a:pt x="0" y="53"/>
                  </a:lnTo>
                  <a:lnTo>
                    <a:pt x="2" y="59"/>
                  </a:lnTo>
                  <a:lnTo>
                    <a:pt x="2" y="64"/>
                  </a:lnTo>
                  <a:lnTo>
                    <a:pt x="2" y="72"/>
                  </a:lnTo>
                  <a:lnTo>
                    <a:pt x="4" y="80"/>
                  </a:lnTo>
                  <a:lnTo>
                    <a:pt x="4" y="87"/>
                  </a:lnTo>
                  <a:lnTo>
                    <a:pt x="4" y="95"/>
                  </a:lnTo>
                  <a:lnTo>
                    <a:pt x="6" y="104"/>
                  </a:lnTo>
                  <a:lnTo>
                    <a:pt x="7" y="112"/>
                  </a:lnTo>
                  <a:lnTo>
                    <a:pt x="7" y="121"/>
                  </a:lnTo>
                  <a:lnTo>
                    <a:pt x="9" y="129"/>
                  </a:lnTo>
                  <a:lnTo>
                    <a:pt x="9" y="139"/>
                  </a:lnTo>
                  <a:lnTo>
                    <a:pt x="11" y="148"/>
                  </a:lnTo>
                  <a:lnTo>
                    <a:pt x="11" y="159"/>
                  </a:lnTo>
                  <a:lnTo>
                    <a:pt x="13" y="169"/>
                  </a:lnTo>
                  <a:lnTo>
                    <a:pt x="15" y="180"/>
                  </a:lnTo>
                  <a:lnTo>
                    <a:pt x="17" y="190"/>
                  </a:lnTo>
                  <a:lnTo>
                    <a:pt x="19" y="201"/>
                  </a:lnTo>
                  <a:lnTo>
                    <a:pt x="19" y="211"/>
                  </a:lnTo>
                  <a:lnTo>
                    <a:pt x="21" y="222"/>
                  </a:lnTo>
                  <a:lnTo>
                    <a:pt x="23" y="234"/>
                  </a:lnTo>
                  <a:lnTo>
                    <a:pt x="25" y="245"/>
                  </a:lnTo>
                  <a:lnTo>
                    <a:pt x="26" y="256"/>
                  </a:lnTo>
                  <a:lnTo>
                    <a:pt x="26" y="268"/>
                  </a:lnTo>
                  <a:lnTo>
                    <a:pt x="28" y="279"/>
                  </a:lnTo>
                  <a:lnTo>
                    <a:pt x="30" y="291"/>
                  </a:lnTo>
                  <a:lnTo>
                    <a:pt x="32" y="300"/>
                  </a:lnTo>
                  <a:lnTo>
                    <a:pt x="34" y="312"/>
                  </a:lnTo>
                  <a:lnTo>
                    <a:pt x="34" y="323"/>
                  </a:lnTo>
                  <a:lnTo>
                    <a:pt x="36" y="334"/>
                  </a:lnTo>
                  <a:lnTo>
                    <a:pt x="38" y="346"/>
                  </a:lnTo>
                  <a:lnTo>
                    <a:pt x="40" y="357"/>
                  </a:lnTo>
                  <a:lnTo>
                    <a:pt x="40" y="367"/>
                  </a:lnTo>
                  <a:lnTo>
                    <a:pt x="42" y="378"/>
                  </a:lnTo>
                  <a:lnTo>
                    <a:pt x="44" y="388"/>
                  </a:lnTo>
                  <a:lnTo>
                    <a:pt x="46" y="399"/>
                  </a:lnTo>
                  <a:lnTo>
                    <a:pt x="46" y="408"/>
                  </a:lnTo>
                  <a:lnTo>
                    <a:pt x="47" y="418"/>
                  </a:lnTo>
                  <a:lnTo>
                    <a:pt x="49" y="427"/>
                  </a:lnTo>
                  <a:lnTo>
                    <a:pt x="49" y="437"/>
                  </a:lnTo>
                  <a:lnTo>
                    <a:pt x="51" y="446"/>
                  </a:lnTo>
                  <a:lnTo>
                    <a:pt x="53" y="454"/>
                  </a:lnTo>
                  <a:lnTo>
                    <a:pt x="53" y="464"/>
                  </a:lnTo>
                  <a:lnTo>
                    <a:pt x="55" y="471"/>
                  </a:lnTo>
                  <a:lnTo>
                    <a:pt x="55" y="479"/>
                  </a:lnTo>
                  <a:lnTo>
                    <a:pt x="57" y="486"/>
                  </a:lnTo>
                  <a:lnTo>
                    <a:pt x="57" y="492"/>
                  </a:lnTo>
                  <a:lnTo>
                    <a:pt x="59" y="500"/>
                  </a:lnTo>
                  <a:lnTo>
                    <a:pt x="59" y="505"/>
                  </a:lnTo>
                  <a:lnTo>
                    <a:pt x="61" y="511"/>
                  </a:lnTo>
                  <a:lnTo>
                    <a:pt x="61" y="517"/>
                  </a:lnTo>
                  <a:lnTo>
                    <a:pt x="63" y="521"/>
                  </a:lnTo>
                  <a:lnTo>
                    <a:pt x="63" y="524"/>
                  </a:lnTo>
                  <a:lnTo>
                    <a:pt x="63" y="528"/>
                  </a:lnTo>
                  <a:lnTo>
                    <a:pt x="63" y="532"/>
                  </a:lnTo>
                  <a:lnTo>
                    <a:pt x="63" y="534"/>
                  </a:lnTo>
                  <a:lnTo>
                    <a:pt x="63" y="536"/>
                  </a:lnTo>
                  <a:lnTo>
                    <a:pt x="63" y="538"/>
                  </a:lnTo>
                  <a:lnTo>
                    <a:pt x="63" y="541"/>
                  </a:lnTo>
                  <a:lnTo>
                    <a:pt x="65" y="545"/>
                  </a:lnTo>
                  <a:lnTo>
                    <a:pt x="65" y="549"/>
                  </a:lnTo>
                  <a:lnTo>
                    <a:pt x="65" y="553"/>
                  </a:lnTo>
                  <a:lnTo>
                    <a:pt x="65" y="559"/>
                  </a:lnTo>
                  <a:lnTo>
                    <a:pt x="66" y="562"/>
                  </a:lnTo>
                  <a:lnTo>
                    <a:pt x="66" y="568"/>
                  </a:lnTo>
                  <a:lnTo>
                    <a:pt x="66" y="574"/>
                  </a:lnTo>
                  <a:lnTo>
                    <a:pt x="68" y="579"/>
                  </a:lnTo>
                  <a:lnTo>
                    <a:pt x="68" y="587"/>
                  </a:lnTo>
                  <a:lnTo>
                    <a:pt x="68" y="593"/>
                  </a:lnTo>
                  <a:lnTo>
                    <a:pt x="70" y="600"/>
                  </a:lnTo>
                  <a:lnTo>
                    <a:pt x="70" y="608"/>
                  </a:lnTo>
                  <a:lnTo>
                    <a:pt x="72" y="616"/>
                  </a:lnTo>
                  <a:lnTo>
                    <a:pt x="72" y="621"/>
                  </a:lnTo>
                  <a:lnTo>
                    <a:pt x="74" y="629"/>
                  </a:lnTo>
                  <a:lnTo>
                    <a:pt x="76" y="637"/>
                  </a:lnTo>
                  <a:lnTo>
                    <a:pt x="76" y="646"/>
                  </a:lnTo>
                  <a:lnTo>
                    <a:pt x="78" y="654"/>
                  </a:lnTo>
                  <a:lnTo>
                    <a:pt x="78" y="661"/>
                  </a:lnTo>
                  <a:lnTo>
                    <a:pt x="80" y="671"/>
                  </a:lnTo>
                  <a:lnTo>
                    <a:pt x="80" y="678"/>
                  </a:lnTo>
                  <a:lnTo>
                    <a:pt x="82" y="688"/>
                  </a:lnTo>
                  <a:lnTo>
                    <a:pt x="82" y="695"/>
                  </a:lnTo>
                  <a:lnTo>
                    <a:pt x="84" y="705"/>
                  </a:lnTo>
                  <a:lnTo>
                    <a:pt x="85" y="714"/>
                  </a:lnTo>
                  <a:lnTo>
                    <a:pt x="87" y="722"/>
                  </a:lnTo>
                  <a:lnTo>
                    <a:pt x="87" y="732"/>
                  </a:lnTo>
                  <a:lnTo>
                    <a:pt x="89" y="741"/>
                  </a:lnTo>
                  <a:lnTo>
                    <a:pt x="91" y="751"/>
                  </a:lnTo>
                  <a:lnTo>
                    <a:pt x="91" y="758"/>
                  </a:lnTo>
                  <a:lnTo>
                    <a:pt x="93" y="768"/>
                  </a:lnTo>
                  <a:lnTo>
                    <a:pt x="93" y="775"/>
                  </a:lnTo>
                  <a:lnTo>
                    <a:pt x="95" y="785"/>
                  </a:lnTo>
                  <a:lnTo>
                    <a:pt x="95" y="792"/>
                  </a:lnTo>
                  <a:lnTo>
                    <a:pt x="97" y="802"/>
                  </a:lnTo>
                  <a:lnTo>
                    <a:pt x="97" y="809"/>
                  </a:lnTo>
                  <a:lnTo>
                    <a:pt x="99" y="819"/>
                  </a:lnTo>
                  <a:lnTo>
                    <a:pt x="101" y="827"/>
                  </a:lnTo>
                  <a:lnTo>
                    <a:pt x="101" y="834"/>
                  </a:lnTo>
                  <a:lnTo>
                    <a:pt x="103" y="842"/>
                  </a:lnTo>
                  <a:lnTo>
                    <a:pt x="103" y="849"/>
                  </a:lnTo>
                  <a:lnTo>
                    <a:pt x="104" y="857"/>
                  </a:lnTo>
                  <a:lnTo>
                    <a:pt x="104" y="863"/>
                  </a:lnTo>
                  <a:lnTo>
                    <a:pt x="106" y="870"/>
                  </a:lnTo>
                  <a:lnTo>
                    <a:pt x="108" y="878"/>
                  </a:lnTo>
                  <a:lnTo>
                    <a:pt x="108" y="884"/>
                  </a:lnTo>
                  <a:lnTo>
                    <a:pt x="108" y="889"/>
                  </a:lnTo>
                  <a:lnTo>
                    <a:pt x="110" y="895"/>
                  </a:lnTo>
                  <a:lnTo>
                    <a:pt x="110" y="901"/>
                  </a:lnTo>
                  <a:lnTo>
                    <a:pt x="110" y="904"/>
                  </a:lnTo>
                  <a:lnTo>
                    <a:pt x="112" y="910"/>
                  </a:lnTo>
                  <a:lnTo>
                    <a:pt x="112" y="914"/>
                  </a:lnTo>
                  <a:lnTo>
                    <a:pt x="112" y="918"/>
                  </a:lnTo>
                  <a:lnTo>
                    <a:pt x="112" y="922"/>
                  </a:lnTo>
                  <a:lnTo>
                    <a:pt x="114" y="923"/>
                  </a:lnTo>
                  <a:lnTo>
                    <a:pt x="114" y="927"/>
                  </a:lnTo>
                  <a:lnTo>
                    <a:pt x="114" y="929"/>
                  </a:lnTo>
                  <a:lnTo>
                    <a:pt x="114" y="933"/>
                  </a:lnTo>
                  <a:lnTo>
                    <a:pt x="116" y="933"/>
                  </a:lnTo>
                  <a:lnTo>
                    <a:pt x="123" y="8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9" name="Freeform 30">
              <a:extLst>
                <a:ext uri="{FF2B5EF4-FFF2-40B4-BE49-F238E27FC236}">
                  <a16:creationId xmlns:a16="http://schemas.microsoft.com/office/drawing/2014/main" id="{2DB6C17D-829F-034D-AD56-1920D64E3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1508"/>
              <a:ext cx="11" cy="47"/>
            </a:xfrm>
            <a:custGeom>
              <a:avLst/>
              <a:gdLst>
                <a:gd name="T0" fmla="*/ 0 w 23"/>
                <a:gd name="T1" fmla="*/ 0 h 95"/>
                <a:gd name="T2" fmla="*/ 0 w 23"/>
                <a:gd name="T3" fmla="*/ 0 h 95"/>
                <a:gd name="T4" fmla="*/ 0 w 23"/>
                <a:gd name="T5" fmla="*/ 0 h 95"/>
                <a:gd name="T6" fmla="*/ 0 w 23"/>
                <a:gd name="T7" fmla="*/ 0 h 95"/>
                <a:gd name="T8" fmla="*/ 0 w 23"/>
                <a:gd name="T9" fmla="*/ 0 h 95"/>
                <a:gd name="T10" fmla="*/ 0 w 23"/>
                <a:gd name="T11" fmla="*/ 0 h 95"/>
                <a:gd name="T12" fmla="*/ 0 w 23"/>
                <a:gd name="T13" fmla="*/ 0 h 95"/>
                <a:gd name="T14" fmla="*/ 0 w 23"/>
                <a:gd name="T15" fmla="*/ 0 h 95"/>
                <a:gd name="T16" fmla="*/ 0 w 23"/>
                <a:gd name="T17" fmla="*/ 0 h 95"/>
                <a:gd name="T18" fmla="*/ 0 w 23"/>
                <a:gd name="T19" fmla="*/ 0 h 95"/>
                <a:gd name="T20" fmla="*/ 0 w 23"/>
                <a:gd name="T21" fmla="*/ 0 h 95"/>
                <a:gd name="T22" fmla="*/ 0 w 23"/>
                <a:gd name="T23" fmla="*/ 0 h 95"/>
                <a:gd name="T24" fmla="*/ 0 w 23"/>
                <a:gd name="T25" fmla="*/ 0 h 95"/>
                <a:gd name="T26" fmla="*/ 0 w 23"/>
                <a:gd name="T27" fmla="*/ 0 h 95"/>
                <a:gd name="T28" fmla="*/ 0 w 23"/>
                <a:gd name="T29" fmla="*/ 0 h 95"/>
                <a:gd name="T30" fmla="*/ 0 w 23"/>
                <a:gd name="T31" fmla="*/ 0 h 95"/>
                <a:gd name="T32" fmla="*/ 0 w 23"/>
                <a:gd name="T33" fmla="*/ 0 h 95"/>
                <a:gd name="T34" fmla="*/ 0 w 23"/>
                <a:gd name="T35" fmla="*/ 0 h 95"/>
                <a:gd name="T36" fmla="*/ 0 w 23"/>
                <a:gd name="T37" fmla="*/ 0 h 95"/>
                <a:gd name="T38" fmla="*/ 0 w 23"/>
                <a:gd name="T39" fmla="*/ 0 h 95"/>
                <a:gd name="T40" fmla="*/ 0 w 23"/>
                <a:gd name="T41" fmla="*/ 0 h 95"/>
                <a:gd name="T42" fmla="*/ 0 w 23"/>
                <a:gd name="T43" fmla="*/ 0 h 95"/>
                <a:gd name="T44" fmla="*/ 0 w 23"/>
                <a:gd name="T45" fmla="*/ 0 h 95"/>
                <a:gd name="T46" fmla="*/ 0 w 23"/>
                <a:gd name="T47" fmla="*/ 0 h 95"/>
                <a:gd name="T48" fmla="*/ 0 w 23"/>
                <a:gd name="T49" fmla="*/ 0 h 95"/>
                <a:gd name="T50" fmla="*/ 0 w 23"/>
                <a:gd name="T51" fmla="*/ 0 h 95"/>
                <a:gd name="T52" fmla="*/ 0 w 23"/>
                <a:gd name="T53" fmla="*/ 0 h 95"/>
                <a:gd name="T54" fmla="*/ 0 w 23"/>
                <a:gd name="T55" fmla="*/ 0 h 95"/>
                <a:gd name="T56" fmla="*/ 0 w 23"/>
                <a:gd name="T57" fmla="*/ 0 h 95"/>
                <a:gd name="T58" fmla="*/ 0 w 23"/>
                <a:gd name="T59" fmla="*/ 0 h 95"/>
                <a:gd name="T60" fmla="*/ 0 w 23"/>
                <a:gd name="T61" fmla="*/ 0 h 95"/>
                <a:gd name="T62" fmla="*/ 0 w 23"/>
                <a:gd name="T63" fmla="*/ 0 h 9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"/>
                <a:gd name="T97" fmla="*/ 0 h 95"/>
                <a:gd name="T98" fmla="*/ 23 w 23"/>
                <a:gd name="T99" fmla="*/ 95 h 9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" h="95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2" y="51"/>
                  </a:lnTo>
                  <a:lnTo>
                    <a:pt x="2" y="55"/>
                  </a:lnTo>
                  <a:lnTo>
                    <a:pt x="2" y="59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4" y="80"/>
                  </a:lnTo>
                  <a:lnTo>
                    <a:pt x="4" y="81"/>
                  </a:lnTo>
                  <a:lnTo>
                    <a:pt x="6" y="83"/>
                  </a:lnTo>
                  <a:lnTo>
                    <a:pt x="6" y="87"/>
                  </a:lnTo>
                  <a:lnTo>
                    <a:pt x="8" y="91"/>
                  </a:lnTo>
                  <a:lnTo>
                    <a:pt x="10" y="93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6" y="95"/>
                  </a:lnTo>
                  <a:lnTo>
                    <a:pt x="17" y="93"/>
                  </a:lnTo>
                  <a:lnTo>
                    <a:pt x="19" y="89"/>
                  </a:lnTo>
                  <a:lnTo>
                    <a:pt x="21" y="85"/>
                  </a:lnTo>
                  <a:lnTo>
                    <a:pt x="21" y="80"/>
                  </a:lnTo>
                  <a:lnTo>
                    <a:pt x="21" y="76"/>
                  </a:lnTo>
                  <a:lnTo>
                    <a:pt x="23" y="72"/>
                  </a:lnTo>
                  <a:lnTo>
                    <a:pt x="23" y="68"/>
                  </a:lnTo>
                  <a:lnTo>
                    <a:pt x="23" y="66"/>
                  </a:lnTo>
                  <a:lnTo>
                    <a:pt x="23" y="62"/>
                  </a:lnTo>
                  <a:lnTo>
                    <a:pt x="23" y="61"/>
                  </a:lnTo>
                  <a:lnTo>
                    <a:pt x="23" y="57"/>
                  </a:lnTo>
                  <a:lnTo>
                    <a:pt x="23" y="55"/>
                  </a:lnTo>
                  <a:lnTo>
                    <a:pt x="23" y="51"/>
                  </a:lnTo>
                  <a:lnTo>
                    <a:pt x="23" y="47"/>
                  </a:lnTo>
                  <a:lnTo>
                    <a:pt x="23" y="43"/>
                  </a:lnTo>
                  <a:lnTo>
                    <a:pt x="23" y="42"/>
                  </a:lnTo>
                  <a:lnTo>
                    <a:pt x="23" y="38"/>
                  </a:lnTo>
                  <a:lnTo>
                    <a:pt x="23" y="34"/>
                  </a:lnTo>
                  <a:lnTo>
                    <a:pt x="23" y="32"/>
                  </a:lnTo>
                  <a:lnTo>
                    <a:pt x="23" y="28"/>
                  </a:lnTo>
                  <a:lnTo>
                    <a:pt x="23" y="24"/>
                  </a:lnTo>
                  <a:lnTo>
                    <a:pt x="23" y="22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1" y="7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0" name="Freeform 31">
              <a:extLst>
                <a:ext uri="{FF2B5EF4-FFF2-40B4-BE49-F238E27FC236}">
                  <a16:creationId xmlns:a16="http://schemas.microsoft.com/office/drawing/2014/main" id="{D5271A8C-FEA9-9E44-B1A5-C8C984E10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" y="1588"/>
              <a:ext cx="95" cy="473"/>
            </a:xfrm>
            <a:custGeom>
              <a:avLst/>
              <a:gdLst>
                <a:gd name="T0" fmla="*/ 1 w 190"/>
                <a:gd name="T1" fmla="*/ 0 h 947"/>
                <a:gd name="T2" fmla="*/ 1 w 190"/>
                <a:gd name="T3" fmla="*/ 0 h 947"/>
                <a:gd name="T4" fmla="*/ 1 w 190"/>
                <a:gd name="T5" fmla="*/ 0 h 947"/>
                <a:gd name="T6" fmla="*/ 1 w 190"/>
                <a:gd name="T7" fmla="*/ 0 h 947"/>
                <a:gd name="T8" fmla="*/ 1 w 190"/>
                <a:gd name="T9" fmla="*/ 0 h 947"/>
                <a:gd name="T10" fmla="*/ 1 w 190"/>
                <a:gd name="T11" fmla="*/ 0 h 947"/>
                <a:gd name="T12" fmla="*/ 1 w 190"/>
                <a:gd name="T13" fmla="*/ 0 h 947"/>
                <a:gd name="T14" fmla="*/ 1 w 190"/>
                <a:gd name="T15" fmla="*/ 0 h 947"/>
                <a:gd name="T16" fmla="*/ 1 w 190"/>
                <a:gd name="T17" fmla="*/ 0 h 947"/>
                <a:gd name="T18" fmla="*/ 1 w 190"/>
                <a:gd name="T19" fmla="*/ 0 h 947"/>
                <a:gd name="T20" fmla="*/ 1 w 190"/>
                <a:gd name="T21" fmla="*/ 0 h 947"/>
                <a:gd name="T22" fmla="*/ 0 w 190"/>
                <a:gd name="T23" fmla="*/ 0 h 947"/>
                <a:gd name="T24" fmla="*/ 0 w 190"/>
                <a:gd name="T25" fmla="*/ 0 h 947"/>
                <a:gd name="T26" fmla="*/ 0 w 190"/>
                <a:gd name="T27" fmla="*/ 0 h 947"/>
                <a:gd name="T28" fmla="*/ 1 w 190"/>
                <a:gd name="T29" fmla="*/ 0 h 947"/>
                <a:gd name="T30" fmla="*/ 1 w 190"/>
                <a:gd name="T31" fmla="*/ 0 h 947"/>
                <a:gd name="T32" fmla="*/ 1 w 190"/>
                <a:gd name="T33" fmla="*/ 0 h 947"/>
                <a:gd name="T34" fmla="*/ 1 w 190"/>
                <a:gd name="T35" fmla="*/ 0 h 947"/>
                <a:gd name="T36" fmla="*/ 1 w 190"/>
                <a:gd name="T37" fmla="*/ 0 h 947"/>
                <a:gd name="T38" fmla="*/ 1 w 190"/>
                <a:gd name="T39" fmla="*/ 0 h 947"/>
                <a:gd name="T40" fmla="*/ 1 w 190"/>
                <a:gd name="T41" fmla="*/ 0 h 947"/>
                <a:gd name="T42" fmla="*/ 1 w 190"/>
                <a:gd name="T43" fmla="*/ 0 h 947"/>
                <a:gd name="T44" fmla="*/ 1 w 190"/>
                <a:gd name="T45" fmla="*/ 0 h 947"/>
                <a:gd name="T46" fmla="*/ 1 w 190"/>
                <a:gd name="T47" fmla="*/ 0 h 947"/>
                <a:gd name="T48" fmla="*/ 1 w 190"/>
                <a:gd name="T49" fmla="*/ 0 h 947"/>
                <a:gd name="T50" fmla="*/ 1 w 190"/>
                <a:gd name="T51" fmla="*/ 0 h 947"/>
                <a:gd name="T52" fmla="*/ 1 w 190"/>
                <a:gd name="T53" fmla="*/ 0 h 947"/>
                <a:gd name="T54" fmla="*/ 1 w 190"/>
                <a:gd name="T55" fmla="*/ 0 h 947"/>
                <a:gd name="T56" fmla="*/ 1 w 190"/>
                <a:gd name="T57" fmla="*/ 0 h 947"/>
                <a:gd name="T58" fmla="*/ 1 w 190"/>
                <a:gd name="T59" fmla="*/ 0 h 947"/>
                <a:gd name="T60" fmla="*/ 1 w 190"/>
                <a:gd name="T61" fmla="*/ 0 h 947"/>
                <a:gd name="T62" fmla="*/ 1 w 190"/>
                <a:gd name="T63" fmla="*/ 0 h 947"/>
                <a:gd name="T64" fmla="*/ 1 w 190"/>
                <a:gd name="T65" fmla="*/ 0 h 947"/>
                <a:gd name="T66" fmla="*/ 1 w 190"/>
                <a:gd name="T67" fmla="*/ 0 h 947"/>
                <a:gd name="T68" fmla="*/ 1 w 190"/>
                <a:gd name="T69" fmla="*/ 0 h 947"/>
                <a:gd name="T70" fmla="*/ 1 w 190"/>
                <a:gd name="T71" fmla="*/ 0 h 947"/>
                <a:gd name="T72" fmla="*/ 1 w 190"/>
                <a:gd name="T73" fmla="*/ 0 h 947"/>
                <a:gd name="T74" fmla="*/ 1 w 190"/>
                <a:gd name="T75" fmla="*/ 0 h 947"/>
                <a:gd name="T76" fmla="*/ 1 w 190"/>
                <a:gd name="T77" fmla="*/ 0 h 947"/>
                <a:gd name="T78" fmla="*/ 1 w 190"/>
                <a:gd name="T79" fmla="*/ 0 h 947"/>
                <a:gd name="T80" fmla="*/ 1 w 190"/>
                <a:gd name="T81" fmla="*/ 0 h 947"/>
                <a:gd name="T82" fmla="*/ 1 w 190"/>
                <a:gd name="T83" fmla="*/ 0 h 947"/>
                <a:gd name="T84" fmla="*/ 1 w 190"/>
                <a:gd name="T85" fmla="*/ 0 h 947"/>
                <a:gd name="T86" fmla="*/ 1 w 190"/>
                <a:gd name="T87" fmla="*/ 0 h 947"/>
                <a:gd name="T88" fmla="*/ 1 w 190"/>
                <a:gd name="T89" fmla="*/ 0 h 947"/>
                <a:gd name="T90" fmla="*/ 1 w 190"/>
                <a:gd name="T91" fmla="*/ 0 h 947"/>
                <a:gd name="T92" fmla="*/ 1 w 190"/>
                <a:gd name="T93" fmla="*/ 0 h 947"/>
                <a:gd name="T94" fmla="*/ 1 w 190"/>
                <a:gd name="T95" fmla="*/ 0 h 947"/>
                <a:gd name="T96" fmla="*/ 1 w 190"/>
                <a:gd name="T97" fmla="*/ 0 h 947"/>
                <a:gd name="T98" fmla="*/ 1 w 190"/>
                <a:gd name="T99" fmla="*/ 0 h 947"/>
                <a:gd name="T100" fmla="*/ 1 w 190"/>
                <a:gd name="T101" fmla="*/ 0 h 947"/>
                <a:gd name="T102" fmla="*/ 1 w 190"/>
                <a:gd name="T103" fmla="*/ 0 h 947"/>
                <a:gd name="T104" fmla="*/ 1 w 190"/>
                <a:gd name="T105" fmla="*/ 0 h 947"/>
                <a:gd name="T106" fmla="*/ 1 w 190"/>
                <a:gd name="T107" fmla="*/ 0 h 947"/>
                <a:gd name="T108" fmla="*/ 1 w 190"/>
                <a:gd name="T109" fmla="*/ 0 h 947"/>
                <a:gd name="T110" fmla="*/ 1 w 190"/>
                <a:gd name="T111" fmla="*/ 0 h 947"/>
                <a:gd name="T112" fmla="*/ 1 w 190"/>
                <a:gd name="T113" fmla="*/ 0 h 947"/>
                <a:gd name="T114" fmla="*/ 1 w 190"/>
                <a:gd name="T115" fmla="*/ 0 h 947"/>
                <a:gd name="T116" fmla="*/ 1 w 190"/>
                <a:gd name="T117" fmla="*/ 0 h 947"/>
                <a:gd name="T118" fmla="*/ 1 w 190"/>
                <a:gd name="T119" fmla="*/ 0 h 94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0"/>
                <a:gd name="T181" fmla="*/ 0 h 947"/>
                <a:gd name="T182" fmla="*/ 190 w 190"/>
                <a:gd name="T183" fmla="*/ 947 h 94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0" h="947">
                  <a:moveTo>
                    <a:pt x="55" y="0"/>
                  </a:moveTo>
                  <a:lnTo>
                    <a:pt x="55" y="2"/>
                  </a:lnTo>
                  <a:lnTo>
                    <a:pt x="55" y="4"/>
                  </a:lnTo>
                  <a:lnTo>
                    <a:pt x="53" y="6"/>
                  </a:lnTo>
                  <a:lnTo>
                    <a:pt x="53" y="12"/>
                  </a:lnTo>
                  <a:lnTo>
                    <a:pt x="51" y="14"/>
                  </a:lnTo>
                  <a:lnTo>
                    <a:pt x="49" y="16"/>
                  </a:lnTo>
                  <a:lnTo>
                    <a:pt x="49" y="19"/>
                  </a:lnTo>
                  <a:lnTo>
                    <a:pt x="47" y="23"/>
                  </a:lnTo>
                  <a:lnTo>
                    <a:pt x="47" y="27"/>
                  </a:lnTo>
                  <a:lnTo>
                    <a:pt x="45" y="31"/>
                  </a:lnTo>
                  <a:lnTo>
                    <a:pt x="45" y="35"/>
                  </a:lnTo>
                  <a:lnTo>
                    <a:pt x="43" y="40"/>
                  </a:lnTo>
                  <a:lnTo>
                    <a:pt x="41" y="44"/>
                  </a:lnTo>
                  <a:lnTo>
                    <a:pt x="41" y="50"/>
                  </a:lnTo>
                  <a:lnTo>
                    <a:pt x="40" y="54"/>
                  </a:lnTo>
                  <a:lnTo>
                    <a:pt x="38" y="59"/>
                  </a:lnTo>
                  <a:lnTo>
                    <a:pt x="38" y="65"/>
                  </a:lnTo>
                  <a:lnTo>
                    <a:pt x="36" y="71"/>
                  </a:lnTo>
                  <a:lnTo>
                    <a:pt x="34" y="78"/>
                  </a:lnTo>
                  <a:lnTo>
                    <a:pt x="32" y="84"/>
                  </a:lnTo>
                  <a:lnTo>
                    <a:pt x="32" y="92"/>
                  </a:lnTo>
                  <a:lnTo>
                    <a:pt x="30" y="97"/>
                  </a:lnTo>
                  <a:lnTo>
                    <a:pt x="28" y="105"/>
                  </a:lnTo>
                  <a:lnTo>
                    <a:pt x="26" y="112"/>
                  </a:lnTo>
                  <a:lnTo>
                    <a:pt x="24" y="120"/>
                  </a:lnTo>
                  <a:lnTo>
                    <a:pt x="24" y="128"/>
                  </a:lnTo>
                  <a:lnTo>
                    <a:pt x="22" y="135"/>
                  </a:lnTo>
                  <a:lnTo>
                    <a:pt x="21" y="143"/>
                  </a:lnTo>
                  <a:lnTo>
                    <a:pt x="21" y="150"/>
                  </a:lnTo>
                  <a:lnTo>
                    <a:pt x="19" y="160"/>
                  </a:lnTo>
                  <a:lnTo>
                    <a:pt x="17" y="168"/>
                  </a:lnTo>
                  <a:lnTo>
                    <a:pt x="15" y="175"/>
                  </a:lnTo>
                  <a:lnTo>
                    <a:pt x="13" y="185"/>
                  </a:lnTo>
                  <a:lnTo>
                    <a:pt x="13" y="194"/>
                  </a:lnTo>
                  <a:lnTo>
                    <a:pt x="11" y="202"/>
                  </a:lnTo>
                  <a:lnTo>
                    <a:pt x="9" y="211"/>
                  </a:lnTo>
                  <a:lnTo>
                    <a:pt x="9" y="221"/>
                  </a:lnTo>
                  <a:lnTo>
                    <a:pt x="7" y="230"/>
                  </a:lnTo>
                  <a:lnTo>
                    <a:pt x="5" y="240"/>
                  </a:lnTo>
                  <a:lnTo>
                    <a:pt x="5" y="249"/>
                  </a:lnTo>
                  <a:lnTo>
                    <a:pt x="3" y="259"/>
                  </a:lnTo>
                  <a:lnTo>
                    <a:pt x="3" y="268"/>
                  </a:lnTo>
                  <a:lnTo>
                    <a:pt x="3" y="280"/>
                  </a:lnTo>
                  <a:lnTo>
                    <a:pt x="3" y="289"/>
                  </a:lnTo>
                  <a:lnTo>
                    <a:pt x="2" y="301"/>
                  </a:lnTo>
                  <a:lnTo>
                    <a:pt x="2" y="310"/>
                  </a:lnTo>
                  <a:lnTo>
                    <a:pt x="0" y="320"/>
                  </a:lnTo>
                  <a:lnTo>
                    <a:pt x="0" y="331"/>
                  </a:lnTo>
                  <a:lnTo>
                    <a:pt x="0" y="341"/>
                  </a:lnTo>
                  <a:lnTo>
                    <a:pt x="0" y="352"/>
                  </a:lnTo>
                  <a:lnTo>
                    <a:pt x="0" y="361"/>
                  </a:lnTo>
                  <a:lnTo>
                    <a:pt x="0" y="373"/>
                  </a:lnTo>
                  <a:lnTo>
                    <a:pt x="0" y="384"/>
                  </a:lnTo>
                  <a:lnTo>
                    <a:pt x="0" y="394"/>
                  </a:lnTo>
                  <a:lnTo>
                    <a:pt x="0" y="405"/>
                  </a:lnTo>
                  <a:lnTo>
                    <a:pt x="2" y="417"/>
                  </a:lnTo>
                  <a:lnTo>
                    <a:pt x="2" y="428"/>
                  </a:lnTo>
                  <a:lnTo>
                    <a:pt x="3" y="439"/>
                  </a:lnTo>
                  <a:lnTo>
                    <a:pt x="3" y="449"/>
                  </a:lnTo>
                  <a:lnTo>
                    <a:pt x="5" y="462"/>
                  </a:lnTo>
                  <a:lnTo>
                    <a:pt x="5" y="472"/>
                  </a:lnTo>
                  <a:lnTo>
                    <a:pt x="7" y="483"/>
                  </a:lnTo>
                  <a:lnTo>
                    <a:pt x="9" y="494"/>
                  </a:lnTo>
                  <a:lnTo>
                    <a:pt x="11" y="506"/>
                  </a:lnTo>
                  <a:lnTo>
                    <a:pt x="13" y="515"/>
                  </a:lnTo>
                  <a:lnTo>
                    <a:pt x="15" y="527"/>
                  </a:lnTo>
                  <a:lnTo>
                    <a:pt x="17" y="538"/>
                  </a:lnTo>
                  <a:lnTo>
                    <a:pt x="21" y="550"/>
                  </a:lnTo>
                  <a:lnTo>
                    <a:pt x="22" y="559"/>
                  </a:lnTo>
                  <a:lnTo>
                    <a:pt x="24" y="570"/>
                  </a:lnTo>
                  <a:lnTo>
                    <a:pt x="28" y="582"/>
                  </a:lnTo>
                  <a:lnTo>
                    <a:pt x="30" y="591"/>
                  </a:lnTo>
                  <a:lnTo>
                    <a:pt x="32" y="603"/>
                  </a:lnTo>
                  <a:lnTo>
                    <a:pt x="36" y="614"/>
                  </a:lnTo>
                  <a:lnTo>
                    <a:pt x="40" y="624"/>
                  </a:lnTo>
                  <a:lnTo>
                    <a:pt x="43" y="635"/>
                  </a:lnTo>
                  <a:lnTo>
                    <a:pt x="45" y="647"/>
                  </a:lnTo>
                  <a:lnTo>
                    <a:pt x="49" y="656"/>
                  </a:lnTo>
                  <a:lnTo>
                    <a:pt x="53" y="666"/>
                  </a:lnTo>
                  <a:lnTo>
                    <a:pt x="57" y="677"/>
                  </a:lnTo>
                  <a:lnTo>
                    <a:pt x="59" y="686"/>
                  </a:lnTo>
                  <a:lnTo>
                    <a:pt x="62" y="698"/>
                  </a:lnTo>
                  <a:lnTo>
                    <a:pt x="66" y="707"/>
                  </a:lnTo>
                  <a:lnTo>
                    <a:pt x="70" y="717"/>
                  </a:lnTo>
                  <a:lnTo>
                    <a:pt x="74" y="726"/>
                  </a:lnTo>
                  <a:lnTo>
                    <a:pt x="78" y="736"/>
                  </a:lnTo>
                  <a:lnTo>
                    <a:pt x="81" y="745"/>
                  </a:lnTo>
                  <a:lnTo>
                    <a:pt x="85" y="755"/>
                  </a:lnTo>
                  <a:lnTo>
                    <a:pt x="89" y="764"/>
                  </a:lnTo>
                  <a:lnTo>
                    <a:pt x="93" y="774"/>
                  </a:lnTo>
                  <a:lnTo>
                    <a:pt x="97" y="783"/>
                  </a:lnTo>
                  <a:lnTo>
                    <a:pt x="100" y="791"/>
                  </a:lnTo>
                  <a:lnTo>
                    <a:pt x="104" y="800"/>
                  </a:lnTo>
                  <a:lnTo>
                    <a:pt x="108" y="808"/>
                  </a:lnTo>
                  <a:lnTo>
                    <a:pt x="110" y="816"/>
                  </a:lnTo>
                  <a:lnTo>
                    <a:pt x="116" y="825"/>
                  </a:lnTo>
                  <a:lnTo>
                    <a:pt x="118" y="831"/>
                  </a:lnTo>
                  <a:lnTo>
                    <a:pt x="121" y="838"/>
                  </a:lnTo>
                  <a:lnTo>
                    <a:pt x="125" y="846"/>
                  </a:lnTo>
                  <a:lnTo>
                    <a:pt x="129" y="854"/>
                  </a:lnTo>
                  <a:lnTo>
                    <a:pt x="133" y="861"/>
                  </a:lnTo>
                  <a:lnTo>
                    <a:pt x="135" y="867"/>
                  </a:lnTo>
                  <a:lnTo>
                    <a:pt x="138" y="875"/>
                  </a:lnTo>
                  <a:lnTo>
                    <a:pt x="142" y="880"/>
                  </a:lnTo>
                  <a:lnTo>
                    <a:pt x="144" y="886"/>
                  </a:lnTo>
                  <a:lnTo>
                    <a:pt x="148" y="892"/>
                  </a:lnTo>
                  <a:lnTo>
                    <a:pt x="150" y="897"/>
                  </a:lnTo>
                  <a:lnTo>
                    <a:pt x="154" y="903"/>
                  </a:lnTo>
                  <a:lnTo>
                    <a:pt x="156" y="909"/>
                  </a:lnTo>
                  <a:lnTo>
                    <a:pt x="157" y="913"/>
                  </a:lnTo>
                  <a:lnTo>
                    <a:pt x="159" y="916"/>
                  </a:lnTo>
                  <a:lnTo>
                    <a:pt x="163" y="922"/>
                  </a:lnTo>
                  <a:lnTo>
                    <a:pt x="165" y="926"/>
                  </a:lnTo>
                  <a:lnTo>
                    <a:pt x="167" y="930"/>
                  </a:lnTo>
                  <a:lnTo>
                    <a:pt x="169" y="932"/>
                  </a:lnTo>
                  <a:lnTo>
                    <a:pt x="171" y="935"/>
                  </a:lnTo>
                  <a:lnTo>
                    <a:pt x="173" y="939"/>
                  </a:lnTo>
                  <a:lnTo>
                    <a:pt x="175" y="945"/>
                  </a:lnTo>
                  <a:lnTo>
                    <a:pt x="176" y="947"/>
                  </a:lnTo>
                  <a:lnTo>
                    <a:pt x="190" y="922"/>
                  </a:lnTo>
                  <a:lnTo>
                    <a:pt x="188" y="922"/>
                  </a:lnTo>
                  <a:lnTo>
                    <a:pt x="186" y="920"/>
                  </a:lnTo>
                  <a:lnTo>
                    <a:pt x="184" y="916"/>
                  </a:lnTo>
                  <a:lnTo>
                    <a:pt x="182" y="913"/>
                  </a:lnTo>
                  <a:lnTo>
                    <a:pt x="180" y="909"/>
                  </a:lnTo>
                  <a:lnTo>
                    <a:pt x="178" y="905"/>
                  </a:lnTo>
                  <a:lnTo>
                    <a:pt x="176" y="903"/>
                  </a:lnTo>
                  <a:lnTo>
                    <a:pt x="175" y="899"/>
                  </a:lnTo>
                  <a:lnTo>
                    <a:pt x="173" y="895"/>
                  </a:lnTo>
                  <a:lnTo>
                    <a:pt x="171" y="890"/>
                  </a:lnTo>
                  <a:lnTo>
                    <a:pt x="169" y="886"/>
                  </a:lnTo>
                  <a:lnTo>
                    <a:pt x="167" y="882"/>
                  </a:lnTo>
                  <a:lnTo>
                    <a:pt x="163" y="876"/>
                  </a:lnTo>
                  <a:lnTo>
                    <a:pt x="161" y="871"/>
                  </a:lnTo>
                  <a:lnTo>
                    <a:pt x="157" y="865"/>
                  </a:lnTo>
                  <a:lnTo>
                    <a:pt x="156" y="859"/>
                  </a:lnTo>
                  <a:lnTo>
                    <a:pt x="152" y="854"/>
                  </a:lnTo>
                  <a:lnTo>
                    <a:pt x="148" y="848"/>
                  </a:lnTo>
                  <a:lnTo>
                    <a:pt x="146" y="840"/>
                  </a:lnTo>
                  <a:lnTo>
                    <a:pt x="142" y="835"/>
                  </a:lnTo>
                  <a:lnTo>
                    <a:pt x="138" y="827"/>
                  </a:lnTo>
                  <a:lnTo>
                    <a:pt x="135" y="819"/>
                  </a:lnTo>
                  <a:lnTo>
                    <a:pt x="133" y="812"/>
                  </a:lnTo>
                  <a:lnTo>
                    <a:pt x="129" y="806"/>
                  </a:lnTo>
                  <a:lnTo>
                    <a:pt x="125" y="797"/>
                  </a:lnTo>
                  <a:lnTo>
                    <a:pt x="121" y="789"/>
                  </a:lnTo>
                  <a:lnTo>
                    <a:pt x="118" y="781"/>
                  </a:lnTo>
                  <a:lnTo>
                    <a:pt x="116" y="774"/>
                  </a:lnTo>
                  <a:lnTo>
                    <a:pt x="112" y="764"/>
                  </a:lnTo>
                  <a:lnTo>
                    <a:pt x="108" y="757"/>
                  </a:lnTo>
                  <a:lnTo>
                    <a:pt x="104" y="747"/>
                  </a:lnTo>
                  <a:lnTo>
                    <a:pt x="100" y="738"/>
                  </a:lnTo>
                  <a:lnTo>
                    <a:pt x="97" y="728"/>
                  </a:lnTo>
                  <a:lnTo>
                    <a:pt x="93" y="719"/>
                  </a:lnTo>
                  <a:lnTo>
                    <a:pt x="89" y="709"/>
                  </a:lnTo>
                  <a:lnTo>
                    <a:pt x="87" y="702"/>
                  </a:lnTo>
                  <a:lnTo>
                    <a:pt x="83" y="690"/>
                  </a:lnTo>
                  <a:lnTo>
                    <a:pt x="79" y="681"/>
                  </a:lnTo>
                  <a:lnTo>
                    <a:pt x="76" y="671"/>
                  </a:lnTo>
                  <a:lnTo>
                    <a:pt x="74" y="662"/>
                  </a:lnTo>
                  <a:lnTo>
                    <a:pt x="70" y="650"/>
                  </a:lnTo>
                  <a:lnTo>
                    <a:pt x="66" y="641"/>
                  </a:lnTo>
                  <a:lnTo>
                    <a:pt x="64" y="631"/>
                  </a:lnTo>
                  <a:lnTo>
                    <a:pt x="60" y="622"/>
                  </a:lnTo>
                  <a:lnTo>
                    <a:pt x="59" y="610"/>
                  </a:lnTo>
                  <a:lnTo>
                    <a:pt x="55" y="599"/>
                  </a:lnTo>
                  <a:lnTo>
                    <a:pt x="53" y="590"/>
                  </a:lnTo>
                  <a:lnTo>
                    <a:pt x="49" y="578"/>
                  </a:lnTo>
                  <a:lnTo>
                    <a:pt x="47" y="567"/>
                  </a:lnTo>
                  <a:lnTo>
                    <a:pt x="43" y="555"/>
                  </a:lnTo>
                  <a:lnTo>
                    <a:pt x="41" y="544"/>
                  </a:lnTo>
                  <a:lnTo>
                    <a:pt x="40" y="534"/>
                  </a:lnTo>
                  <a:lnTo>
                    <a:pt x="38" y="523"/>
                  </a:lnTo>
                  <a:lnTo>
                    <a:pt x="36" y="512"/>
                  </a:lnTo>
                  <a:lnTo>
                    <a:pt x="34" y="500"/>
                  </a:lnTo>
                  <a:lnTo>
                    <a:pt x="32" y="491"/>
                  </a:lnTo>
                  <a:lnTo>
                    <a:pt x="30" y="479"/>
                  </a:lnTo>
                  <a:lnTo>
                    <a:pt x="30" y="468"/>
                  </a:lnTo>
                  <a:lnTo>
                    <a:pt x="28" y="456"/>
                  </a:lnTo>
                  <a:lnTo>
                    <a:pt x="28" y="445"/>
                  </a:lnTo>
                  <a:lnTo>
                    <a:pt x="26" y="434"/>
                  </a:lnTo>
                  <a:lnTo>
                    <a:pt x="26" y="422"/>
                  </a:lnTo>
                  <a:lnTo>
                    <a:pt x="24" y="411"/>
                  </a:lnTo>
                  <a:lnTo>
                    <a:pt x="24" y="401"/>
                  </a:lnTo>
                  <a:lnTo>
                    <a:pt x="24" y="390"/>
                  </a:lnTo>
                  <a:lnTo>
                    <a:pt x="22" y="379"/>
                  </a:lnTo>
                  <a:lnTo>
                    <a:pt x="22" y="369"/>
                  </a:lnTo>
                  <a:lnTo>
                    <a:pt x="22" y="358"/>
                  </a:lnTo>
                  <a:lnTo>
                    <a:pt x="22" y="348"/>
                  </a:lnTo>
                  <a:lnTo>
                    <a:pt x="22" y="337"/>
                  </a:lnTo>
                  <a:lnTo>
                    <a:pt x="22" y="327"/>
                  </a:lnTo>
                  <a:lnTo>
                    <a:pt x="22" y="318"/>
                  </a:lnTo>
                  <a:lnTo>
                    <a:pt x="22" y="308"/>
                  </a:lnTo>
                  <a:lnTo>
                    <a:pt x="24" y="299"/>
                  </a:lnTo>
                  <a:lnTo>
                    <a:pt x="24" y="289"/>
                  </a:lnTo>
                  <a:lnTo>
                    <a:pt x="24" y="280"/>
                  </a:lnTo>
                  <a:lnTo>
                    <a:pt x="24" y="270"/>
                  </a:lnTo>
                  <a:lnTo>
                    <a:pt x="26" y="261"/>
                  </a:lnTo>
                  <a:lnTo>
                    <a:pt x="26" y="251"/>
                  </a:lnTo>
                  <a:lnTo>
                    <a:pt x="28" y="242"/>
                  </a:lnTo>
                  <a:lnTo>
                    <a:pt x="28" y="234"/>
                  </a:lnTo>
                  <a:lnTo>
                    <a:pt x="28" y="225"/>
                  </a:lnTo>
                  <a:lnTo>
                    <a:pt x="30" y="217"/>
                  </a:lnTo>
                  <a:lnTo>
                    <a:pt x="30" y="209"/>
                  </a:lnTo>
                  <a:lnTo>
                    <a:pt x="30" y="200"/>
                  </a:lnTo>
                  <a:lnTo>
                    <a:pt x="32" y="192"/>
                  </a:lnTo>
                  <a:lnTo>
                    <a:pt x="32" y="185"/>
                  </a:lnTo>
                  <a:lnTo>
                    <a:pt x="34" y="177"/>
                  </a:lnTo>
                  <a:lnTo>
                    <a:pt x="36" y="171"/>
                  </a:lnTo>
                  <a:lnTo>
                    <a:pt x="36" y="164"/>
                  </a:lnTo>
                  <a:lnTo>
                    <a:pt x="38" y="156"/>
                  </a:lnTo>
                  <a:lnTo>
                    <a:pt x="38" y="150"/>
                  </a:lnTo>
                  <a:lnTo>
                    <a:pt x="40" y="143"/>
                  </a:lnTo>
                  <a:lnTo>
                    <a:pt x="40" y="135"/>
                  </a:lnTo>
                  <a:lnTo>
                    <a:pt x="41" y="130"/>
                  </a:lnTo>
                  <a:lnTo>
                    <a:pt x="41" y="124"/>
                  </a:lnTo>
                  <a:lnTo>
                    <a:pt x="43" y="118"/>
                  </a:lnTo>
                  <a:lnTo>
                    <a:pt x="45" y="112"/>
                  </a:lnTo>
                  <a:lnTo>
                    <a:pt x="45" y="107"/>
                  </a:lnTo>
                  <a:lnTo>
                    <a:pt x="47" y="101"/>
                  </a:lnTo>
                  <a:lnTo>
                    <a:pt x="47" y="95"/>
                  </a:lnTo>
                  <a:lnTo>
                    <a:pt x="49" y="92"/>
                  </a:lnTo>
                  <a:lnTo>
                    <a:pt x="49" y="86"/>
                  </a:lnTo>
                  <a:lnTo>
                    <a:pt x="51" y="82"/>
                  </a:lnTo>
                  <a:lnTo>
                    <a:pt x="53" y="76"/>
                  </a:lnTo>
                  <a:lnTo>
                    <a:pt x="53" y="73"/>
                  </a:lnTo>
                  <a:lnTo>
                    <a:pt x="55" y="69"/>
                  </a:lnTo>
                  <a:lnTo>
                    <a:pt x="55" y="65"/>
                  </a:lnTo>
                  <a:lnTo>
                    <a:pt x="57" y="61"/>
                  </a:lnTo>
                  <a:lnTo>
                    <a:pt x="57" y="57"/>
                  </a:lnTo>
                  <a:lnTo>
                    <a:pt x="57" y="55"/>
                  </a:lnTo>
                  <a:lnTo>
                    <a:pt x="59" y="52"/>
                  </a:lnTo>
                  <a:lnTo>
                    <a:pt x="60" y="46"/>
                  </a:lnTo>
                  <a:lnTo>
                    <a:pt x="62" y="42"/>
                  </a:lnTo>
                  <a:lnTo>
                    <a:pt x="62" y="40"/>
                  </a:lnTo>
                  <a:lnTo>
                    <a:pt x="62" y="36"/>
                  </a:lnTo>
                  <a:lnTo>
                    <a:pt x="64" y="3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1" name="Freeform 32">
              <a:extLst>
                <a:ext uri="{FF2B5EF4-FFF2-40B4-BE49-F238E27FC236}">
                  <a16:creationId xmlns:a16="http://schemas.microsoft.com/office/drawing/2014/main" id="{CC15A80F-3C70-224C-8B81-30D18F861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" y="1547"/>
              <a:ext cx="37" cy="12"/>
            </a:xfrm>
            <a:custGeom>
              <a:avLst/>
              <a:gdLst>
                <a:gd name="T0" fmla="*/ 0 w 74"/>
                <a:gd name="T1" fmla="*/ 0 h 22"/>
                <a:gd name="T2" fmla="*/ 1 w 74"/>
                <a:gd name="T3" fmla="*/ 1 h 22"/>
                <a:gd name="T4" fmla="*/ 1 w 74"/>
                <a:gd name="T5" fmla="*/ 1 h 22"/>
                <a:gd name="T6" fmla="*/ 0 w 74"/>
                <a:gd name="T7" fmla="*/ 1 h 22"/>
                <a:gd name="T8" fmla="*/ 0 w 74"/>
                <a:gd name="T9" fmla="*/ 0 h 22"/>
                <a:gd name="T10" fmla="*/ 0 w 74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"/>
                <a:gd name="T19" fmla="*/ 0 h 22"/>
                <a:gd name="T20" fmla="*/ 74 w 74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" h="22">
                  <a:moveTo>
                    <a:pt x="0" y="0"/>
                  </a:moveTo>
                  <a:lnTo>
                    <a:pt x="74" y="3"/>
                  </a:lnTo>
                  <a:lnTo>
                    <a:pt x="74" y="22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2" name="Freeform 33">
              <a:extLst>
                <a:ext uri="{FF2B5EF4-FFF2-40B4-BE49-F238E27FC236}">
                  <a16:creationId xmlns:a16="http://schemas.microsoft.com/office/drawing/2014/main" id="{3FCFB62D-C1A0-AD43-88B7-D5EEFD7B4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1403"/>
              <a:ext cx="133" cy="1216"/>
            </a:xfrm>
            <a:custGeom>
              <a:avLst/>
              <a:gdLst>
                <a:gd name="T0" fmla="*/ 1 w 266"/>
                <a:gd name="T1" fmla="*/ 1 h 2430"/>
                <a:gd name="T2" fmla="*/ 1 w 266"/>
                <a:gd name="T3" fmla="*/ 1 h 2430"/>
                <a:gd name="T4" fmla="*/ 1 w 266"/>
                <a:gd name="T5" fmla="*/ 1 h 2430"/>
                <a:gd name="T6" fmla="*/ 1 w 266"/>
                <a:gd name="T7" fmla="*/ 1 h 2430"/>
                <a:gd name="T8" fmla="*/ 1 w 266"/>
                <a:gd name="T9" fmla="*/ 1 h 2430"/>
                <a:gd name="T10" fmla="*/ 1 w 266"/>
                <a:gd name="T11" fmla="*/ 1 h 2430"/>
                <a:gd name="T12" fmla="*/ 1 w 266"/>
                <a:gd name="T13" fmla="*/ 1 h 2430"/>
                <a:gd name="T14" fmla="*/ 1 w 266"/>
                <a:gd name="T15" fmla="*/ 1 h 2430"/>
                <a:gd name="T16" fmla="*/ 1 w 266"/>
                <a:gd name="T17" fmla="*/ 1 h 2430"/>
                <a:gd name="T18" fmla="*/ 1 w 266"/>
                <a:gd name="T19" fmla="*/ 1 h 2430"/>
                <a:gd name="T20" fmla="*/ 1 w 266"/>
                <a:gd name="T21" fmla="*/ 1 h 2430"/>
                <a:gd name="T22" fmla="*/ 1 w 266"/>
                <a:gd name="T23" fmla="*/ 1 h 2430"/>
                <a:gd name="T24" fmla="*/ 1 w 266"/>
                <a:gd name="T25" fmla="*/ 1 h 2430"/>
                <a:gd name="T26" fmla="*/ 1 w 266"/>
                <a:gd name="T27" fmla="*/ 1 h 2430"/>
                <a:gd name="T28" fmla="*/ 1 w 266"/>
                <a:gd name="T29" fmla="*/ 1 h 2430"/>
                <a:gd name="T30" fmla="*/ 1 w 266"/>
                <a:gd name="T31" fmla="*/ 1 h 2430"/>
                <a:gd name="T32" fmla="*/ 1 w 266"/>
                <a:gd name="T33" fmla="*/ 1 h 2430"/>
                <a:gd name="T34" fmla="*/ 1 w 266"/>
                <a:gd name="T35" fmla="*/ 1 h 2430"/>
                <a:gd name="T36" fmla="*/ 1 w 266"/>
                <a:gd name="T37" fmla="*/ 1 h 2430"/>
                <a:gd name="T38" fmla="*/ 1 w 266"/>
                <a:gd name="T39" fmla="*/ 1 h 2430"/>
                <a:gd name="T40" fmla="*/ 1 w 266"/>
                <a:gd name="T41" fmla="*/ 1 h 2430"/>
                <a:gd name="T42" fmla="*/ 1 w 266"/>
                <a:gd name="T43" fmla="*/ 1 h 2430"/>
                <a:gd name="T44" fmla="*/ 1 w 266"/>
                <a:gd name="T45" fmla="*/ 1 h 2430"/>
                <a:gd name="T46" fmla="*/ 1 w 266"/>
                <a:gd name="T47" fmla="*/ 1 h 2430"/>
                <a:gd name="T48" fmla="*/ 1 w 266"/>
                <a:gd name="T49" fmla="*/ 1 h 2430"/>
                <a:gd name="T50" fmla="*/ 1 w 266"/>
                <a:gd name="T51" fmla="*/ 1 h 2430"/>
                <a:gd name="T52" fmla="*/ 1 w 266"/>
                <a:gd name="T53" fmla="*/ 1 h 2430"/>
                <a:gd name="T54" fmla="*/ 1 w 266"/>
                <a:gd name="T55" fmla="*/ 1 h 2430"/>
                <a:gd name="T56" fmla="*/ 1 w 266"/>
                <a:gd name="T57" fmla="*/ 1 h 2430"/>
                <a:gd name="T58" fmla="*/ 1 w 266"/>
                <a:gd name="T59" fmla="*/ 1 h 2430"/>
                <a:gd name="T60" fmla="*/ 1 w 266"/>
                <a:gd name="T61" fmla="*/ 1 h 2430"/>
                <a:gd name="T62" fmla="*/ 1 w 266"/>
                <a:gd name="T63" fmla="*/ 1 h 2430"/>
                <a:gd name="T64" fmla="*/ 1 w 266"/>
                <a:gd name="T65" fmla="*/ 1 h 2430"/>
                <a:gd name="T66" fmla="*/ 1 w 266"/>
                <a:gd name="T67" fmla="*/ 1 h 2430"/>
                <a:gd name="T68" fmla="*/ 1 w 266"/>
                <a:gd name="T69" fmla="*/ 1 h 2430"/>
                <a:gd name="T70" fmla="*/ 1 w 266"/>
                <a:gd name="T71" fmla="*/ 1 h 2430"/>
                <a:gd name="T72" fmla="*/ 1 w 266"/>
                <a:gd name="T73" fmla="*/ 1 h 2430"/>
                <a:gd name="T74" fmla="*/ 1 w 266"/>
                <a:gd name="T75" fmla="*/ 1 h 2430"/>
                <a:gd name="T76" fmla="*/ 1 w 266"/>
                <a:gd name="T77" fmla="*/ 1 h 2430"/>
                <a:gd name="T78" fmla="*/ 1 w 266"/>
                <a:gd name="T79" fmla="*/ 1 h 2430"/>
                <a:gd name="T80" fmla="*/ 1 w 266"/>
                <a:gd name="T81" fmla="*/ 1 h 2430"/>
                <a:gd name="T82" fmla="*/ 1 w 266"/>
                <a:gd name="T83" fmla="*/ 1 h 2430"/>
                <a:gd name="T84" fmla="*/ 1 w 266"/>
                <a:gd name="T85" fmla="*/ 1 h 2430"/>
                <a:gd name="T86" fmla="*/ 1 w 266"/>
                <a:gd name="T87" fmla="*/ 1 h 2430"/>
                <a:gd name="T88" fmla="*/ 1 w 266"/>
                <a:gd name="T89" fmla="*/ 1 h 2430"/>
                <a:gd name="T90" fmla="*/ 1 w 266"/>
                <a:gd name="T91" fmla="*/ 1 h 2430"/>
                <a:gd name="T92" fmla="*/ 1 w 266"/>
                <a:gd name="T93" fmla="*/ 1 h 2430"/>
                <a:gd name="T94" fmla="*/ 1 w 266"/>
                <a:gd name="T95" fmla="*/ 1 h 2430"/>
                <a:gd name="T96" fmla="*/ 1 w 266"/>
                <a:gd name="T97" fmla="*/ 1 h 2430"/>
                <a:gd name="T98" fmla="*/ 1 w 266"/>
                <a:gd name="T99" fmla="*/ 1 h 2430"/>
                <a:gd name="T100" fmla="*/ 1 w 266"/>
                <a:gd name="T101" fmla="*/ 1 h 2430"/>
                <a:gd name="T102" fmla="*/ 1 w 266"/>
                <a:gd name="T103" fmla="*/ 1 h 2430"/>
                <a:gd name="T104" fmla="*/ 1 w 266"/>
                <a:gd name="T105" fmla="*/ 1 h 2430"/>
                <a:gd name="T106" fmla="*/ 1 w 266"/>
                <a:gd name="T107" fmla="*/ 1 h 2430"/>
                <a:gd name="T108" fmla="*/ 1 w 266"/>
                <a:gd name="T109" fmla="*/ 1 h 2430"/>
                <a:gd name="T110" fmla="*/ 1 w 266"/>
                <a:gd name="T111" fmla="*/ 1 h 2430"/>
                <a:gd name="T112" fmla="*/ 1 w 266"/>
                <a:gd name="T113" fmla="*/ 1 h 2430"/>
                <a:gd name="T114" fmla="*/ 1 w 266"/>
                <a:gd name="T115" fmla="*/ 1 h 2430"/>
                <a:gd name="T116" fmla="*/ 1 w 266"/>
                <a:gd name="T117" fmla="*/ 1 h 2430"/>
                <a:gd name="T118" fmla="*/ 1 w 266"/>
                <a:gd name="T119" fmla="*/ 1 h 24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66"/>
                <a:gd name="T181" fmla="*/ 0 h 2430"/>
                <a:gd name="T182" fmla="*/ 266 w 266"/>
                <a:gd name="T183" fmla="*/ 2430 h 24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66" h="2430">
                  <a:moveTo>
                    <a:pt x="192" y="0"/>
                  </a:moveTo>
                  <a:lnTo>
                    <a:pt x="192" y="0"/>
                  </a:lnTo>
                  <a:lnTo>
                    <a:pt x="192" y="2"/>
                  </a:lnTo>
                  <a:lnTo>
                    <a:pt x="192" y="3"/>
                  </a:lnTo>
                  <a:lnTo>
                    <a:pt x="192" y="7"/>
                  </a:lnTo>
                  <a:lnTo>
                    <a:pt x="192" y="11"/>
                  </a:lnTo>
                  <a:lnTo>
                    <a:pt x="192" y="17"/>
                  </a:lnTo>
                  <a:lnTo>
                    <a:pt x="190" y="21"/>
                  </a:lnTo>
                  <a:lnTo>
                    <a:pt x="190" y="28"/>
                  </a:lnTo>
                  <a:lnTo>
                    <a:pt x="190" y="36"/>
                  </a:lnTo>
                  <a:lnTo>
                    <a:pt x="190" y="43"/>
                  </a:lnTo>
                  <a:lnTo>
                    <a:pt x="188" y="53"/>
                  </a:lnTo>
                  <a:lnTo>
                    <a:pt x="188" y="62"/>
                  </a:lnTo>
                  <a:lnTo>
                    <a:pt x="188" y="72"/>
                  </a:lnTo>
                  <a:lnTo>
                    <a:pt x="186" y="83"/>
                  </a:lnTo>
                  <a:lnTo>
                    <a:pt x="186" y="95"/>
                  </a:lnTo>
                  <a:lnTo>
                    <a:pt x="186" y="108"/>
                  </a:lnTo>
                  <a:lnTo>
                    <a:pt x="184" y="119"/>
                  </a:lnTo>
                  <a:lnTo>
                    <a:pt x="184" y="133"/>
                  </a:lnTo>
                  <a:lnTo>
                    <a:pt x="182" y="146"/>
                  </a:lnTo>
                  <a:lnTo>
                    <a:pt x="182" y="161"/>
                  </a:lnTo>
                  <a:lnTo>
                    <a:pt x="180" y="174"/>
                  </a:lnTo>
                  <a:lnTo>
                    <a:pt x="180" y="190"/>
                  </a:lnTo>
                  <a:lnTo>
                    <a:pt x="179" y="203"/>
                  </a:lnTo>
                  <a:lnTo>
                    <a:pt x="179" y="220"/>
                  </a:lnTo>
                  <a:lnTo>
                    <a:pt x="177" y="235"/>
                  </a:lnTo>
                  <a:lnTo>
                    <a:pt x="177" y="251"/>
                  </a:lnTo>
                  <a:lnTo>
                    <a:pt x="175" y="266"/>
                  </a:lnTo>
                  <a:lnTo>
                    <a:pt x="175" y="283"/>
                  </a:lnTo>
                  <a:lnTo>
                    <a:pt x="173" y="300"/>
                  </a:lnTo>
                  <a:lnTo>
                    <a:pt x="173" y="317"/>
                  </a:lnTo>
                  <a:lnTo>
                    <a:pt x="171" y="332"/>
                  </a:lnTo>
                  <a:lnTo>
                    <a:pt x="171" y="349"/>
                  </a:lnTo>
                  <a:lnTo>
                    <a:pt x="169" y="366"/>
                  </a:lnTo>
                  <a:lnTo>
                    <a:pt x="167" y="384"/>
                  </a:lnTo>
                  <a:lnTo>
                    <a:pt x="167" y="401"/>
                  </a:lnTo>
                  <a:lnTo>
                    <a:pt x="165" y="416"/>
                  </a:lnTo>
                  <a:lnTo>
                    <a:pt x="165" y="433"/>
                  </a:lnTo>
                  <a:lnTo>
                    <a:pt x="163" y="450"/>
                  </a:lnTo>
                  <a:lnTo>
                    <a:pt x="163" y="465"/>
                  </a:lnTo>
                  <a:lnTo>
                    <a:pt x="161" y="482"/>
                  </a:lnTo>
                  <a:lnTo>
                    <a:pt x="160" y="498"/>
                  </a:lnTo>
                  <a:lnTo>
                    <a:pt x="160" y="515"/>
                  </a:lnTo>
                  <a:lnTo>
                    <a:pt x="158" y="528"/>
                  </a:lnTo>
                  <a:lnTo>
                    <a:pt x="158" y="545"/>
                  </a:lnTo>
                  <a:lnTo>
                    <a:pt x="156" y="558"/>
                  </a:lnTo>
                  <a:lnTo>
                    <a:pt x="156" y="574"/>
                  </a:lnTo>
                  <a:lnTo>
                    <a:pt x="156" y="587"/>
                  </a:lnTo>
                  <a:lnTo>
                    <a:pt x="154" y="602"/>
                  </a:lnTo>
                  <a:lnTo>
                    <a:pt x="152" y="614"/>
                  </a:lnTo>
                  <a:lnTo>
                    <a:pt x="152" y="627"/>
                  </a:lnTo>
                  <a:lnTo>
                    <a:pt x="152" y="640"/>
                  </a:lnTo>
                  <a:lnTo>
                    <a:pt x="150" y="652"/>
                  </a:lnTo>
                  <a:lnTo>
                    <a:pt x="150" y="661"/>
                  </a:lnTo>
                  <a:lnTo>
                    <a:pt x="150" y="672"/>
                  </a:lnTo>
                  <a:lnTo>
                    <a:pt x="148" y="682"/>
                  </a:lnTo>
                  <a:lnTo>
                    <a:pt x="148" y="691"/>
                  </a:lnTo>
                  <a:lnTo>
                    <a:pt x="148" y="701"/>
                  </a:lnTo>
                  <a:lnTo>
                    <a:pt x="146" y="709"/>
                  </a:lnTo>
                  <a:lnTo>
                    <a:pt x="146" y="716"/>
                  </a:lnTo>
                  <a:lnTo>
                    <a:pt x="146" y="722"/>
                  </a:lnTo>
                  <a:lnTo>
                    <a:pt x="146" y="728"/>
                  </a:lnTo>
                  <a:lnTo>
                    <a:pt x="146" y="731"/>
                  </a:lnTo>
                  <a:lnTo>
                    <a:pt x="146" y="735"/>
                  </a:lnTo>
                  <a:lnTo>
                    <a:pt x="146" y="739"/>
                  </a:lnTo>
                  <a:lnTo>
                    <a:pt x="146" y="741"/>
                  </a:lnTo>
                  <a:lnTo>
                    <a:pt x="144" y="745"/>
                  </a:lnTo>
                  <a:lnTo>
                    <a:pt x="144" y="750"/>
                  </a:lnTo>
                  <a:lnTo>
                    <a:pt x="144" y="756"/>
                  </a:lnTo>
                  <a:lnTo>
                    <a:pt x="142" y="762"/>
                  </a:lnTo>
                  <a:lnTo>
                    <a:pt x="142" y="769"/>
                  </a:lnTo>
                  <a:lnTo>
                    <a:pt x="142" y="777"/>
                  </a:lnTo>
                  <a:lnTo>
                    <a:pt x="142" y="786"/>
                  </a:lnTo>
                  <a:lnTo>
                    <a:pt x="141" y="796"/>
                  </a:lnTo>
                  <a:lnTo>
                    <a:pt x="141" y="807"/>
                  </a:lnTo>
                  <a:lnTo>
                    <a:pt x="139" y="819"/>
                  </a:lnTo>
                  <a:lnTo>
                    <a:pt x="139" y="830"/>
                  </a:lnTo>
                  <a:lnTo>
                    <a:pt x="137" y="842"/>
                  </a:lnTo>
                  <a:lnTo>
                    <a:pt x="137" y="855"/>
                  </a:lnTo>
                  <a:lnTo>
                    <a:pt x="135" y="868"/>
                  </a:lnTo>
                  <a:lnTo>
                    <a:pt x="133" y="883"/>
                  </a:lnTo>
                  <a:lnTo>
                    <a:pt x="133" y="899"/>
                  </a:lnTo>
                  <a:lnTo>
                    <a:pt x="131" y="914"/>
                  </a:lnTo>
                  <a:lnTo>
                    <a:pt x="129" y="929"/>
                  </a:lnTo>
                  <a:lnTo>
                    <a:pt x="127" y="946"/>
                  </a:lnTo>
                  <a:lnTo>
                    <a:pt x="127" y="961"/>
                  </a:lnTo>
                  <a:lnTo>
                    <a:pt x="125" y="978"/>
                  </a:lnTo>
                  <a:lnTo>
                    <a:pt x="123" y="996"/>
                  </a:lnTo>
                  <a:lnTo>
                    <a:pt x="121" y="1013"/>
                  </a:lnTo>
                  <a:lnTo>
                    <a:pt x="120" y="1030"/>
                  </a:lnTo>
                  <a:lnTo>
                    <a:pt x="120" y="1049"/>
                  </a:lnTo>
                  <a:lnTo>
                    <a:pt x="118" y="1066"/>
                  </a:lnTo>
                  <a:lnTo>
                    <a:pt x="116" y="1085"/>
                  </a:lnTo>
                  <a:lnTo>
                    <a:pt x="114" y="1102"/>
                  </a:lnTo>
                  <a:lnTo>
                    <a:pt x="112" y="1121"/>
                  </a:lnTo>
                  <a:lnTo>
                    <a:pt x="112" y="1138"/>
                  </a:lnTo>
                  <a:lnTo>
                    <a:pt x="110" y="1157"/>
                  </a:lnTo>
                  <a:lnTo>
                    <a:pt x="108" y="1174"/>
                  </a:lnTo>
                  <a:lnTo>
                    <a:pt x="106" y="1193"/>
                  </a:lnTo>
                  <a:lnTo>
                    <a:pt x="104" y="1210"/>
                  </a:lnTo>
                  <a:lnTo>
                    <a:pt x="102" y="1229"/>
                  </a:lnTo>
                  <a:lnTo>
                    <a:pt x="101" y="1246"/>
                  </a:lnTo>
                  <a:lnTo>
                    <a:pt x="99" y="1263"/>
                  </a:lnTo>
                  <a:lnTo>
                    <a:pt x="99" y="1281"/>
                  </a:lnTo>
                  <a:lnTo>
                    <a:pt x="97" y="1298"/>
                  </a:lnTo>
                  <a:lnTo>
                    <a:pt x="95" y="1315"/>
                  </a:lnTo>
                  <a:lnTo>
                    <a:pt x="93" y="1332"/>
                  </a:lnTo>
                  <a:lnTo>
                    <a:pt x="91" y="1347"/>
                  </a:lnTo>
                  <a:lnTo>
                    <a:pt x="91" y="1362"/>
                  </a:lnTo>
                  <a:lnTo>
                    <a:pt x="89" y="1378"/>
                  </a:lnTo>
                  <a:lnTo>
                    <a:pt x="87" y="1393"/>
                  </a:lnTo>
                  <a:lnTo>
                    <a:pt x="87" y="1406"/>
                  </a:lnTo>
                  <a:lnTo>
                    <a:pt x="85" y="1421"/>
                  </a:lnTo>
                  <a:lnTo>
                    <a:pt x="83" y="1433"/>
                  </a:lnTo>
                  <a:lnTo>
                    <a:pt x="82" y="1446"/>
                  </a:lnTo>
                  <a:lnTo>
                    <a:pt x="82" y="1457"/>
                  </a:lnTo>
                  <a:lnTo>
                    <a:pt x="80" y="1469"/>
                  </a:lnTo>
                  <a:lnTo>
                    <a:pt x="80" y="1478"/>
                  </a:lnTo>
                  <a:lnTo>
                    <a:pt x="80" y="1490"/>
                  </a:lnTo>
                  <a:lnTo>
                    <a:pt x="78" y="1497"/>
                  </a:lnTo>
                  <a:lnTo>
                    <a:pt x="78" y="1507"/>
                  </a:lnTo>
                  <a:lnTo>
                    <a:pt x="76" y="1514"/>
                  </a:lnTo>
                  <a:lnTo>
                    <a:pt x="76" y="1520"/>
                  </a:lnTo>
                  <a:lnTo>
                    <a:pt x="76" y="1526"/>
                  </a:lnTo>
                  <a:lnTo>
                    <a:pt x="76" y="1530"/>
                  </a:lnTo>
                  <a:lnTo>
                    <a:pt x="74" y="1533"/>
                  </a:lnTo>
                  <a:lnTo>
                    <a:pt x="74" y="1537"/>
                  </a:lnTo>
                  <a:lnTo>
                    <a:pt x="74" y="1539"/>
                  </a:lnTo>
                  <a:lnTo>
                    <a:pt x="0" y="2419"/>
                  </a:lnTo>
                  <a:lnTo>
                    <a:pt x="180" y="2430"/>
                  </a:lnTo>
                  <a:lnTo>
                    <a:pt x="180" y="2429"/>
                  </a:lnTo>
                  <a:lnTo>
                    <a:pt x="180" y="2427"/>
                  </a:lnTo>
                  <a:lnTo>
                    <a:pt x="180" y="2423"/>
                  </a:lnTo>
                  <a:lnTo>
                    <a:pt x="180" y="2421"/>
                  </a:lnTo>
                  <a:lnTo>
                    <a:pt x="180" y="2417"/>
                  </a:lnTo>
                  <a:lnTo>
                    <a:pt x="180" y="2413"/>
                  </a:lnTo>
                  <a:lnTo>
                    <a:pt x="180" y="2410"/>
                  </a:lnTo>
                  <a:lnTo>
                    <a:pt x="180" y="2406"/>
                  </a:lnTo>
                  <a:lnTo>
                    <a:pt x="180" y="2402"/>
                  </a:lnTo>
                  <a:lnTo>
                    <a:pt x="180" y="2396"/>
                  </a:lnTo>
                  <a:lnTo>
                    <a:pt x="180" y="2391"/>
                  </a:lnTo>
                  <a:lnTo>
                    <a:pt x="180" y="2385"/>
                  </a:lnTo>
                  <a:lnTo>
                    <a:pt x="180" y="2379"/>
                  </a:lnTo>
                  <a:lnTo>
                    <a:pt x="180" y="2373"/>
                  </a:lnTo>
                  <a:lnTo>
                    <a:pt x="180" y="2366"/>
                  </a:lnTo>
                  <a:lnTo>
                    <a:pt x="180" y="2360"/>
                  </a:lnTo>
                  <a:lnTo>
                    <a:pt x="180" y="2352"/>
                  </a:lnTo>
                  <a:lnTo>
                    <a:pt x="180" y="2345"/>
                  </a:lnTo>
                  <a:lnTo>
                    <a:pt x="180" y="2337"/>
                  </a:lnTo>
                  <a:lnTo>
                    <a:pt x="180" y="2328"/>
                  </a:lnTo>
                  <a:lnTo>
                    <a:pt x="180" y="2320"/>
                  </a:lnTo>
                  <a:lnTo>
                    <a:pt x="180" y="2313"/>
                  </a:lnTo>
                  <a:lnTo>
                    <a:pt x="179" y="2303"/>
                  </a:lnTo>
                  <a:lnTo>
                    <a:pt x="179" y="2294"/>
                  </a:lnTo>
                  <a:lnTo>
                    <a:pt x="179" y="2286"/>
                  </a:lnTo>
                  <a:lnTo>
                    <a:pt x="179" y="2276"/>
                  </a:lnTo>
                  <a:lnTo>
                    <a:pt x="179" y="2267"/>
                  </a:lnTo>
                  <a:lnTo>
                    <a:pt x="179" y="2257"/>
                  </a:lnTo>
                  <a:lnTo>
                    <a:pt x="179" y="2248"/>
                  </a:lnTo>
                  <a:lnTo>
                    <a:pt x="179" y="2238"/>
                  </a:lnTo>
                  <a:lnTo>
                    <a:pt x="179" y="2227"/>
                  </a:lnTo>
                  <a:lnTo>
                    <a:pt x="179" y="2218"/>
                  </a:lnTo>
                  <a:lnTo>
                    <a:pt x="179" y="2208"/>
                  </a:lnTo>
                  <a:lnTo>
                    <a:pt x="179" y="2197"/>
                  </a:lnTo>
                  <a:lnTo>
                    <a:pt x="179" y="2187"/>
                  </a:lnTo>
                  <a:lnTo>
                    <a:pt x="179" y="2178"/>
                  </a:lnTo>
                  <a:lnTo>
                    <a:pt x="179" y="2166"/>
                  </a:lnTo>
                  <a:lnTo>
                    <a:pt x="179" y="2157"/>
                  </a:lnTo>
                  <a:lnTo>
                    <a:pt x="177" y="2145"/>
                  </a:lnTo>
                  <a:lnTo>
                    <a:pt x="177" y="2136"/>
                  </a:lnTo>
                  <a:lnTo>
                    <a:pt x="177" y="2124"/>
                  </a:lnTo>
                  <a:lnTo>
                    <a:pt x="177" y="2115"/>
                  </a:lnTo>
                  <a:lnTo>
                    <a:pt x="177" y="2104"/>
                  </a:lnTo>
                  <a:lnTo>
                    <a:pt x="177" y="2094"/>
                  </a:lnTo>
                  <a:lnTo>
                    <a:pt x="177" y="2085"/>
                  </a:lnTo>
                  <a:lnTo>
                    <a:pt x="177" y="2073"/>
                  </a:lnTo>
                  <a:lnTo>
                    <a:pt x="177" y="2064"/>
                  </a:lnTo>
                  <a:lnTo>
                    <a:pt x="175" y="2052"/>
                  </a:lnTo>
                  <a:lnTo>
                    <a:pt x="175" y="2043"/>
                  </a:lnTo>
                  <a:lnTo>
                    <a:pt x="175" y="2033"/>
                  </a:lnTo>
                  <a:lnTo>
                    <a:pt x="175" y="2024"/>
                  </a:lnTo>
                  <a:lnTo>
                    <a:pt x="175" y="2014"/>
                  </a:lnTo>
                  <a:lnTo>
                    <a:pt x="175" y="2005"/>
                  </a:lnTo>
                  <a:lnTo>
                    <a:pt x="175" y="1995"/>
                  </a:lnTo>
                  <a:lnTo>
                    <a:pt x="175" y="1988"/>
                  </a:lnTo>
                  <a:lnTo>
                    <a:pt x="173" y="1978"/>
                  </a:lnTo>
                  <a:lnTo>
                    <a:pt x="173" y="1969"/>
                  </a:lnTo>
                  <a:lnTo>
                    <a:pt x="173" y="1961"/>
                  </a:lnTo>
                  <a:lnTo>
                    <a:pt x="173" y="1951"/>
                  </a:lnTo>
                  <a:lnTo>
                    <a:pt x="173" y="1944"/>
                  </a:lnTo>
                  <a:lnTo>
                    <a:pt x="173" y="1936"/>
                  </a:lnTo>
                  <a:lnTo>
                    <a:pt x="173" y="1931"/>
                  </a:lnTo>
                  <a:lnTo>
                    <a:pt x="171" y="1921"/>
                  </a:lnTo>
                  <a:lnTo>
                    <a:pt x="171" y="1913"/>
                  </a:lnTo>
                  <a:lnTo>
                    <a:pt x="171" y="1906"/>
                  </a:lnTo>
                  <a:lnTo>
                    <a:pt x="169" y="1898"/>
                  </a:lnTo>
                  <a:lnTo>
                    <a:pt x="169" y="1889"/>
                  </a:lnTo>
                  <a:lnTo>
                    <a:pt x="169" y="1881"/>
                  </a:lnTo>
                  <a:lnTo>
                    <a:pt x="167" y="1872"/>
                  </a:lnTo>
                  <a:lnTo>
                    <a:pt x="167" y="1864"/>
                  </a:lnTo>
                  <a:lnTo>
                    <a:pt x="167" y="1855"/>
                  </a:lnTo>
                  <a:lnTo>
                    <a:pt x="167" y="1845"/>
                  </a:lnTo>
                  <a:lnTo>
                    <a:pt x="167" y="1836"/>
                  </a:lnTo>
                  <a:lnTo>
                    <a:pt x="167" y="1826"/>
                  </a:lnTo>
                  <a:lnTo>
                    <a:pt x="165" y="1817"/>
                  </a:lnTo>
                  <a:lnTo>
                    <a:pt x="165" y="1807"/>
                  </a:lnTo>
                  <a:lnTo>
                    <a:pt x="165" y="1798"/>
                  </a:lnTo>
                  <a:lnTo>
                    <a:pt x="165" y="1788"/>
                  </a:lnTo>
                  <a:lnTo>
                    <a:pt x="165" y="1777"/>
                  </a:lnTo>
                  <a:lnTo>
                    <a:pt x="165" y="1767"/>
                  </a:lnTo>
                  <a:lnTo>
                    <a:pt x="163" y="1758"/>
                  </a:lnTo>
                  <a:lnTo>
                    <a:pt x="163" y="1748"/>
                  </a:lnTo>
                  <a:lnTo>
                    <a:pt x="163" y="1737"/>
                  </a:lnTo>
                  <a:lnTo>
                    <a:pt x="163" y="1727"/>
                  </a:lnTo>
                  <a:lnTo>
                    <a:pt x="163" y="1716"/>
                  </a:lnTo>
                  <a:lnTo>
                    <a:pt x="163" y="1706"/>
                  </a:lnTo>
                  <a:lnTo>
                    <a:pt x="163" y="1697"/>
                  </a:lnTo>
                  <a:lnTo>
                    <a:pt x="163" y="1685"/>
                  </a:lnTo>
                  <a:lnTo>
                    <a:pt x="161" y="1676"/>
                  </a:lnTo>
                  <a:lnTo>
                    <a:pt x="161" y="1666"/>
                  </a:lnTo>
                  <a:lnTo>
                    <a:pt x="161" y="1657"/>
                  </a:lnTo>
                  <a:lnTo>
                    <a:pt x="161" y="1647"/>
                  </a:lnTo>
                  <a:lnTo>
                    <a:pt x="161" y="1638"/>
                  </a:lnTo>
                  <a:lnTo>
                    <a:pt x="161" y="1628"/>
                  </a:lnTo>
                  <a:lnTo>
                    <a:pt x="161" y="1617"/>
                  </a:lnTo>
                  <a:lnTo>
                    <a:pt x="161" y="1607"/>
                  </a:lnTo>
                  <a:lnTo>
                    <a:pt x="161" y="1600"/>
                  </a:lnTo>
                  <a:lnTo>
                    <a:pt x="161" y="1590"/>
                  </a:lnTo>
                  <a:lnTo>
                    <a:pt x="160" y="1581"/>
                  </a:lnTo>
                  <a:lnTo>
                    <a:pt x="160" y="1571"/>
                  </a:lnTo>
                  <a:lnTo>
                    <a:pt x="160" y="1564"/>
                  </a:lnTo>
                  <a:lnTo>
                    <a:pt x="160" y="1556"/>
                  </a:lnTo>
                  <a:lnTo>
                    <a:pt x="160" y="1547"/>
                  </a:lnTo>
                  <a:lnTo>
                    <a:pt x="160" y="1539"/>
                  </a:lnTo>
                  <a:lnTo>
                    <a:pt x="160" y="1531"/>
                  </a:lnTo>
                  <a:lnTo>
                    <a:pt x="160" y="1524"/>
                  </a:lnTo>
                  <a:lnTo>
                    <a:pt x="160" y="1516"/>
                  </a:lnTo>
                  <a:lnTo>
                    <a:pt x="160" y="1509"/>
                  </a:lnTo>
                  <a:lnTo>
                    <a:pt x="160" y="1503"/>
                  </a:lnTo>
                  <a:lnTo>
                    <a:pt x="160" y="1497"/>
                  </a:lnTo>
                  <a:lnTo>
                    <a:pt x="160" y="1490"/>
                  </a:lnTo>
                  <a:lnTo>
                    <a:pt x="160" y="1486"/>
                  </a:lnTo>
                  <a:lnTo>
                    <a:pt x="160" y="1478"/>
                  </a:lnTo>
                  <a:lnTo>
                    <a:pt x="160" y="1474"/>
                  </a:lnTo>
                  <a:lnTo>
                    <a:pt x="160" y="1469"/>
                  </a:lnTo>
                  <a:lnTo>
                    <a:pt x="160" y="1465"/>
                  </a:lnTo>
                  <a:lnTo>
                    <a:pt x="160" y="1461"/>
                  </a:lnTo>
                  <a:lnTo>
                    <a:pt x="160" y="1457"/>
                  </a:lnTo>
                  <a:lnTo>
                    <a:pt x="160" y="1454"/>
                  </a:lnTo>
                  <a:lnTo>
                    <a:pt x="160" y="1452"/>
                  </a:lnTo>
                  <a:lnTo>
                    <a:pt x="160" y="1448"/>
                  </a:lnTo>
                  <a:lnTo>
                    <a:pt x="160" y="1444"/>
                  </a:lnTo>
                  <a:lnTo>
                    <a:pt x="160" y="1442"/>
                  </a:lnTo>
                  <a:lnTo>
                    <a:pt x="160" y="1440"/>
                  </a:lnTo>
                  <a:lnTo>
                    <a:pt x="160" y="1438"/>
                  </a:lnTo>
                  <a:lnTo>
                    <a:pt x="161" y="1435"/>
                  </a:lnTo>
                  <a:lnTo>
                    <a:pt x="161" y="1431"/>
                  </a:lnTo>
                  <a:lnTo>
                    <a:pt x="163" y="1429"/>
                  </a:lnTo>
                  <a:lnTo>
                    <a:pt x="163" y="1425"/>
                  </a:lnTo>
                  <a:lnTo>
                    <a:pt x="163" y="1423"/>
                  </a:lnTo>
                  <a:lnTo>
                    <a:pt x="163" y="1419"/>
                  </a:lnTo>
                  <a:lnTo>
                    <a:pt x="165" y="1416"/>
                  </a:lnTo>
                  <a:lnTo>
                    <a:pt x="165" y="1414"/>
                  </a:lnTo>
                  <a:lnTo>
                    <a:pt x="167" y="1410"/>
                  </a:lnTo>
                  <a:lnTo>
                    <a:pt x="167" y="1404"/>
                  </a:lnTo>
                  <a:lnTo>
                    <a:pt x="169" y="1400"/>
                  </a:lnTo>
                  <a:lnTo>
                    <a:pt x="169" y="1397"/>
                  </a:lnTo>
                  <a:lnTo>
                    <a:pt x="171" y="1393"/>
                  </a:lnTo>
                  <a:lnTo>
                    <a:pt x="171" y="1387"/>
                  </a:lnTo>
                  <a:lnTo>
                    <a:pt x="173" y="1383"/>
                  </a:lnTo>
                  <a:lnTo>
                    <a:pt x="173" y="1378"/>
                  </a:lnTo>
                  <a:lnTo>
                    <a:pt x="175" y="1374"/>
                  </a:lnTo>
                  <a:lnTo>
                    <a:pt x="175" y="1368"/>
                  </a:lnTo>
                  <a:lnTo>
                    <a:pt x="177" y="1362"/>
                  </a:lnTo>
                  <a:lnTo>
                    <a:pt x="179" y="1359"/>
                  </a:lnTo>
                  <a:lnTo>
                    <a:pt x="179" y="1353"/>
                  </a:lnTo>
                  <a:lnTo>
                    <a:pt x="180" y="1347"/>
                  </a:lnTo>
                  <a:lnTo>
                    <a:pt x="180" y="1341"/>
                  </a:lnTo>
                  <a:lnTo>
                    <a:pt x="182" y="1336"/>
                  </a:lnTo>
                  <a:lnTo>
                    <a:pt x="184" y="1332"/>
                  </a:lnTo>
                  <a:lnTo>
                    <a:pt x="184" y="1324"/>
                  </a:lnTo>
                  <a:lnTo>
                    <a:pt x="186" y="1321"/>
                  </a:lnTo>
                  <a:lnTo>
                    <a:pt x="186" y="1315"/>
                  </a:lnTo>
                  <a:lnTo>
                    <a:pt x="188" y="1309"/>
                  </a:lnTo>
                  <a:lnTo>
                    <a:pt x="190" y="1303"/>
                  </a:lnTo>
                  <a:lnTo>
                    <a:pt x="190" y="1298"/>
                  </a:lnTo>
                  <a:lnTo>
                    <a:pt x="192" y="1292"/>
                  </a:lnTo>
                  <a:lnTo>
                    <a:pt x="192" y="1286"/>
                  </a:lnTo>
                  <a:lnTo>
                    <a:pt x="194" y="1281"/>
                  </a:lnTo>
                  <a:lnTo>
                    <a:pt x="196" y="1275"/>
                  </a:lnTo>
                  <a:lnTo>
                    <a:pt x="196" y="1269"/>
                  </a:lnTo>
                  <a:lnTo>
                    <a:pt x="198" y="1263"/>
                  </a:lnTo>
                  <a:lnTo>
                    <a:pt x="198" y="1258"/>
                  </a:lnTo>
                  <a:lnTo>
                    <a:pt x="199" y="1252"/>
                  </a:lnTo>
                  <a:lnTo>
                    <a:pt x="199" y="1246"/>
                  </a:lnTo>
                  <a:lnTo>
                    <a:pt x="201" y="1243"/>
                  </a:lnTo>
                  <a:lnTo>
                    <a:pt x="201" y="1237"/>
                  </a:lnTo>
                  <a:lnTo>
                    <a:pt x="203" y="1231"/>
                  </a:lnTo>
                  <a:lnTo>
                    <a:pt x="203" y="1227"/>
                  </a:lnTo>
                  <a:lnTo>
                    <a:pt x="205" y="1222"/>
                  </a:lnTo>
                  <a:lnTo>
                    <a:pt x="205" y="1218"/>
                  </a:lnTo>
                  <a:lnTo>
                    <a:pt x="205" y="1214"/>
                  </a:lnTo>
                  <a:lnTo>
                    <a:pt x="207" y="1208"/>
                  </a:lnTo>
                  <a:lnTo>
                    <a:pt x="207" y="1205"/>
                  </a:lnTo>
                  <a:lnTo>
                    <a:pt x="207" y="1201"/>
                  </a:lnTo>
                  <a:lnTo>
                    <a:pt x="209" y="1197"/>
                  </a:lnTo>
                  <a:lnTo>
                    <a:pt x="209" y="1193"/>
                  </a:lnTo>
                  <a:lnTo>
                    <a:pt x="211" y="1189"/>
                  </a:lnTo>
                  <a:lnTo>
                    <a:pt x="211" y="1186"/>
                  </a:lnTo>
                  <a:lnTo>
                    <a:pt x="211" y="1184"/>
                  </a:lnTo>
                  <a:lnTo>
                    <a:pt x="211" y="1180"/>
                  </a:lnTo>
                  <a:lnTo>
                    <a:pt x="213" y="1178"/>
                  </a:lnTo>
                  <a:lnTo>
                    <a:pt x="213" y="1174"/>
                  </a:lnTo>
                  <a:lnTo>
                    <a:pt x="213" y="1170"/>
                  </a:lnTo>
                  <a:lnTo>
                    <a:pt x="213" y="1163"/>
                  </a:lnTo>
                  <a:lnTo>
                    <a:pt x="213" y="1155"/>
                  </a:lnTo>
                  <a:lnTo>
                    <a:pt x="213" y="1146"/>
                  </a:lnTo>
                  <a:lnTo>
                    <a:pt x="215" y="1136"/>
                  </a:lnTo>
                  <a:lnTo>
                    <a:pt x="215" y="1123"/>
                  </a:lnTo>
                  <a:lnTo>
                    <a:pt x="217" y="1111"/>
                  </a:lnTo>
                  <a:lnTo>
                    <a:pt x="217" y="1096"/>
                  </a:lnTo>
                  <a:lnTo>
                    <a:pt x="217" y="1081"/>
                  </a:lnTo>
                  <a:lnTo>
                    <a:pt x="217" y="1066"/>
                  </a:lnTo>
                  <a:lnTo>
                    <a:pt x="218" y="1049"/>
                  </a:lnTo>
                  <a:lnTo>
                    <a:pt x="220" y="1030"/>
                  </a:lnTo>
                  <a:lnTo>
                    <a:pt x="220" y="1013"/>
                  </a:lnTo>
                  <a:lnTo>
                    <a:pt x="222" y="992"/>
                  </a:lnTo>
                  <a:lnTo>
                    <a:pt x="222" y="971"/>
                  </a:lnTo>
                  <a:lnTo>
                    <a:pt x="224" y="950"/>
                  </a:lnTo>
                  <a:lnTo>
                    <a:pt x="224" y="927"/>
                  </a:lnTo>
                  <a:lnTo>
                    <a:pt x="226" y="904"/>
                  </a:lnTo>
                  <a:lnTo>
                    <a:pt x="226" y="881"/>
                  </a:lnTo>
                  <a:lnTo>
                    <a:pt x="228" y="857"/>
                  </a:lnTo>
                  <a:lnTo>
                    <a:pt x="228" y="832"/>
                  </a:lnTo>
                  <a:lnTo>
                    <a:pt x="230" y="807"/>
                  </a:lnTo>
                  <a:lnTo>
                    <a:pt x="232" y="783"/>
                  </a:lnTo>
                  <a:lnTo>
                    <a:pt x="232" y="756"/>
                  </a:lnTo>
                  <a:lnTo>
                    <a:pt x="234" y="731"/>
                  </a:lnTo>
                  <a:lnTo>
                    <a:pt x="234" y="705"/>
                  </a:lnTo>
                  <a:lnTo>
                    <a:pt x="236" y="678"/>
                  </a:lnTo>
                  <a:lnTo>
                    <a:pt x="237" y="652"/>
                  </a:lnTo>
                  <a:lnTo>
                    <a:pt x="237" y="625"/>
                  </a:lnTo>
                  <a:lnTo>
                    <a:pt x="239" y="598"/>
                  </a:lnTo>
                  <a:lnTo>
                    <a:pt x="241" y="572"/>
                  </a:lnTo>
                  <a:lnTo>
                    <a:pt x="241" y="545"/>
                  </a:lnTo>
                  <a:lnTo>
                    <a:pt x="243" y="518"/>
                  </a:lnTo>
                  <a:lnTo>
                    <a:pt x="243" y="492"/>
                  </a:lnTo>
                  <a:lnTo>
                    <a:pt x="245" y="465"/>
                  </a:lnTo>
                  <a:lnTo>
                    <a:pt x="245" y="439"/>
                  </a:lnTo>
                  <a:lnTo>
                    <a:pt x="247" y="412"/>
                  </a:lnTo>
                  <a:lnTo>
                    <a:pt x="249" y="387"/>
                  </a:lnTo>
                  <a:lnTo>
                    <a:pt x="249" y="363"/>
                  </a:lnTo>
                  <a:lnTo>
                    <a:pt x="251" y="338"/>
                  </a:lnTo>
                  <a:lnTo>
                    <a:pt x="251" y="313"/>
                  </a:lnTo>
                  <a:lnTo>
                    <a:pt x="253" y="290"/>
                  </a:lnTo>
                  <a:lnTo>
                    <a:pt x="253" y="268"/>
                  </a:lnTo>
                  <a:lnTo>
                    <a:pt x="255" y="245"/>
                  </a:lnTo>
                  <a:lnTo>
                    <a:pt x="256" y="224"/>
                  </a:lnTo>
                  <a:lnTo>
                    <a:pt x="256" y="203"/>
                  </a:lnTo>
                  <a:lnTo>
                    <a:pt x="258" y="182"/>
                  </a:lnTo>
                  <a:lnTo>
                    <a:pt x="258" y="163"/>
                  </a:lnTo>
                  <a:lnTo>
                    <a:pt x="258" y="144"/>
                  </a:lnTo>
                  <a:lnTo>
                    <a:pt x="260" y="127"/>
                  </a:lnTo>
                  <a:lnTo>
                    <a:pt x="260" y="110"/>
                  </a:lnTo>
                  <a:lnTo>
                    <a:pt x="260" y="95"/>
                  </a:lnTo>
                  <a:lnTo>
                    <a:pt x="262" y="79"/>
                  </a:lnTo>
                  <a:lnTo>
                    <a:pt x="262" y="68"/>
                  </a:lnTo>
                  <a:lnTo>
                    <a:pt x="264" y="55"/>
                  </a:lnTo>
                  <a:lnTo>
                    <a:pt x="264" y="43"/>
                  </a:lnTo>
                  <a:lnTo>
                    <a:pt x="264" y="34"/>
                  </a:lnTo>
                  <a:lnTo>
                    <a:pt x="264" y="26"/>
                  </a:lnTo>
                  <a:lnTo>
                    <a:pt x="264" y="21"/>
                  </a:lnTo>
                  <a:lnTo>
                    <a:pt x="264" y="15"/>
                  </a:lnTo>
                  <a:lnTo>
                    <a:pt x="266" y="11"/>
                  </a:lnTo>
                  <a:lnTo>
                    <a:pt x="266" y="9"/>
                  </a:lnTo>
                  <a:lnTo>
                    <a:pt x="266" y="7"/>
                  </a:lnTo>
                  <a:lnTo>
                    <a:pt x="247" y="15"/>
                  </a:lnTo>
                  <a:lnTo>
                    <a:pt x="245" y="17"/>
                  </a:lnTo>
                  <a:lnTo>
                    <a:pt x="245" y="21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6"/>
                  </a:lnTo>
                  <a:lnTo>
                    <a:pt x="245" y="41"/>
                  </a:lnTo>
                  <a:lnTo>
                    <a:pt x="245" y="47"/>
                  </a:lnTo>
                  <a:lnTo>
                    <a:pt x="243" y="53"/>
                  </a:lnTo>
                  <a:lnTo>
                    <a:pt x="243" y="60"/>
                  </a:lnTo>
                  <a:lnTo>
                    <a:pt x="243" y="68"/>
                  </a:lnTo>
                  <a:lnTo>
                    <a:pt x="243" y="78"/>
                  </a:lnTo>
                  <a:lnTo>
                    <a:pt x="243" y="85"/>
                  </a:lnTo>
                  <a:lnTo>
                    <a:pt x="243" y="95"/>
                  </a:lnTo>
                  <a:lnTo>
                    <a:pt x="241" y="104"/>
                  </a:lnTo>
                  <a:lnTo>
                    <a:pt x="241" y="114"/>
                  </a:lnTo>
                  <a:lnTo>
                    <a:pt x="241" y="125"/>
                  </a:lnTo>
                  <a:lnTo>
                    <a:pt x="241" y="136"/>
                  </a:lnTo>
                  <a:lnTo>
                    <a:pt x="241" y="146"/>
                  </a:lnTo>
                  <a:lnTo>
                    <a:pt x="239" y="159"/>
                  </a:lnTo>
                  <a:lnTo>
                    <a:pt x="239" y="171"/>
                  </a:lnTo>
                  <a:lnTo>
                    <a:pt x="239" y="184"/>
                  </a:lnTo>
                  <a:lnTo>
                    <a:pt x="239" y="195"/>
                  </a:lnTo>
                  <a:lnTo>
                    <a:pt x="237" y="209"/>
                  </a:lnTo>
                  <a:lnTo>
                    <a:pt x="237" y="222"/>
                  </a:lnTo>
                  <a:lnTo>
                    <a:pt x="237" y="235"/>
                  </a:lnTo>
                  <a:lnTo>
                    <a:pt x="236" y="249"/>
                  </a:lnTo>
                  <a:lnTo>
                    <a:pt x="236" y="262"/>
                  </a:lnTo>
                  <a:lnTo>
                    <a:pt x="236" y="277"/>
                  </a:lnTo>
                  <a:lnTo>
                    <a:pt x="236" y="292"/>
                  </a:lnTo>
                  <a:lnTo>
                    <a:pt x="234" y="306"/>
                  </a:lnTo>
                  <a:lnTo>
                    <a:pt x="234" y="321"/>
                  </a:lnTo>
                  <a:lnTo>
                    <a:pt x="234" y="336"/>
                  </a:lnTo>
                  <a:lnTo>
                    <a:pt x="232" y="351"/>
                  </a:lnTo>
                  <a:lnTo>
                    <a:pt x="232" y="366"/>
                  </a:lnTo>
                  <a:lnTo>
                    <a:pt x="232" y="382"/>
                  </a:lnTo>
                  <a:lnTo>
                    <a:pt x="230" y="397"/>
                  </a:lnTo>
                  <a:lnTo>
                    <a:pt x="230" y="412"/>
                  </a:lnTo>
                  <a:lnTo>
                    <a:pt x="230" y="427"/>
                  </a:lnTo>
                  <a:lnTo>
                    <a:pt x="228" y="442"/>
                  </a:lnTo>
                  <a:lnTo>
                    <a:pt x="228" y="458"/>
                  </a:lnTo>
                  <a:lnTo>
                    <a:pt x="228" y="473"/>
                  </a:lnTo>
                  <a:lnTo>
                    <a:pt x="226" y="488"/>
                  </a:lnTo>
                  <a:lnTo>
                    <a:pt x="226" y="503"/>
                  </a:lnTo>
                  <a:lnTo>
                    <a:pt x="224" y="518"/>
                  </a:lnTo>
                  <a:lnTo>
                    <a:pt x="224" y="536"/>
                  </a:lnTo>
                  <a:lnTo>
                    <a:pt x="224" y="549"/>
                  </a:lnTo>
                  <a:lnTo>
                    <a:pt x="224" y="564"/>
                  </a:lnTo>
                  <a:lnTo>
                    <a:pt x="222" y="579"/>
                  </a:lnTo>
                  <a:lnTo>
                    <a:pt x="222" y="595"/>
                  </a:lnTo>
                  <a:lnTo>
                    <a:pt x="220" y="610"/>
                  </a:lnTo>
                  <a:lnTo>
                    <a:pt x="220" y="623"/>
                  </a:lnTo>
                  <a:lnTo>
                    <a:pt x="220" y="638"/>
                  </a:lnTo>
                  <a:lnTo>
                    <a:pt x="220" y="652"/>
                  </a:lnTo>
                  <a:lnTo>
                    <a:pt x="218" y="667"/>
                  </a:lnTo>
                  <a:lnTo>
                    <a:pt x="218" y="680"/>
                  </a:lnTo>
                  <a:lnTo>
                    <a:pt x="218" y="693"/>
                  </a:lnTo>
                  <a:lnTo>
                    <a:pt x="217" y="707"/>
                  </a:lnTo>
                  <a:lnTo>
                    <a:pt x="217" y="718"/>
                  </a:lnTo>
                  <a:lnTo>
                    <a:pt x="217" y="731"/>
                  </a:lnTo>
                  <a:lnTo>
                    <a:pt x="215" y="745"/>
                  </a:lnTo>
                  <a:lnTo>
                    <a:pt x="215" y="756"/>
                  </a:lnTo>
                  <a:lnTo>
                    <a:pt x="215" y="767"/>
                  </a:lnTo>
                  <a:lnTo>
                    <a:pt x="215" y="779"/>
                  </a:lnTo>
                  <a:lnTo>
                    <a:pt x="213" y="790"/>
                  </a:lnTo>
                  <a:lnTo>
                    <a:pt x="213" y="802"/>
                  </a:lnTo>
                  <a:lnTo>
                    <a:pt x="213" y="811"/>
                  </a:lnTo>
                  <a:lnTo>
                    <a:pt x="213" y="823"/>
                  </a:lnTo>
                  <a:lnTo>
                    <a:pt x="211" y="834"/>
                  </a:lnTo>
                  <a:lnTo>
                    <a:pt x="211" y="845"/>
                  </a:lnTo>
                  <a:lnTo>
                    <a:pt x="211" y="855"/>
                  </a:lnTo>
                  <a:lnTo>
                    <a:pt x="209" y="866"/>
                  </a:lnTo>
                  <a:lnTo>
                    <a:pt x="209" y="876"/>
                  </a:lnTo>
                  <a:lnTo>
                    <a:pt x="209" y="885"/>
                  </a:lnTo>
                  <a:lnTo>
                    <a:pt x="207" y="895"/>
                  </a:lnTo>
                  <a:lnTo>
                    <a:pt x="207" y="904"/>
                  </a:lnTo>
                  <a:lnTo>
                    <a:pt x="207" y="916"/>
                  </a:lnTo>
                  <a:lnTo>
                    <a:pt x="207" y="925"/>
                  </a:lnTo>
                  <a:lnTo>
                    <a:pt x="205" y="933"/>
                  </a:lnTo>
                  <a:lnTo>
                    <a:pt x="205" y="942"/>
                  </a:lnTo>
                  <a:lnTo>
                    <a:pt x="205" y="952"/>
                  </a:lnTo>
                  <a:lnTo>
                    <a:pt x="205" y="961"/>
                  </a:lnTo>
                  <a:lnTo>
                    <a:pt x="203" y="969"/>
                  </a:lnTo>
                  <a:lnTo>
                    <a:pt x="203" y="977"/>
                  </a:lnTo>
                  <a:lnTo>
                    <a:pt x="203" y="986"/>
                  </a:lnTo>
                  <a:lnTo>
                    <a:pt x="203" y="994"/>
                  </a:lnTo>
                  <a:lnTo>
                    <a:pt x="201" y="1001"/>
                  </a:lnTo>
                  <a:lnTo>
                    <a:pt x="201" y="1009"/>
                  </a:lnTo>
                  <a:lnTo>
                    <a:pt x="201" y="1016"/>
                  </a:lnTo>
                  <a:lnTo>
                    <a:pt x="201" y="1024"/>
                  </a:lnTo>
                  <a:lnTo>
                    <a:pt x="199" y="1032"/>
                  </a:lnTo>
                  <a:lnTo>
                    <a:pt x="199" y="1039"/>
                  </a:lnTo>
                  <a:lnTo>
                    <a:pt x="199" y="1045"/>
                  </a:lnTo>
                  <a:lnTo>
                    <a:pt x="199" y="1053"/>
                  </a:lnTo>
                  <a:lnTo>
                    <a:pt x="199" y="1058"/>
                  </a:lnTo>
                  <a:lnTo>
                    <a:pt x="198" y="1066"/>
                  </a:lnTo>
                  <a:lnTo>
                    <a:pt x="198" y="1072"/>
                  </a:lnTo>
                  <a:lnTo>
                    <a:pt x="198" y="1077"/>
                  </a:lnTo>
                  <a:lnTo>
                    <a:pt x="198" y="1083"/>
                  </a:lnTo>
                  <a:lnTo>
                    <a:pt x="198" y="1089"/>
                  </a:lnTo>
                  <a:lnTo>
                    <a:pt x="196" y="1094"/>
                  </a:lnTo>
                  <a:lnTo>
                    <a:pt x="196" y="1100"/>
                  </a:lnTo>
                  <a:lnTo>
                    <a:pt x="196" y="1104"/>
                  </a:lnTo>
                  <a:lnTo>
                    <a:pt x="196" y="1108"/>
                  </a:lnTo>
                  <a:lnTo>
                    <a:pt x="196" y="1113"/>
                  </a:lnTo>
                  <a:lnTo>
                    <a:pt x="196" y="1117"/>
                  </a:lnTo>
                  <a:lnTo>
                    <a:pt x="194" y="1121"/>
                  </a:lnTo>
                  <a:lnTo>
                    <a:pt x="194" y="1125"/>
                  </a:lnTo>
                  <a:lnTo>
                    <a:pt x="194" y="1130"/>
                  </a:lnTo>
                  <a:lnTo>
                    <a:pt x="194" y="1134"/>
                  </a:lnTo>
                  <a:lnTo>
                    <a:pt x="194" y="1136"/>
                  </a:lnTo>
                  <a:lnTo>
                    <a:pt x="194" y="1140"/>
                  </a:lnTo>
                  <a:lnTo>
                    <a:pt x="194" y="1142"/>
                  </a:lnTo>
                  <a:lnTo>
                    <a:pt x="194" y="1146"/>
                  </a:lnTo>
                  <a:lnTo>
                    <a:pt x="192" y="1149"/>
                  </a:lnTo>
                  <a:lnTo>
                    <a:pt x="192" y="1155"/>
                  </a:lnTo>
                  <a:lnTo>
                    <a:pt x="192" y="1157"/>
                  </a:lnTo>
                  <a:lnTo>
                    <a:pt x="192" y="1161"/>
                  </a:lnTo>
                  <a:lnTo>
                    <a:pt x="192" y="1163"/>
                  </a:lnTo>
                  <a:lnTo>
                    <a:pt x="137" y="1444"/>
                  </a:lnTo>
                  <a:lnTo>
                    <a:pt x="137" y="1448"/>
                  </a:lnTo>
                  <a:lnTo>
                    <a:pt x="137" y="1452"/>
                  </a:lnTo>
                  <a:lnTo>
                    <a:pt x="137" y="1454"/>
                  </a:lnTo>
                  <a:lnTo>
                    <a:pt x="137" y="1457"/>
                  </a:lnTo>
                  <a:lnTo>
                    <a:pt x="137" y="1463"/>
                  </a:lnTo>
                  <a:lnTo>
                    <a:pt x="137" y="1467"/>
                  </a:lnTo>
                  <a:lnTo>
                    <a:pt x="137" y="1473"/>
                  </a:lnTo>
                  <a:lnTo>
                    <a:pt x="137" y="1478"/>
                  </a:lnTo>
                  <a:lnTo>
                    <a:pt x="139" y="1486"/>
                  </a:lnTo>
                  <a:lnTo>
                    <a:pt x="139" y="1492"/>
                  </a:lnTo>
                  <a:lnTo>
                    <a:pt x="139" y="1499"/>
                  </a:lnTo>
                  <a:lnTo>
                    <a:pt x="139" y="1507"/>
                  </a:lnTo>
                  <a:lnTo>
                    <a:pt x="139" y="1516"/>
                  </a:lnTo>
                  <a:lnTo>
                    <a:pt x="139" y="1524"/>
                  </a:lnTo>
                  <a:lnTo>
                    <a:pt x="139" y="1531"/>
                  </a:lnTo>
                  <a:lnTo>
                    <a:pt x="139" y="1541"/>
                  </a:lnTo>
                  <a:lnTo>
                    <a:pt x="139" y="1550"/>
                  </a:lnTo>
                  <a:lnTo>
                    <a:pt x="139" y="1560"/>
                  </a:lnTo>
                  <a:lnTo>
                    <a:pt x="139" y="1569"/>
                  </a:lnTo>
                  <a:lnTo>
                    <a:pt x="139" y="1581"/>
                  </a:lnTo>
                  <a:lnTo>
                    <a:pt x="141" y="1590"/>
                  </a:lnTo>
                  <a:lnTo>
                    <a:pt x="141" y="1602"/>
                  </a:lnTo>
                  <a:lnTo>
                    <a:pt x="141" y="1611"/>
                  </a:lnTo>
                  <a:lnTo>
                    <a:pt x="141" y="1623"/>
                  </a:lnTo>
                  <a:lnTo>
                    <a:pt x="141" y="1634"/>
                  </a:lnTo>
                  <a:lnTo>
                    <a:pt x="141" y="1645"/>
                  </a:lnTo>
                  <a:lnTo>
                    <a:pt x="141" y="1657"/>
                  </a:lnTo>
                  <a:lnTo>
                    <a:pt x="141" y="1668"/>
                  </a:lnTo>
                  <a:lnTo>
                    <a:pt x="142" y="1680"/>
                  </a:lnTo>
                  <a:lnTo>
                    <a:pt x="142" y="1691"/>
                  </a:lnTo>
                  <a:lnTo>
                    <a:pt x="142" y="1703"/>
                  </a:lnTo>
                  <a:lnTo>
                    <a:pt x="142" y="1714"/>
                  </a:lnTo>
                  <a:lnTo>
                    <a:pt x="142" y="1725"/>
                  </a:lnTo>
                  <a:lnTo>
                    <a:pt x="142" y="1737"/>
                  </a:lnTo>
                  <a:lnTo>
                    <a:pt x="142" y="1748"/>
                  </a:lnTo>
                  <a:lnTo>
                    <a:pt x="142" y="1760"/>
                  </a:lnTo>
                  <a:lnTo>
                    <a:pt x="142" y="1771"/>
                  </a:lnTo>
                  <a:lnTo>
                    <a:pt x="142" y="1782"/>
                  </a:lnTo>
                  <a:lnTo>
                    <a:pt x="142" y="1794"/>
                  </a:lnTo>
                  <a:lnTo>
                    <a:pt x="144" y="1805"/>
                  </a:lnTo>
                  <a:lnTo>
                    <a:pt x="144" y="1817"/>
                  </a:lnTo>
                  <a:lnTo>
                    <a:pt x="144" y="1826"/>
                  </a:lnTo>
                  <a:lnTo>
                    <a:pt x="144" y="1837"/>
                  </a:lnTo>
                  <a:lnTo>
                    <a:pt x="144" y="1847"/>
                  </a:lnTo>
                  <a:lnTo>
                    <a:pt x="146" y="1858"/>
                  </a:lnTo>
                  <a:lnTo>
                    <a:pt x="146" y="1866"/>
                  </a:lnTo>
                  <a:lnTo>
                    <a:pt x="146" y="1875"/>
                  </a:lnTo>
                  <a:lnTo>
                    <a:pt x="146" y="1885"/>
                  </a:lnTo>
                  <a:lnTo>
                    <a:pt x="146" y="1894"/>
                  </a:lnTo>
                  <a:lnTo>
                    <a:pt x="146" y="1904"/>
                  </a:lnTo>
                  <a:lnTo>
                    <a:pt x="146" y="1912"/>
                  </a:lnTo>
                  <a:lnTo>
                    <a:pt x="146" y="1919"/>
                  </a:lnTo>
                  <a:lnTo>
                    <a:pt x="148" y="1927"/>
                  </a:lnTo>
                  <a:lnTo>
                    <a:pt x="148" y="1934"/>
                  </a:lnTo>
                  <a:lnTo>
                    <a:pt x="148" y="1940"/>
                  </a:lnTo>
                  <a:lnTo>
                    <a:pt x="148" y="1948"/>
                  </a:lnTo>
                  <a:lnTo>
                    <a:pt x="148" y="1953"/>
                  </a:lnTo>
                  <a:lnTo>
                    <a:pt x="148" y="1957"/>
                  </a:lnTo>
                  <a:lnTo>
                    <a:pt x="148" y="1963"/>
                  </a:lnTo>
                  <a:lnTo>
                    <a:pt x="148" y="1967"/>
                  </a:lnTo>
                  <a:lnTo>
                    <a:pt x="150" y="1972"/>
                  </a:lnTo>
                  <a:lnTo>
                    <a:pt x="150" y="1974"/>
                  </a:lnTo>
                  <a:lnTo>
                    <a:pt x="150" y="1978"/>
                  </a:lnTo>
                  <a:lnTo>
                    <a:pt x="150" y="1982"/>
                  </a:lnTo>
                  <a:lnTo>
                    <a:pt x="150" y="1988"/>
                  </a:lnTo>
                  <a:lnTo>
                    <a:pt x="150" y="1991"/>
                  </a:lnTo>
                  <a:lnTo>
                    <a:pt x="150" y="1997"/>
                  </a:lnTo>
                  <a:lnTo>
                    <a:pt x="150" y="2003"/>
                  </a:lnTo>
                  <a:lnTo>
                    <a:pt x="150" y="2008"/>
                  </a:lnTo>
                  <a:lnTo>
                    <a:pt x="150" y="2016"/>
                  </a:lnTo>
                  <a:lnTo>
                    <a:pt x="150" y="2022"/>
                  </a:lnTo>
                  <a:lnTo>
                    <a:pt x="150" y="2028"/>
                  </a:lnTo>
                  <a:lnTo>
                    <a:pt x="152" y="2035"/>
                  </a:lnTo>
                  <a:lnTo>
                    <a:pt x="152" y="2043"/>
                  </a:lnTo>
                  <a:lnTo>
                    <a:pt x="152" y="2050"/>
                  </a:lnTo>
                  <a:lnTo>
                    <a:pt x="152" y="2058"/>
                  </a:lnTo>
                  <a:lnTo>
                    <a:pt x="152" y="2066"/>
                  </a:lnTo>
                  <a:lnTo>
                    <a:pt x="152" y="2073"/>
                  </a:lnTo>
                  <a:lnTo>
                    <a:pt x="152" y="2083"/>
                  </a:lnTo>
                  <a:lnTo>
                    <a:pt x="154" y="2090"/>
                  </a:lnTo>
                  <a:lnTo>
                    <a:pt x="154" y="2100"/>
                  </a:lnTo>
                  <a:lnTo>
                    <a:pt x="154" y="2107"/>
                  </a:lnTo>
                  <a:lnTo>
                    <a:pt x="154" y="2117"/>
                  </a:lnTo>
                  <a:lnTo>
                    <a:pt x="154" y="2126"/>
                  </a:lnTo>
                  <a:lnTo>
                    <a:pt x="156" y="2134"/>
                  </a:lnTo>
                  <a:lnTo>
                    <a:pt x="156" y="2143"/>
                  </a:lnTo>
                  <a:lnTo>
                    <a:pt x="156" y="2153"/>
                  </a:lnTo>
                  <a:lnTo>
                    <a:pt x="156" y="2161"/>
                  </a:lnTo>
                  <a:lnTo>
                    <a:pt x="156" y="2170"/>
                  </a:lnTo>
                  <a:lnTo>
                    <a:pt x="156" y="2180"/>
                  </a:lnTo>
                  <a:lnTo>
                    <a:pt x="156" y="2189"/>
                  </a:lnTo>
                  <a:lnTo>
                    <a:pt x="158" y="2197"/>
                  </a:lnTo>
                  <a:lnTo>
                    <a:pt x="158" y="2206"/>
                  </a:lnTo>
                  <a:lnTo>
                    <a:pt x="158" y="2216"/>
                  </a:lnTo>
                  <a:lnTo>
                    <a:pt x="158" y="2225"/>
                  </a:lnTo>
                  <a:lnTo>
                    <a:pt x="158" y="2233"/>
                  </a:lnTo>
                  <a:lnTo>
                    <a:pt x="158" y="2242"/>
                  </a:lnTo>
                  <a:lnTo>
                    <a:pt x="158" y="2250"/>
                  </a:lnTo>
                  <a:lnTo>
                    <a:pt x="158" y="2259"/>
                  </a:lnTo>
                  <a:lnTo>
                    <a:pt x="158" y="2267"/>
                  </a:lnTo>
                  <a:lnTo>
                    <a:pt x="158" y="2276"/>
                  </a:lnTo>
                  <a:lnTo>
                    <a:pt x="158" y="2284"/>
                  </a:lnTo>
                  <a:lnTo>
                    <a:pt x="158" y="2292"/>
                  </a:lnTo>
                  <a:lnTo>
                    <a:pt x="158" y="2299"/>
                  </a:lnTo>
                  <a:lnTo>
                    <a:pt x="158" y="2307"/>
                  </a:lnTo>
                  <a:lnTo>
                    <a:pt x="158" y="2314"/>
                  </a:lnTo>
                  <a:lnTo>
                    <a:pt x="158" y="2322"/>
                  </a:lnTo>
                  <a:lnTo>
                    <a:pt x="158" y="2330"/>
                  </a:lnTo>
                  <a:lnTo>
                    <a:pt x="160" y="2337"/>
                  </a:lnTo>
                  <a:lnTo>
                    <a:pt x="158" y="2343"/>
                  </a:lnTo>
                  <a:lnTo>
                    <a:pt x="158" y="2349"/>
                  </a:lnTo>
                  <a:lnTo>
                    <a:pt x="158" y="2354"/>
                  </a:lnTo>
                  <a:lnTo>
                    <a:pt x="158" y="2360"/>
                  </a:lnTo>
                  <a:lnTo>
                    <a:pt x="158" y="2366"/>
                  </a:lnTo>
                  <a:lnTo>
                    <a:pt x="158" y="2370"/>
                  </a:lnTo>
                  <a:lnTo>
                    <a:pt x="158" y="2375"/>
                  </a:lnTo>
                  <a:lnTo>
                    <a:pt x="158" y="2379"/>
                  </a:lnTo>
                  <a:lnTo>
                    <a:pt x="158" y="2383"/>
                  </a:lnTo>
                  <a:lnTo>
                    <a:pt x="158" y="2387"/>
                  </a:lnTo>
                  <a:lnTo>
                    <a:pt x="158" y="2389"/>
                  </a:lnTo>
                  <a:lnTo>
                    <a:pt x="158" y="2392"/>
                  </a:lnTo>
                  <a:lnTo>
                    <a:pt x="158" y="2396"/>
                  </a:lnTo>
                  <a:lnTo>
                    <a:pt x="156" y="2398"/>
                  </a:lnTo>
                  <a:lnTo>
                    <a:pt x="154" y="2400"/>
                  </a:lnTo>
                  <a:lnTo>
                    <a:pt x="152" y="2400"/>
                  </a:lnTo>
                  <a:lnTo>
                    <a:pt x="150" y="2400"/>
                  </a:lnTo>
                  <a:lnTo>
                    <a:pt x="148" y="2402"/>
                  </a:lnTo>
                  <a:lnTo>
                    <a:pt x="142" y="2402"/>
                  </a:lnTo>
                  <a:lnTo>
                    <a:pt x="141" y="2402"/>
                  </a:lnTo>
                  <a:lnTo>
                    <a:pt x="135" y="2402"/>
                  </a:lnTo>
                  <a:lnTo>
                    <a:pt x="131" y="2402"/>
                  </a:lnTo>
                  <a:lnTo>
                    <a:pt x="125" y="2402"/>
                  </a:lnTo>
                  <a:lnTo>
                    <a:pt x="121" y="2402"/>
                  </a:lnTo>
                  <a:lnTo>
                    <a:pt x="118" y="2402"/>
                  </a:lnTo>
                  <a:lnTo>
                    <a:pt x="116" y="2402"/>
                  </a:lnTo>
                  <a:lnTo>
                    <a:pt x="112" y="2402"/>
                  </a:lnTo>
                  <a:lnTo>
                    <a:pt x="110" y="2402"/>
                  </a:lnTo>
                  <a:lnTo>
                    <a:pt x="106" y="2402"/>
                  </a:lnTo>
                  <a:lnTo>
                    <a:pt x="104" y="2402"/>
                  </a:lnTo>
                  <a:lnTo>
                    <a:pt x="101" y="2402"/>
                  </a:lnTo>
                  <a:lnTo>
                    <a:pt x="99" y="2402"/>
                  </a:lnTo>
                  <a:lnTo>
                    <a:pt x="95" y="2402"/>
                  </a:lnTo>
                  <a:lnTo>
                    <a:pt x="91" y="2402"/>
                  </a:lnTo>
                  <a:lnTo>
                    <a:pt x="89" y="2402"/>
                  </a:lnTo>
                  <a:lnTo>
                    <a:pt x="87" y="2402"/>
                  </a:lnTo>
                  <a:lnTo>
                    <a:pt x="83" y="2400"/>
                  </a:lnTo>
                  <a:lnTo>
                    <a:pt x="80" y="2400"/>
                  </a:lnTo>
                  <a:lnTo>
                    <a:pt x="78" y="2400"/>
                  </a:lnTo>
                  <a:lnTo>
                    <a:pt x="74" y="2400"/>
                  </a:lnTo>
                  <a:lnTo>
                    <a:pt x="72" y="2400"/>
                  </a:lnTo>
                  <a:lnTo>
                    <a:pt x="68" y="2400"/>
                  </a:lnTo>
                  <a:lnTo>
                    <a:pt x="64" y="2398"/>
                  </a:lnTo>
                  <a:lnTo>
                    <a:pt x="63" y="2398"/>
                  </a:lnTo>
                  <a:lnTo>
                    <a:pt x="57" y="2398"/>
                  </a:lnTo>
                  <a:lnTo>
                    <a:pt x="53" y="2398"/>
                  </a:lnTo>
                  <a:lnTo>
                    <a:pt x="47" y="2396"/>
                  </a:lnTo>
                  <a:lnTo>
                    <a:pt x="44" y="2396"/>
                  </a:lnTo>
                  <a:lnTo>
                    <a:pt x="38" y="2396"/>
                  </a:lnTo>
                  <a:lnTo>
                    <a:pt x="36" y="2396"/>
                  </a:lnTo>
                  <a:lnTo>
                    <a:pt x="32" y="2394"/>
                  </a:lnTo>
                  <a:lnTo>
                    <a:pt x="30" y="2394"/>
                  </a:lnTo>
                  <a:lnTo>
                    <a:pt x="26" y="2394"/>
                  </a:lnTo>
                  <a:lnTo>
                    <a:pt x="25" y="2394"/>
                  </a:lnTo>
                  <a:lnTo>
                    <a:pt x="25" y="2392"/>
                  </a:lnTo>
                  <a:lnTo>
                    <a:pt x="25" y="2389"/>
                  </a:lnTo>
                  <a:lnTo>
                    <a:pt x="25" y="2385"/>
                  </a:lnTo>
                  <a:lnTo>
                    <a:pt x="25" y="2379"/>
                  </a:lnTo>
                  <a:lnTo>
                    <a:pt x="26" y="2373"/>
                  </a:lnTo>
                  <a:lnTo>
                    <a:pt x="26" y="2366"/>
                  </a:lnTo>
                  <a:lnTo>
                    <a:pt x="28" y="2356"/>
                  </a:lnTo>
                  <a:lnTo>
                    <a:pt x="28" y="2347"/>
                  </a:lnTo>
                  <a:lnTo>
                    <a:pt x="28" y="2337"/>
                  </a:lnTo>
                  <a:lnTo>
                    <a:pt x="30" y="2326"/>
                  </a:lnTo>
                  <a:lnTo>
                    <a:pt x="30" y="2313"/>
                  </a:lnTo>
                  <a:lnTo>
                    <a:pt x="32" y="2301"/>
                  </a:lnTo>
                  <a:lnTo>
                    <a:pt x="34" y="2286"/>
                  </a:lnTo>
                  <a:lnTo>
                    <a:pt x="34" y="2273"/>
                  </a:lnTo>
                  <a:lnTo>
                    <a:pt x="36" y="2257"/>
                  </a:lnTo>
                  <a:lnTo>
                    <a:pt x="38" y="2240"/>
                  </a:lnTo>
                  <a:lnTo>
                    <a:pt x="38" y="2223"/>
                  </a:lnTo>
                  <a:lnTo>
                    <a:pt x="40" y="2206"/>
                  </a:lnTo>
                  <a:lnTo>
                    <a:pt x="42" y="2189"/>
                  </a:lnTo>
                  <a:lnTo>
                    <a:pt x="44" y="2172"/>
                  </a:lnTo>
                  <a:lnTo>
                    <a:pt x="45" y="2153"/>
                  </a:lnTo>
                  <a:lnTo>
                    <a:pt x="47" y="2134"/>
                  </a:lnTo>
                  <a:lnTo>
                    <a:pt x="49" y="2115"/>
                  </a:lnTo>
                  <a:lnTo>
                    <a:pt x="49" y="2096"/>
                  </a:lnTo>
                  <a:lnTo>
                    <a:pt x="51" y="2075"/>
                  </a:lnTo>
                  <a:lnTo>
                    <a:pt x="53" y="2056"/>
                  </a:lnTo>
                  <a:lnTo>
                    <a:pt x="55" y="2035"/>
                  </a:lnTo>
                  <a:lnTo>
                    <a:pt x="57" y="2014"/>
                  </a:lnTo>
                  <a:lnTo>
                    <a:pt x="59" y="1993"/>
                  </a:lnTo>
                  <a:lnTo>
                    <a:pt x="61" y="1972"/>
                  </a:lnTo>
                  <a:lnTo>
                    <a:pt x="63" y="1951"/>
                  </a:lnTo>
                  <a:lnTo>
                    <a:pt x="64" y="1931"/>
                  </a:lnTo>
                  <a:lnTo>
                    <a:pt x="66" y="1910"/>
                  </a:lnTo>
                  <a:lnTo>
                    <a:pt x="68" y="1889"/>
                  </a:lnTo>
                  <a:lnTo>
                    <a:pt x="70" y="1868"/>
                  </a:lnTo>
                  <a:lnTo>
                    <a:pt x="72" y="1847"/>
                  </a:lnTo>
                  <a:lnTo>
                    <a:pt x="74" y="1826"/>
                  </a:lnTo>
                  <a:lnTo>
                    <a:pt x="76" y="1805"/>
                  </a:lnTo>
                  <a:lnTo>
                    <a:pt x="78" y="1786"/>
                  </a:lnTo>
                  <a:lnTo>
                    <a:pt x="80" y="1765"/>
                  </a:lnTo>
                  <a:lnTo>
                    <a:pt x="80" y="1746"/>
                  </a:lnTo>
                  <a:lnTo>
                    <a:pt x="82" y="1727"/>
                  </a:lnTo>
                  <a:lnTo>
                    <a:pt x="83" y="1708"/>
                  </a:lnTo>
                  <a:lnTo>
                    <a:pt x="85" y="1691"/>
                  </a:lnTo>
                  <a:lnTo>
                    <a:pt x="87" y="1672"/>
                  </a:lnTo>
                  <a:lnTo>
                    <a:pt x="89" y="1655"/>
                  </a:lnTo>
                  <a:lnTo>
                    <a:pt x="89" y="1640"/>
                  </a:lnTo>
                  <a:lnTo>
                    <a:pt x="91" y="1623"/>
                  </a:lnTo>
                  <a:lnTo>
                    <a:pt x="91" y="1607"/>
                  </a:lnTo>
                  <a:lnTo>
                    <a:pt x="93" y="1592"/>
                  </a:lnTo>
                  <a:lnTo>
                    <a:pt x="95" y="1579"/>
                  </a:lnTo>
                  <a:lnTo>
                    <a:pt x="95" y="1564"/>
                  </a:lnTo>
                  <a:lnTo>
                    <a:pt x="97" y="1552"/>
                  </a:lnTo>
                  <a:lnTo>
                    <a:pt x="97" y="1541"/>
                  </a:lnTo>
                  <a:lnTo>
                    <a:pt x="99" y="1530"/>
                  </a:lnTo>
                  <a:lnTo>
                    <a:pt x="99" y="1520"/>
                  </a:lnTo>
                  <a:lnTo>
                    <a:pt x="101" y="1511"/>
                  </a:lnTo>
                  <a:lnTo>
                    <a:pt x="101" y="1503"/>
                  </a:lnTo>
                  <a:lnTo>
                    <a:pt x="102" y="1497"/>
                  </a:lnTo>
                  <a:lnTo>
                    <a:pt x="102" y="1490"/>
                  </a:lnTo>
                  <a:lnTo>
                    <a:pt x="102" y="1486"/>
                  </a:lnTo>
                  <a:lnTo>
                    <a:pt x="102" y="1482"/>
                  </a:lnTo>
                  <a:lnTo>
                    <a:pt x="102" y="1480"/>
                  </a:lnTo>
                  <a:lnTo>
                    <a:pt x="102" y="1478"/>
                  </a:lnTo>
                  <a:lnTo>
                    <a:pt x="102" y="1474"/>
                  </a:lnTo>
                  <a:lnTo>
                    <a:pt x="102" y="1471"/>
                  </a:lnTo>
                  <a:lnTo>
                    <a:pt x="102" y="1467"/>
                  </a:lnTo>
                  <a:lnTo>
                    <a:pt x="102" y="1461"/>
                  </a:lnTo>
                  <a:lnTo>
                    <a:pt x="104" y="1455"/>
                  </a:lnTo>
                  <a:lnTo>
                    <a:pt x="104" y="1448"/>
                  </a:lnTo>
                  <a:lnTo>
                    <a:pt x="104" y="1440"/>
                  </a:lnTo>
                  <a:lnTo>
                    <a:pt x="104" y="1433"/>
                  </a:lnTo>
                  <a:lnTo>
                    <a:pt x="106" y="1423"/>
                  </a:lnTo>
                  <a:lnTo>
                    <a:pt x="106" y="1414"/>
                  </a:lnTo>
                  <a:lnTo>
                    <a:pt x="108" y="1404"/>
                  </a:lnTo>
                  <a:lnTo>
                    <a:pt x="108" y="1393"/>
                  </a:lnTo>
                  <a:lnTo>
                    <a:pt x="110" y="1383"/>
                  </a:lnTo>
                  <a:lnTo>
                    <a:pt x="110" y="1372"/>
                  </a:lnTo>
                  <a:lnTo>
                    <a:pt x="112" y="1359"/>
                  </a:lnTo>
                  <a:lnTo>
                    <a:pt x="114" y="1345"/>
                  </a:lnTo>
                  <a:lnTo>
                    <a:pt x="114" y="1332"/>
                  </a:lnTo>
                  <a:lnTo>
                    <a:pt x="116" y="1319"/>
                  </a:lnTo>
                  <a:lnTo>
                    <a:pt x="118" y="1305"/>
                  </a:lnTo>
                  <a:lnTo>
                    <a:pt x="118" y="1290"/>
                  </a:lnTo>
                  <a:lnTo>
                    <a:pt x="120" y="1275"/>
                  </a:lnTo>
                  <a:lnTo>
                    <a:pt x="121" y="1260"/>
                  </a:lnTo>
                  <a:lnTo>
                    <a:pt x="123" y="1243"/>
                  </a:lnTo>
                  <a:lnTo>
                    <a:pt x="123" y="1227"/>
                  </a:lnTo>
                  <a:lnTo>
                    <a:pt x="125" y="1210"/>
                  </a:lnTo>
                  <a:lnTo>
                    <a:pt x="127" y="1193"/>
                  </a:lnTo>
                  <a:lnTo>
                    <a:pt x="129" y="1176"/>
                  </a:lnTo>
                  <a:lnTo>
                    <a:pt x="131" y="1157"/>
                  </a:lnTo>
                  <a:lnTo>
                    <a:pt x="133" y="1140"/>
                  </a:lnTo>
                  <a:lnTo>
                    <a:pt x="133" y="1123"/>
                  </a:lnTo>
                  <a:lnTo>
                    <a:pt x="137" y="1104"/>
                  </a:lnTo>
                  <a:lnTo>
                    <a:pt x="137" y="1085"/>
                  </a:lnTo>
                  <a:lnTo>
                    <a:pt x="139" y="1066"/>
                  </a:lnTo>
                  <a:lnTo>
                    <a:pt x="141" y="1047"/>
                  </a:lnTo>
                  <a:lnTo>
                    <a:pt x="142" y="1028"/>
                  </a:lnTo>
                  <a:lnTo>
                    <a:pt x="144" y="1007"/>
                  </a:lnTo>
                  <a:lnTo>
                    <a:pt x="146" y="988"/>
                  </a:lnTo>
                  <a:lnTo>
                    <a:pt x="148" y="969"/>
                  </a:lnTo>
                  <a:lnTo>
                    <a:pt x="150" y="950"/>
                  </a:lnTo>
                  <a:lnTo>
                    <a:pt x="150" y="929"/>
                  </a:lnTo>
                  <a:lnTo>
                    <a:pt x="152" y="910"/>
                  </a:lnTo>
                  <a:lnTo>
                    <a:pt x="154" y="889"/>
                  </a:lnTo>
                  <a:lnTo>
                    <a:pt x="156" y="870"/>
                  </a:lnTo>
                  <a:lnTo>
                    <a:pt x="158" y="849"/>
                  </a:lnTo>
                  <a:lnTo>
                    <a:pt x="160" y="830"/>
                  </a:lnTo>
                  <a:lnTo>
                    <a:pt x="161" y="811"/>
                  </a:lnTo>
                  <a:lnTo>
                    <a:pt x="163" y="790"/>
                  </a:lnTo>
                  <a:lnTo>
                    <a:pt x="163" y="771"/>
                  </a:lnTo>
                  <a:lnTo>
                    <a:pt x="165" y="750"/>
                  </a:lnTo>
                  <a:lnTo>
                    <a:pt x="167" y="731"/>
                  </a:lnTo>
                  <a:lnTo>
                    <a:pt x="169" y="712"/>
                  </a:lnTo>
                  <a:lnTo>
                    <a:pt x="171" y="693"/>
                  </a:lnTo>
                  <a:lnTo>
                    <a:pt x="171" y="674"/>
                  </a:lnTo>
                  <a:lnTo>
                    <a:pt x="173" y="655"/>
                  </a:lnTo>
                  <a:lnTo>
                    <a:pt x="175" y="636"/>
                  </a:lnTo>
                  <a:lnTo>
                    <a:pt x="175" y="617"/>
                  </a:lnTo>
                  <a:lnTo>
                    <a:pt x="177" y="600"/>
                  </a:lnTo>
                  <a:lnTo>
                    <a:pt x="179" y="581"/>
                  </a:lnTo>
                  <a:lnTo>
                    <a:pt x="180" y="564"/>
                  </a:lnTo>
                  <a:lnTo>
                    <a:pt x="180" y="547"/>
                  </a:lnTo>
                  <a:lnTo>
                    <a:pt x="182" y="530"/>
                  </a:lnTo>
                  <a:lnTo>
                    <a:pt x="182" y="513"/>
                  </a:lnTo>
                  <a:lnTo>
                    <a:pt x="184" y="498"/>
                  </a:lnTo>
                  <a:lnTo>
                    <a:pt x="184" y="480"/>
                  </a:lnTo>
                  <a:lnTo>
                    <a:pt x="186" y="465"/>
                  </a:lnTo>
                  <a:lnTo>
                    <a:pt x="186" y="450"/>
                  </a:lnTo>
                  <a:lnTo>
                    <a:pt x="188" y="435"/>
                  </a:lnTo>
                  <a:lnTo>
                    <a:pt x="188" y="420"/>
                  </a:lnTo>
                  <a:lnTo>
                    <a:pt x="188" y="404"/>
                  </a:lnTo>
                  <a:lnTo>
                    <a:pt x="190" y="391"/>
                  </a:lnTo>
                  <a:lnTo>
                    <a:pt x="190" y="378"/>
                  </a:lnTo>
                  <a:lnTo>
                    <a:pt x="190" y="363"/>
                  </a:lnTo>
                  <a:lnTo>
                    <a:pt x="192" y="351"/>
                  </a:lnTo>
                  <a:lnTo>
                    <a:pt x="192" y="336"/>
                  </a:lnTo>
                  <a:lnTo>
                    <a:pt x="194" y="325"/>
                  </a:lnTo>
                  <a:lnTo>
                    <a:pt x="194" y="311"/>
                  </a:lnTo>
                  <a:lnTo>
                    <a:pt x="196" y="300"/>
                  </a:lnTo>
                  <a:lnTo>
                    <a:pt x="196" y="289"/>
                  </a:lnTo>
                  <a:lnTo>
                    <a:pt x="196" y="277"/>
                  </a:lnTo>
                  <a:lnTo>
                    <a:pt x="196" y="264"/>
                  </a:lnTo>
                  <a:lnTo>
                    <a:pt x="198" y="254"/>
                  </a:lnTo>
                  <a:lnTo>
                    <a:pt x="198" y="243"/>
                  </a:lnTo>
                  <a:lnTo>
                    <a:pt x="198" y="233"/>
                  </a:lnTo>
                  <a:lnTo>
                    <a:pt x="199" y="222"/>
                  </a:lnTo>
                  <a:lnTo>
                    <a:pt x="199" y="212"/>
                  </a:lnTo>
                  <a:lnTo>
                    <a:pt x="199" y="203"/>
                  </a:lnTo>
                  <a:lnTo>
                    <a:pt x="201" y="193"/>
                  </a:lnTo>
                  <a:lnTo>
                    <a:pt x="201" y="184"/>
                  </a:lnTo>
                  <a:lnTo>
                    <a:pt x="201" y="174"/>
                  </a:lnTo>
                  <a:lnTo>
                    <a:pt x="201" y="167"/>
                  </a:lnTo>
                  <a:lnTo>
                    <a:pt x="203" y="159"/>
                  </a:lnTo>
                  <a:lnTo>
                    <a:pt x="203" y="150"/>
                  </a:lnTo>
                  <a:lnTo>
                    <a:pt x="203" y="142"/>
                  </a:lnTo>
                  <a:lnTo>
                    <a:pt x="203" y="135"/>
                  </a:lnTo>
                  <a:lnTo>
                    <a:pt x="205" y="127"/>
                  </a:lnTo>
                  <a:lnTo>
                    <a:pt x="205" y="119"/>
                  </a:lnTo>
                  <a:lnTo>
                    <a:pt x="205" y="114"/>
                  </a:lnTo>
                  <a:lnTo>
                    <a:pt x="205" y="106"/>
                  </a:lnTo>
                  <a:lnTo>
                    <a:pt x="205" y="100"/>
                  </a:lnTo>
                  <a:lnTo>
                    <a:pt x="205" y="95"/>
                  </a:lnTo>
                  <a:lnTo>
                    <a:pt x="207" y="87"/>
                  </a:lnTo>
                  <a:lnTo>
                    <a:pt x="207" y="83"/>
                  </a:lnTo>
                  <a:lnTo>
                    <a:pt x="207" y="78"/>
                  </a:lnTo>
                  <a:lnTo>
                    <a:pt x="207" y="72"/>
                  </a:lnTo>
                  <a:lnTo>
                    <a:pt x="207" y="66"/>
                  </a:lnTo>
                  <a:lnTo>
                    <a:pt x="207" y="62"/>
                  </a:lnTo>
                  <a:lnTo>
                    <a:pt x="209" y="59"/>
                  </a:lnTo>
                  <a:lnTo>
                    <a:pt x="209" y="53"/>
                  </a:lnTo>
                  <a:lnTo>
                    <a:pt x="209" y="51"/>
                  </a:lnTo>
                  <a:lnTo>
                    <a:pt x="209" y="45"/>
                  </a:lnTo>
                  <a:lnTo>
                    <a:pt x="211" y="43"/>
                  </a:lnTo>
                  <a:lnTo>
                    <a:pt x="211" y="40"/>
                  </a:lnTo>
                  <a:lnTo>
                    <a:pt x="211" y="36"/>
                  </a:lnTo>
                  <a:lnTo>
                    <a:pt x="211" y="34"/>
                  </a:lnTo>
                  <a:lnTo>
                    <a:pt x="211" y="30"/>
                  </a:lnTo>
                  <a:lnTo>
                    <a:pt x="211" y="26"/>
                  </a:lnTo>
                  <a:lnTo>
                    <a:pt x="211" y="22"/>
                  </a:lnTo>
                  <a:lnTo>
                    <a:pt x="211" y="19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3" name="Freeform 34">
              <a:extLst>
                <a:ext uri="{FF2B5EF4-FFF2-40B4-BE49-F238E27FC236}">
                  <a16:creationId xmlns:a16="http://schemas.microsoft.com/office/drawing/2014/main" id="{5EF339DE-4CB0-3A44-9F5F-E81621ABB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" y="1579"/>
              <a:ext cx="34" cy="146"/>
            </a:xfrm>
            <a:custGeom>
              <a:avLst/>
              <a:gdLst>
                <a:gd name="T0" fmla="*/ 1 w 67"/>
                <a:gd name="T1" fmla="*/ 0 h 291"/>
                <a:gd name="T2" fmla="*/ 1 w 67"/>
                <a:gd name="T3" fmla="*/ 1 h 291"/>
                <a:gd name="T4" fmla="*/ 1 w 67"/>
                <a:gd name="T5" fmla="*/ 1 h 291"/>
                <a:gd name="T6" fmla="*/ 0 w 67"/>
                <a:gd name="T7" fmla="*/ 1 h 291"/>
                <a:gd name="T8" fmla="*/ 1 w 67"/>
                <a:gd name="T9" fmla="*/ 0 h 291"/>
                <a:gd name="T10" fmla="*/ 1 w 67"/>
                <a:gd name="T11" fmla="*/ 0 h 2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"/>
                <a:gd name="T19" fmla="*/ 0 h 291"/>
                <a:gd name="T20" fmla="*/ 67 w 67"/>
                <a:gd name="T21" fmla="*/ 291 h 29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" h="291">
                  <a:moveTo>
                    <a:pt x="12" y="0"/>
                  </a:moveTo>
                  <a:lnTo>
                    <a:pt x="67" y="236"/>
                  </a:lnTo>
                  <a:lnTo>
                    <a:pt x="59" y="291"/>
                  </a:lnTo>
                  <a:lnTo>
                    <a:pt x="0" y="4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4" name="Freeform 35">
              <a:extLst>
                <a:ext uri="{FF2B5EF4-FFF2-40B4-BE49-F238E27FC236}">
                  <a16:creationId xmlns:a16="http://schemas.microsoft.com/office/drawing/2014/main" id="{FF2D113C-BE5A-BE4C-9944-F0ACC82CF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" y="1787"/>
              <a:ext cx="36" cy="194"/>
            </a:xfrm>
            <a:custGeom>
              <a:avLst/>
              <a:gdLst>
                <a:gd name="T0" fmla="*/ 1 w 70"/>
                <a:gd name="T1" fmla="*/ 1 h 388"/>
                <a:gd name="T2" fmla="*/ 1 w 70"/>
                <a:gd name="T3" fmla="*/ 1 h 388"/>
                <a:gd name="T4" fmla="*/ 1 w 70"/>
                <a:gd name="T5" fmla="*/ 1 h 388"/>
                <a:gd name="T6" fmla="*/ 1 w 70"/>
                <a:gd name="T7" fmla="*/ 1 h 388"/>
                <a:gd name="T8" fmla="*/ 1 w 70"/>
                <a:gd name="T9" fmla="*/ 1 h 388"/>
                <a:gd name="T10" fmla="*/ 1 w 70"/>
                <a:gd name="T11" fmla="*/ 1 h 388"/>
                <a:gd name="T12" fmla="*/ 1 w 70"/>
                <a:gd name="T13" fmla="*/ 1 h 388"/>
                <a:gd name="T14" fmla="*/ 1 w 70"/>
                <a:gd name="T15" fmla="*/ 1 h 388"/>
                <a:gd name="T16" fmla="*/ 1 w 70"/>
                <a:gd name="T17" fmla="*/ 1 h 388"/>
                <a:gd name="T18" fmla="*/ 1 w 70"/>
                <a:gd name="T19" fmla="*/ 1 h 388"/>
                <a:gd name="T20" fmla="*/ 1 w 70"/>
                <a:gd name="T21" fmla="*/ 1 h 388"/>
                <a:gd name="T22" fmla="*/ 1 w 70"/>
                <a:gd name="T23" fmla="*/ 1 h 388"/>
                <a:gd name="T24" fmla="*/ 1 w 70"/>
                <a:gd name="T25" fmla="*/ 1 h 388"/>
                <a:gd name="T26" fmla="*/ 1 w 70"/>
                <a:gd name="T27" fmla="*/ 1 h 388"/>
                <a:gd name="T28" fmla="*/ 1 w 70"/>
                <a:gd name="T29" fmla="*/ 1 h 388"/>
                <a:gd name="T30" fmla="*/ 1 w 70"/>
                <a:gd name="T31" fmla="*/ 1 h 388"/>
                <a:gd name="T32" fmla="*/ 1 w 70"/>
                <a:gd name="T33" fmla="*/ 1 h 388"/>
                <a:gd name="T34" fmla="*/ 1 w 70"/>
                <a:gd name="T35" fmla="*/ 1 h 388"/>
                <a:gd name="T36" fmla="*/ 1 w 70"/>
                <a:gd name="T37" fmla="*/ 1 h 388"/>
                <a:gd name="T38" fmla="*/ 1 w 70"/>
                <a:gd name="T39" fmla="*/ 1 h 388"/>
                <a:gd name="T40" fmla="*/ 1 w 70"/>
                <a:gd name="T41" fmla="*/ 1 h 388"/>
                <a:gd name="T42" fmla="*/ 1 w 70"/>
                <a:gd name="T43" fmla="*/ 1 h 388"/>
                <a:gd name="T44" fmla="*/ 1 w 70"/>
                <a:gd name="T45" fmla="*/ 1 h 388"/>
                <a:gd name="T46" fmla="*/ 1 w 70"/>
                <a:gd name="T47" fmla="*/ 1 h 388"/>
                <a:gd name="T48" fmla="*/ 1 w 70"/>
                <a:gd name="T49" fmla="*/ 1 h 388"/>
                <a:gd name="T50" fmla="*/ 1 w 70"/>
                <a:gd name="T51" fmla="*/ 1 h 388"/>
                <a:gd name="T52" fmla="*/ 1 w 70"/>
                <a:gd name="T53" fmla="*/ 1 h 388"/>
                <a:gd name="T54" fmla="*/ 1 w 70"/>
                <a:gd name="T55" fmla="*/ 1 h 388"/>
                <a:gd name="T56" fmla="*/ 1 w 70"/>
                <a:gd name="T57" fmla="*/ 1 h 388"/>
                <a:gd name="T58" fmla="*/ 1 w 70"/>
                <a:gd name="T59" fmla="*/ 1 h 388"/>
                <a:gd name="T60" fmla="*/ 1 w 70"/>
                <a:gd name="T61" fmla="*/ 1 h 388"/>
                <a:gd name="T62" fmla="*/ 1 w 70"/>
                <a:gd name="T63" fmla="*/ 1 h 388"/>
                <a:gd name="T64" fmla="*/ 1 w 70"/>
                <a:gd name="T65" fmla="*/ 1 h 388"/>
                <a:gd name="T66" fmla="*/ 1 w 70"/>
                <a:gd name="T67" fmla="*/ 1 h 388"/>
                <a:gd name="T68" fmla="*/ 1 w 70"/>
                <a:gd name="T69" fmla="*/ 1 h 388"/>
                <a:gd name="T70" fmla="*/ 1 w 70"/>
                <a:gd name="T71" fmla="*/ 1 h 388"/>
                <a:gd name="T72" fmla="*/ 1 w 70"/>
                <a:gd name="T73" fmla="*/ 1 h 388"/>
                <a:gd name="T74" fmla="*/ 1 w 70"/>
                <a:gd name="T75" fmla="*/ 1 h 388"/>
                <a:gd name="T76" fmla="*/ 1 w 70"/>
                <a:gd name="T77" fmla="*/ 1 h 388"/>
                <a:gd name="T78" fmla="*/ 1 w 70"/>
                <a:gd name="T79" fmla="*/ 1 h 388"/>
                <a:gd name="T80" fmla="*/ 1 w 70"/>
                <a:gd name="T81" fmla="*/ 1 h 388"/>
                <a:gd name="T82" fmla="*/ 1 w 70"/>
                <a:gd name="T83" fmla="*/ 1 h 388"/>
                <a:gd name="T84" fmla="*/ 1 w 70"/>
                <a:gd name="T85" fmla="*/ 1 h 388"/>
                <a:gd name="T86" fmla="*/ 1 w 70"/>
                <a:gd name="T87" fmla="*/ 1 h 388"/>
                <a:gd name="T88" fmla="*/ 1 w 70"/>
                <a:gd name="T89" fmla="*/ 1 h 388"/>
                <a:gd name="T90" fmla="*/ 1 w 70"/>
                <a:gd name="T91" fmla="*/ 1 h 388"/>
                <a:gd name="T92" fmla="*/ 1 w 70"/>
                <a:gd name="T93" fmla="*/ 1 h 388"/>
                <a:gd name="T94" fmla="*/ 0 w 70"/>
                <a:gd name="T95" fmla="*/ 1 h 3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0"/>
                <a:gd name="T145" fmla="*/ 0 h 388"/>
                <a:gd name="T146" fmla="*/ 70 w 70"/>
                <a:gd name="T147" fmla="*/ 388 h 38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0" h="388">
                  <a:moveTo>
                    <a:pt x="0" y="37"/>
                  </a:moveTo>
                  <a:lnTo>
                    <a:pt x="0" y="37"/>
                  </a:lnTo>
                  <a:lnTo>
                    <a:pt x="2" y="40"/>
                  </a:lnTo>
                  <a:lnTo>
                    <a:pt x="2" y="44"/>
                  </a:lnTo>
                  <a:lnTo>
                    <a:pt x="4" y="46"/>
                  </a:lnTo>
                  <a:lnTo>
                    <a:pt x="4" y="50"/>
                  </a:lnTo>
                  <a:lnTo>
                    <a:pt x="5" y="54"/>
                  </a:lnTo>
                  <a:lnTo>
                    <a:pt x="5" y="57"/>
                  </a:lnTo>
                  <a:lnTo>
                    <a:pt x="7" y="61"/>
                  </a:lnTo>
                  <a:lnTo>
                    <a:pt x="9" y="67"/>
                  </a:lnTo>
                  <a:lnTo>
                    <a:pt x="11" y="71"/>
                  </a:lnTo>
                  <a:lnTo>
                    <a:pt x="11" y="76"/>
                  </a:lnTo>
                  <a:lnTo>
                    <a:pt x="13" y="78"/>
                  </a:lnTo>
                  <a:lnTo>
                    <a:pt x="13" y="82"/>
                  </a:lnTo>
                  <a:lnTo>
                    <a:pt x="13" y="84"/>
                  </a:lnTo>
                  <a:lnTo>
                    <a:pt x="15" y="88"/>
                  </a:lnTo>
                  <a:lnTo>
                    <a:pt x="15" y="90"/>
                  </a:lnTo>
                  <a:lnTo>
                    <a:pt x="17" y="94"/>
                  </a:lnTo>
                  <a:lnTo>
                    <a:pt x="17" y="95"/>
                  </a:lnTo>
                  <a:lnTo>
                    <a:pt x="19" y="99"/>
                  </a:lnTo>
                  <a:lnTo>
                    <a:pt x="19" y="101"/>
                  </a:lnTo>
                  <a:lnTo>
                    <a:pt x="21" y="105"/>
                  </a:lnTo>
                  <a:lnTo>
                    <a:pt x="21" y="109"/>
                  </a:lnTo>
                  <a:lnTo>
                    <a:pt x="21" y="111"/>
                  </a:lnTo>
                  <a:lnTo>
                    <a:pt x="23" y="114"/>
                  </a:lnTo>
                  <a:lnTo>
                    <a:pt x="23" y="116"/>
                  </a:lnTo>
                  <a:lnTo>
                    <a:pt x="23" y="120"/>
                  </a:lnTo>
                  <a:lnTo>
                    <a:pt x="24" y="124"/>
                  </a:lnTo>
                  <a:lnTo>
                    <a:pt x="24" y="126"/>
                  </a:lnTo>
                  <a:lnTo>
                    <a:pt x="26" y="130"/>
                  </a:lnTo>
                  <a:lnTo>
                    <a:pt x="26" y="133"/>
                  </a:lnTo>
                  <a:lnTo>
                    <a:pt x="28" y="137"/>
                  </a:lnTo>
                  <a:lnTo>
                    <a:pt x="28" y="141"/>
                  </a:lnTo>
                  <a:lnTo>
                    <a:pt x="28" y="143"/>
                  </a:lnTo>
                  <a:lnTo>
                    <a:pt x="28" y="147"/>
                  </a:lnTo>
                  <a:lnTo>
                    <a:pt x="30" y="151"/>
                  </a:lnTo>
                  <a:lnTo>
                    <a:pt x="30" y="154"/>
                  </a:lnTo>
                  <a:lnTo>
                    <a:pt x="32" y="158"/>
                  </a:lnTo>
                  <a:lnTo>
                    <a:pt x="32" y="160"/>
                  </a:lnTo>
                  <a:lnTo>
                    <a:pt x="32" y="164"/>
                  </a:lnTo>
                  <a:lnTo>
                    <a:pt x="34" y="168"/>
                  </a:lnTo>
                  <a:lnTo>
                    <a:pt x="34" y="171"/>
                  </a:lnTo>
                  <a:lnTo>
                    <a:pt x="34" y="175"/>
                  </a:lnTo>
                  <a:lnTo>
                    <a:pt x="36" y="177"/>
                  </a:lnTo>
                  <a:lnTo>
                    <a:pt x="36" y="181"/>
                  </a:lnTo>
                  <a:lnTo>
                    <a:pt x="36" y="185"/>
                  </a:lnTo>
                  <a:lnTo>
                    <a:pt x="38" y="189"/>
                  </a:lnTo>
                  <a:lnTo>
                    <a:pt x="38" y="192"/>
                  </a:lnTo>
                  <a:lnTo>
                    <a:pt x="38" y="194"/>
                  </a:lnTo>
                  <a:lnTo>
                    <a:pt x="38" y="198"/>
                  </a:lnTo>
                  <a:lnTo>
                    <a:pt x="40" y="202"/>
                  </a:lnTo>
                  <a:lnTo>
                    <a:pt x="40" y="206"/>
                  </a:lnTo>
                  <a:lnTo>
                    <a:pt x="40" y="210"/>
                  </a:lnTo>
                  <a:lnTo>
                    <a:pt x="40" y="213"/>
                  </a:lnTo>
                  <a:lnTo>
                    <a:pt x="40" y="217"/>
                  </a:lnTo>
                  <a:lnTo>
                    <a:pt x="42" y="221"/>
                  </a:lnTo>
                  <a:lnTo>
                    <a:pt x="42" y="225"/>
                  </a:lnTo>
                  <a:lnTo>
                    <a:pt x="42" y="229"/>
                  </a:lnTo>
                  <a:lnTo>
                    <a:pt x="42" y="232"/>
                  </a:lnTo>
                  <a:lnTo>
                    <a:pt x="43" y="236"/>
                  </a:lnTo>
                  <a:lnTo>
                    <a:pt x="43" y="240"/>
                  </a:lnTo>
                  <a:lnTo>
                    <a:pt x="43" y="246"/>
                  </a:lnTo>
                  <a:lnTo>
                    <a:pt x="43" y="249"/>
                  </a:lnTo>
                  <a:lnTo>
                    <a:pt x="43" y="253"/>
                  </a:lnTo>
                  <a:lnTo>
                    <a:pt x="43" y="257"/>
                  </a:lnTo>
                  <a:lnTo>
                    <a:pt x="45" y="261"/>
                  </a:lnTo>
                  <a:lnTo>
                    <a:pt x="45" y="265"/>
                  </a:lnTo>
                  <a:lnTo>
                    <a:pt x="45" y="268"/>
                  </a:lnTo>
                  <a:lnTo>
                    <a:pt x="45" y="272"/>
                  </a:lnTo>
                  <a:lnTo>
                    <a:pt x="45" y="276"/>
                  </a:lnTo>
                  <a:lnTo>
                    <a:pt x="47" y="282"/>
                  </a:lnTo>
                  <a:lnTo>
                    <a:pt x="47" y="286"/>
                  </a:lnTo>
                  <a:lnTo>
                    <a:pt x="47" y="289"/>
                  </a:lnTo>
                  <a:lnTo>
                    <a:pt x="47" y="293"/>
                  </a:lnTo>
                  <a:lnTo>
                    <a:pt x="47" y="297"/>
                  </a:lnTo>
                  <a:lnTo>
                    <a:pt x="49" y="301"/>
                  </a:lnTo>
                  <a:lnTo>
                    <a:pt x="49" y="305"/>
                  </a:lnTo>
                  <a:lnTo>
                    <a:pt x="49" y="308"/>
                  </a:lnTo>
                  <a:lnTo>
                    <a:pt x="49" y="314"/>
                  </a:lnTo>
                  <a:lnTo>
                    <a:pt x="51" y="318"/>
                  </a:lnTo>
                  <a:lnTo>
                    <a:pt x="51" y="320"/>
                  </a:lnTo>
                  <a:lnTo>
                    <a:pt x="51" y="324"/>
                  </a:lnTo>
                  <a:lnTo>
                    <a:pt x="51" y="327"/>
                  </a:lnTo>
                  <a:lnTo>
                    <a:pt x="51" y="331"/>
                  </a:lnTo>
                  <a:lnTo>
                    <a:pt x="51" y="335"/>
                  </a:lnTo>
                  <a:lnTo>
                    <a:pt x="51" y="339"/>
                  </a:lnTo>
                  <a:lnTo>
                    <a:pt x="51" y="341"/>
                  </a:lnTo>
                  <a:lnTo>
                    <a:pt x="51" y="344"/>
                  </a:lnTo>
                  <a:lnTo>
                    <a:pt x="51" y="348"/>
                  </a:lnTo>
                  <a:lnTo>
                    <a:pt x="53" y="350"/>
                  </a:lnTo>
                  <a:lnTo>
                    <a:pt x="53" y="354"/>
                  </a:lnTo>
                  <a:lnTo>
                    <a:pt x="53" y="358"/>
                  </a:lnTo>
                  <a:lnTo>
                    <a:pt x="53" y="362"/>
                  </a:lnTo>
                  <a:lnTo>
                    <a:pt x="53" y="367"/>
                  </a:lnTo>
                  <a:lnTo>
                    <a:pt x="53" y="371"/>
                  </a:lnTo>
                  <a:lnTo>
                    <a:pt x="55" y="375"/>
                  </a:lnTo>
                  <a:lnTo>
                    <a:pt x="55" y="379"/>
                  </a:lnTo>
                  <a:lnTo>
                    <a:pt x="55" y="382"/>
                  </a:lnTo>
                  <a:lnTo>
                    <a:pt x="55" y="384"/>
                  </a:lnTo>
                  <a:lnTo>
                    <a:pt x="55" y="386"/>
                  </a:lnTo>
                  <a:lnTo>
                    <a:pt x="55" y="388"/>
                  </a:lnTo>
                  <a:lnTo>
                    <a:pt x="70" y="337"/>
                  </a:lnTo>
                  <a:lnTo>
                    <a:pt x="68" y="335"/>
                  </a:lnTo>
                  <a:lnTo>
                    <a:pt x="68" y="331"/>
                  </a:lnTo>
                  <a:lnTo>
                    <a:pt x="68" y="329"/>
                  </a:lnTo>
                  <a:lnTo>
                    <a:pt x="68" y="325"/>
                  </a:lnTo>
                  <a:lnTo>
                    <a:pt x="68" y="320"/>
                  </a:lnTo>
                  <a:lnTo>
                    <a:pt x="68" y="316"/>
                  </a:lnTo>
                  <a:lnTo>
                    <a:pt x="68" y="310"/>
                  </a:lnTo>
                  <a:lnTo>
                    <a:pt x="68" y="306"/>
                  </a:lnTo>
                  <a:lnTo>
                    <a:pt x="66" y="305"/>
                  </a:lnTo>
                  <a:lnTo>
                    <a:pt x="66" y="301"/>
                  </a:lnTo>
                  <a:lnTo>
                    <a:pt x="66" y="297"/>
                  </a:lnTo>
                  <a:lnTo>
                    <a:pt x="66" y="293"/>
                  </a:lnTo>
                  <a:lnTo>
                    <a:pt x="66" y="289"/>
                  </a:lnTo>
                  <a:lnTo>
                    <a:pt x="66" y="286"/>
                  </a:lnTo>
                  <a:lnTo>
                    <a:pt x="66" y="282"/>
                  </a:lnTo>
                  <a:lnTo>
                    <a:pt x="64" y="278"/>
                  </a:lnTo>
                  <a:lnTo>
                    <a:pt x="64" y="274"/>
                  </a:lnTo>
                  <a:lnTo>
                    <a:pt x="64" y="270"/>
                  </a:lnTo>
                  <a:lnTo>
                    <a:pt x="64" y="267"/>
                  </a:lnTo>
                  <a:lnTo>
                    <a:pt x="64" y="261"/>
                  </a:lnTo>
                  <a:lnTo>
                    <a:pt x="64" y="257"/>
                  </a:lnTo>
                  <a:lnTo>
                    <a:pt x="62" y="253"/>
                  </a:lnTo>
                  <a:lnTo>
                    <a:pt x="62" y="249"/>
                  </a:lnTo>
                  <a:lnTo>
                    <a:pt x="62" y="244"/>
                  </a:lnTo>
                  <a:lnTo>
                    <a:pt x="62" y="240"/>
                  </a:lnTo>
                  <a:lnTo>
                    <a:pt x="61" y="234"/>
                  </a:lnTo>
                  <a:lnTo>
                    <a:pt x="61" y="230"/>
                  </a:lnTo>
                  <a:lnTo>
                    <a:pt x="61" y="225"/>
                  </a:lnTo>
                  <a:lnTo>
                    <a:pt x="61" y="221"/>
                  </a:lnTo>
                  <a:lnTo>
                    <a:pt x="61" y="217"/>
                  </a:lnTo>
                  <a:lnTo>
                    <a:pt x="61" y="211"/>
                  </a:lnTo>
                  <a:lnTo>
                    <a:pt x="59" y="208"/>
                  </a:lnTo>
                  <a:lnTo>
                    <a:pt x="59" y="202"/>
                  </a:lnTo>
                  <a:lnTo>
                    <a:pt x="59" y="198"/>
                  </a:lnTo>
                  <a:lnTo>
                    <a:pt x="57" y="192"/>
                  </a:lnTo>
                  <a:lnTo>
                    <a:pt x="57" y="189"/>
                  </a:lnTo>
                  <a:lnTo>
                    <a:pt x="57" y="185"/>
                  </a:lnTo>
                  <a:lnTo>
                    <a:pt x="55" y="179"/>
                  </a:lnTo>
                  <a:lnTo>
                    <a:pt x="55" y="175"/>
                  </a:lnTo>
                  <a:lnTo>
                    <a:pt x="55" y="170"/>
                  </a:lnTo>
                  <a:lnTo>
                    <a:pt x="53" y="166"/>
                  </a:lnTo>
                  <a:lnTo>
                    <a:pt x="53" y="160"/>
                  </a:lnTo>
                  <a:lnTo>
                    <a:pt x="53" y="156"/>
                  </a:lnTo>
                  <a:lnTo>
                    <a:pt x="51" y="152"/>
                  </a:lnTo>
                  <a:lnTo>
                    <a:pt x="51" y="149"/>
                  </a:lnTo>
                  <a:lnTo>
                    <a:pt x="51" y="143"/>
                  </a:lnTo>
                  <a:lnTo>
                    <a:pt x="49" y="139"/>
                  </a:lnTo>
                  <a:lnTo>
                    <a:pt x="49" y="135"/>
                  </a:lnTo>
                  <a:lnTo>
                    <a:pt x="47" y="132"/>
                  </a:lnTo>
                  <a:lnTo>
                    <a:pt x="47" y="128"/>
                  </a:lnTo>
                  <a:lnTo>
                    <a:pt x="47" y="124"/>
                  </a:lnTo>
                  <a:lnTo>
                    <a:pt x="45" y="120"/>
                  </a:lnTo>
                  <a:lnTo>
                    <a:pt x="45" y="116"/>
                  </a:lnTo>
                  <a:lnTo>
                    <a:pt x="43" y="114"/>
                  </a:lnTo>
                  <a:lnTo>
                    <a:pt x="43" y="111"/>
                  </a:lnTo>
                  <a:lnTo>
                    <a:pt x="42" y="107"/>
                  </a:lnTo>
                  <a:lnTo>
                    <a:pt x="42" y="105"/>
                  </a:lnTo>
                  <a:lnTo>
                    <a:pt x="40" y="101"/>
                  </a:lnTo>
                  <a:lnTo>
                    <a:pt x="40" y="97"/>
                  </a:lnTo>
                  <a:lnTo>
                    <a:pt x="38" y="95"/>
                  </a:lnTo>
                  <a:lnTo>
                    <a:pt x="38" y="92"/>
                  </a:lnTo>
                  <a:lnTo>
                    <a:pt x="36" y="90"/>
                  </a:lnTo>
                  <a:lnTo>
                    <a:pt x="36" y="86"/>
                  </a:lnTo>
                  <a:lnTo>
                    <a:pt x="34" y="82"/>
                  </a:lnTo>
                  <a:lnTo>
                    <a:pt x="34" y="80"/>
                  </a:lnTo>
                  <a:lnTo>
                    <a:pt x="32" y="76"/>
                  </a:lnTo>
                  <a:lnTo>
                    <a:pt x="32" y="75"/>
                  </a:lnTo>
                  <a:lnTo>
                    <a:pt x="30" y="69"/>
                  </a:lnTo>
                  <a:lnTo>
                    <a:pt x="28" y="65"/>
                  </a:lnTo>
                  <a:lnTo>
                    <a:pt x="26" y="59"/>
                  </a:lnTo>
                  <a:lnTo>
                    <a:pt x="26" y="54"/>
                  </a:lnTo>
                  <a:lnTo>
                    <a:pt x="23" y="50"/>
                  </a:lnTo>
                  <a:lnTo>
                    <a:pt x="23" y="46"/>
                  </a:lnTo>
                  <a:lnTo>
                    <a:pt x="21" y="40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7" y="29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1" y="19"/>
                  </a:lnTo>
                  <a:lnTo>
                    <a:pt x="11" y="16"/>
                  </a:lnTo>
                  <a:lnTo>
                    <a:pt x="7" y="12"/>
                  </a:lnTo>
                  <a:lnTo>
                    <a:pt x="7" y="8"/>
                  </a:lnTo>
                  <a:lnTo>
                    <a:pt x="5" y="4"/>
                  </a:lnTo>
                  <a:lnTo>
                    <a:pt x="4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5" name="Freeform 36">
              <a:extLst>
                <a:ext uri="{FF2B5EF4-FFF2-40B4-BE49-F238E27FC236}">
                  <a16:creationId xmlns:a16="http://schemas.microsoft.com/office/drawing/2014/main" id="{0AEC7B8B-68A5-484A-BC00-E5E67FFF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1992"/>
              <a:ext cx="46" cy="124"/>
            </a:xfrm>
            <a:custGeom>
              <a:avLst/>
              <a:gdLst>
                <a:gd name="T0" fmla="*/ 1 w 91"/>
                <a:gd name="T1" fmla="*/ 1 h 247"/>
                <a:gd name="T2" fmla="*/ 1 w 91"/>
                <a:gd name="T3" fmla="*/ 1 h 247"/>
                <a:gd name="T4" fmla="*/ 1 w 91"/>
                <a:gd name="T5" fmla="*/ 1 h 247"/>
                <a:gd name="T6" fmla="*/ 1 w 91"/>
                <a:gd name="T7" fmla="*/ 1 h 247"/>
                <a:gd name="T8" fmla="*/ 1 w 91"/>
                <a:gd name="T9" fmla="*/ 1 h 247"/>
                <a:gd name="T10" fmla="*/ 1 w 91"/>
                <a:gd name="T11" fmla="*/ 1 h 247"/>
                <a:gd name="T12" fmla="*/ 1 w 91"/>
                <a:gd name="T13" fmla="*/ 1 h 247"/>
                <a:gd name="T14" fmla="*/ 1 w 91"/>
                <a:gd name="T15" fmla="*/ 1 h 247"/>
                <a:gd name="T16" fmla="*/ 1 w 91"/>
                <a:gd name="T17" fmla="*/ 1 h 247"/>
                <a:gd name="T18" fmla="*/ 1 w 91"/>
                <a:gd name="T19" fmla="*/ 1 h 247"/>
                <a:gd name="T20" fmla="*/ 1 w 91"/>
                <a:gd name="T21" fmla="*/ 1 h 247"/>
                <a:gd name="T22" fmla="*/ 1 w 91"/>
                <a:gd name="T23" fmla="*/ 1 h 247"/>
                <a:gd name="T24" fmla="*/ 1 w 91"/>
                <a:gd name="T25" fmla="*/ 1 h 247"/>
                <a:gd name="T26" fmla="*/ 1 w 91"/>
                <a:gd name="T27" fmla="*/ 1 h 247"/>
                <a:gd name="T28" fmla="*/ 1 w 91"/>
                <a:gd name="T29" fmla="*/ 1 h 247"/>
                <a:gd name="T30" fmla="*/ 1 w 91"/>
                <a:gd name="T31" fmla="*/ 1 h 247"/>
                <a:gd name="T32" fmla="*/ 1 w 91"/>
                <a:gd name="T33" fmla="*/ 1 h 247"/>
                <a:gd name="T34" fmla="*/ 1 w 91"/>
                <a:gd name="T35" fmla="*/ 1 h 247"/>
                <a:gd name="T36" fmla="*/ 1 w 91"/>
                <a:gd name="T37" fmla="*/ 1 h 247"/>
                <a:gd name="T38" fmla="*/ 1 w 91"/>
                <a:gd name="T39" fmla="*/ 1 h 247"/>
                <a:gd name="T40" fmla="*/ 1 w 91"/>
                <a:gd name="T41" fmla="*/ 1 h 247"/>
                <a:gd name="T42" fmla="*/ 1 w 91"/>
                <a:gd name="T43" fmla="*/ 1 h 247"/>
                <a:gd name="T44" fmla="*/ 1 w 91"/>
                <a:gd name="T45" fmla="*/ 1 h 247"/>
                <a:gd name="T46" fmla="*/ 1 w 91"/>
                <a:gd name="T47" fmla="*/ 1 h 247"/>
                <a:gd name="T48" fmla="*/ 1 w 91"/>
                <a:gd name="T49" fmla="*/ 1 h 247"/>
                <a:gd name="T50" fmla="*/ 1 w 91"/>
                <a:gd name="T51" fmla="*/ 1 h 247"/>
                <a:gd name="T52" fmla="*/ 1 w 91"/>
                <a:gd name="T53" fmla="*/ 1 h 247"/>
                <a:gd name="T54" fmla="*/ 1 w 91"/>
                <a:gd name="T55" fmla="*/ 1 h 247"/>
                <a:gd name="T56" fmla="*/ 1 w 91"/>
                <a:gd name="T57" fmla="*/ 1 h 247"/>
                <a:gd name="T58" fmla="*/ 1 w 91"/>
                <a:gd name="T59" fmla="*/ 1 h 247"/>
                <a:gd name="T60" fmla="*/ 1 w 91"/>
                <a:gd name="T61" fmla="*/ 1 h 247"/>
                <a:gd name="T62" fmla="*/ 1 w 91"/>
                <a:gd name="T63" fmla="*/ 1 h 247"/>
                <a:gd name="T64" fmla="*/ 1 w 91"/>
                <a:gd name="T65" fmla="*/ 1 h 247"/>
                <a:gd name="T66" fmla="*/ 1 w 91"/>
                <a:gd name="T67" fmla="*/ 1 h 247"/>
                <a:gd name="T68" fmla="*/ 1 w 91"/>
                <a:gd name="T69" fmla="*/ 1 h 247"/>
                <a:gd name="T70" fmla="*/ 1 w 91"/>
                <a:gd name="T71" fmla="*/ 1 h 247"/>
                <a:gd name="T72" fmla="*/ 1 w 91"/>
                <a:gd name="T73" fmla="*/ 1 h 247"/>
                <a:gd name="T74" fmla="*/ 1 w 91"/>
                <a:gd name="T75" fmla="*/ 1 h 247"/>
                <a:gd name="T76" fmla="*/ 1 w 91"/>
                <a:gd name="T77" fmla="*/ 1 h 247"/>
                <a:gd name="T78" fmla="*/ 1 w 91"/>
                <a:gd name="T79" fmla="*/ 1 h 247"/>
                <a:gd name="T80" fmla="*/ 1 w 91"/>
                <a:gd name="T81" fmla="*/ 1 h 247"/>
                <a:gd name="T82" fmla="*/ 1 w 91"/>
                <a:gd name="T83" fmla="*/ 1 h 247"/>
                <a:gd name="T84" fmla="*/ 1 w 91"/>
                <a:gd name="T85" fmla="*/ 1 h 247"/>
                <a:gd name="T86" fmla="*/ 1 w 91"/>
                <a:gd name="T87" fmla="*/ 1 h 247"/>
                <a:gd name="T88" fmla="*/ 1 w 91"/>
                <a:gd name="T89" fmla="*/ 1 h 24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1"/>
                <a:gd name="T136" fmla="*/ 0 h 247"/>
                <a:gd name="T137" fmla="*/ 91 w 91"/>
                <a:gd name="T138" fmla="*/ 247 h 24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1" h="247">
                  <a:moveTo>
                    <a:pt x="44" y="0"/>
                  </a:moveTo>
                  <a:lnTo>
                    <a:pt x="44" y="0"/>
                  </a:lnTo>
                  <a:lnTo>
                    <a:pt x="46" y="2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3" y="13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1" y="23"/>
                  </a:lnTo>
                  <a:lnTo>
                    <a:pt x="63" y="27"/>
                  </a:lnTo>
                  <a:lnTo>
                    <a:pt x="65" y="30"/>
                  </a:lnTo>
                  <a:lnTo>
                    <a:pt x="66" y="36"/>
                  </a:lnTo>
                  <a:lnTo>
                    <a:pt x="70" y="40"/>
                  </a:lnTo>
                  <a:lnTo>
                    <a:pt x="72" y="44"/>
                  </a:lnTo>
                  <a:lnTo>
                    <a:pt x="74" y="49"/>
                  </a:lnTo>
                  <a:lnTo>
                    <a:pt x="76" y="53"/>
                  </a:lnTo>
                  <a:lnTo>
                    <a:pt x="78" y="59"/>
                  </a:lnTo>
                  <a:lnTo>
                    <a:pt x="80" y="65"/>
                  </a:lnTo>
                  <a:lnTo>
                    <a:pt x="82" y="70"/>
                  </a:lnTo>
                  <a:lnTo>
                    <a:pt x="84" y="72"/>
                  </a:lnTo>
                  <a:lnTo>
                    <a:pt x="84" y="76"/>
                  </a:lnTo>
                  <a:lnTo>
                    <a:pt x="85" y="78"/>
                  </a:lnTo>
                  <a:lnTo>
                    <a:pt x="87" y="82"/>
                  </a:lnTo>
                  <a:lnTo>
                    <a:pt x="87" y="84"/>
                  </a:lnTo>
                  <a:lnTo>
                    <a:pt x="87" y="87"/>
                  </a:lnTo>
                  <a:lnTo>
                    <a:pt x="87" y="89"/>
                  </a:lnTo>
                  <a:lnTo>
                    <a:pt x="89" y="93"/>
                  </a:lnTo>
                  <a:lnTo>
                    <a:pt x="89" y="97"/>
                  </a:lnTo>
                  <a:lnTo>
                    <a:pt x="89" y="99"/>
                  </a:lnTo>
                  <a:lnTo>
                    <a:pt x="89" y="103"/>
                  </a:lnTo>
                  <a:lnTo>
                    <a:pt x="91" y="106"/>
                  </a:lnTo>
                  <a:lnTo>
                    <a:pt x="91" y="108"/>
                  </a:lnTo>
                  <a:lnTo>
                    <a:pt x="91" y="112"/>
                  </a:lnTo>
                  <a:lnTo>
                    <a:pt x="91" y="114"/>
                  </a:lnTo>
                  <a:lnTo>
                    <a:pt x="91" y="118"/>
                  </a:lnTo>
                  <a:lnTo>
                    <a:pt x="91" y="122"/>
                  </a:lnTo>
                  <a:lnTo>
                    <a:pt x="91" y="125"/>
                  </a:lnTo>
                  <a:lnTo>
                    <a:pt x="91" y="129"/>
                  </a:lnTo>
                  <a:lnTo>
                    <a:pt x="91" y="131"/>
                  </a:lnTo>
                  <a:lnTo>
                    <a:pt x="89" y="135"/>
                  </a:lnTo>
                  <a:lnTo>
                    <a:pt x="89" y="137"/>
                  </a:lnTo>
                  <a:lnTo>
                    <a:pt x="89" y="141"/>
                  </a:lnTo>
                  <a:lnTo>
                    <a:pt x="89" y="144"/>
                  </a:lnTo>
                  <a:lnTo>
                    <a:pt x="87" y="146"/>
                  </a:lnTo>
                  <a:lnTo>
                    <a:pt x="87" y="150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4" y="158"/>
                  </a:lnTo>
                  <a:lnTo>
                    <a:pt x="84" y="162"/>
                  </a:lnTo>
                  <a:lnTo>
                    <a:pt x="82" y="163"/>
                  </a:lnTo>
                  <a:lnTo>
                    <a:pt x="82" y="167"/>
                  </a:lnTo>
                  <a:lnTo>
                    <a:pt x="80" y="169"/>
                  </a:lnTo>
                  <a:lnTo>
                    <a:pt x="78" y="173"/>
                  </a:lnTo>
                  <a:lnTo>
                    <a:pt x="78" y="175"/>
                  </a:lnTo>
                  <a:lnTo>
                    <a:pt x="76" y="179"/>
                  </a:lnTo>
                  <a:lnTo>
                    <a:pt x="72" y="182"/>
                  </a:lnTo>
                  <a:lnTo>
                    <a:pt x="70" y="188"/>
                  </a:lnTo>
                  <a:lnTo>
                    <a:pt x="66" y="192"/>
                  </a:lnTo>
                  <a:lnTo>
                    <a:pt x="63" y="198"/>
                  </a:lnTo>
                  <a:lnTo>
                    <a:pt x="59" y="201"/>
                  </a:lnTo>
                  <a:lnTo>
                    <a:pt x="55" y="205"/>
                  </a:lnTo>
                  <a:lnTo>
                    <a:pt x="51" y="211"/>
                  </a:lnTo>
                  <a:lnTo>
                    <a:pt x="47" y="215"/>
                  </a:lnTo>
                  <a:lnTo>
                    <a:pt x="44" y="217"/>
                  </a:lnTo>
                  <a:lnTo>
                    <a:pt x="40" y="220"/>
                  </a:lnTo>
                  <a:lnTo>
                    <a:pt x="36" y="224"/>
                  </a:lnTo>
                  <a:lnTo>
                    <a:pt x="34" y="228"/>
                  </a:lnTo>
                  <a:lnTo>
                    <a:pt x="30" y="230"/>
                  </a:lnTo>
                  <a:lnTo>
                    <a:pt x="27" y="232"/>
                  </a:lnTo>
                  <a:lnTo>
                    <a:pt x="23" y="236"/>
                  </a:lnTo>
                  <a:lnTo>
                    <a:pt x="21" y="238"/>
                  </a:lnTo>
                  <a:lnTo>
                    <a:pt x="15" y="241"/>
                  </a:lnTo>
                  <a:lnTo>
                    <a:pt x="13" y="243"/>
                  </a:lnTo>
                  <a:lnTo>
                    <a:pt x="9" y="245"/>
                  </a:lnTo>
                  <a:lnTo>
                    <a:pt x="9" y="247"/>
                  </a:lnTo>
                  <a:lnTo>
                    <a:pt x="0" y="222"/>
                  </a:lnTo>
                  <a:lnTo>
                    <a:pt x="2" y="220"/>
                  </a:lnTo>
                  <a:lnTo>
                    <a:pt x="4" y="220"/>
                  </a:lnTo>
                  <a:lnTo>
                    <a:pt x="6" y="217"/>
                  </a:lnTo>
                  <a:lnTo>
                    <a:pt x="11" y="215"/>
                  </a:lnTo>
                  <a:lnTo>
                    <a:pt x="13" y="213"/>
                  </a:lnTo>
                  <a:lnTo>
                    <a:pt x="17" y="211"/>
                  </a:lnTo>
                  <a:lnTo>
                    <a:pt x="19" y="207"/>
                  </a:lnTo>
                  <a:lnTo>
                    <a:pt x="23" y="205"/>
                  </a:lnTo>
                  <a:lnTo>
                    <a:pt x="27" y="203"/>
                  </a:lnTo>
                  <a:lnTo>
                    <a:pt x="28" y="200"/>
                  </a:lnTo>
                  <a:lnTo>
                    <a:pt x="32" y="196"/>
                  </a:lnTo>
                  <a:lnTo>
                    <a:pt x="36" y="194"/>
                  </a:lnTo>
                  <a:lnTo>
                    <a:pt x="38" y="190"/>
                  </a:lnTo>
                  <a:lnTo>
                    <a:pt x="42" y="186"/>
                  </a:lnTo>
                  <a:lnTo>
                    <a:pt x="46" y="182"/>
                  </a:lnTo>
                  <a:lnTo>
                    <a:pt x="47" y="179"/>
                  </a:lnTo>
                  <a:lnTo>
                    <a:pt x="51" y="173"/>
                  </a:lnTo>
                  <a:lnTo>
                    <a:pt x="53" y="169"/>
                  </a:lnTo>
                  <a:lnTo>
                    <a:pt x="57" y="165"/>
                  </a:lnTo>
                  <a:lnTo>
                    <a:pt x="59" y="162"/>
                  </a:lnTo>
                  <a:lnTo>
                    <a:pt x="61" y="156"/>
                  </a:lnTo>
                  <a:lnTo>
                    <a:pt x="63" y="150"/>
                  </a:lnTo>
                  <a:lnTo>
                    <a:pt x="65" y="146"/>
                  </a:lnTo>
                  <a:lnTo>
                    <a:pt x="66" y="141"/>
                  </a:lnTo>
                  <a:lnTo>
                    <a:pt x="68" y="137"/>
                  </a:lnTo>
                  <a:lnTo>
                    <a:pt x="68" y="135"/>
                  </a:lnTo>
                  <a:lnTo>
                    <a:pt x="68" y="131"/>
                  </a:lnTo>
                  <a:lnTo>
                    <a:pt x="70" y="129"/>
                  </a:lnTo>
                  <a:lnTo>
                    <a:pt x="70" y="127"/>
                  </a:lnTo>
                  <a:lnTo>
                    <a:pt x="70" y="123"/>
                  </a:lnTo>
                  <a:lnTo>
                    <a:pt x="70" y="122"/>
                  </a:lnTo>
                  <a:lnTo>
                    <a:pt x="70" y="118"/>
                  </a:lnTo>
                  <a:lnTo>
                    <a:pt x="70" y="116"/>
                  </a:lnTo>
                  <a:lnTo>
                    <a:pt x="70" y="112"/>
                  </a:lnTo>
                  <a:lnTo>
                    <a:pt x="70" y="110"/>
                  </a:lnTo>
                  <a:lnTo>
                    <a:pt x="70" y="106"/>
                  </a:lnTo>
                  <a:lnTo>
                    <a:pt x="68" y="101"/>
                  </a:lnTo>
                  <a:lnTo>
                    <a:pt x="68" y="95"/>
                  </a:lnTo>
                  <a:lnTo>
                    <a:pt x="68" y="89"/>
                  </a:lnTo>
                  <a:lnTo>
                    <a:pt x="66" y="85"/>
                  </a:lnTo>
                  <a:lnTo>
                    <a:pt x="65" y="80"/>
                  </a:lnTo>
                  <a:lnTo>
                    <a:pt x="65" y="76"/>
                  </a:lnTo>
                  <a:lnTo>
                    <a:pt x="63" y="70"/>
                  </a:lnTo>
                  <a:lnTo>
                    <a:pt x="61" y="66"/>
                  </a:lnTo>
                  <a:lnTo>
                    <a:pt x="59" y="63"/>
                  </a:lnTo>
                  <a:lnTo>
                    <a:pt x="59" y="59"/>
                  </a:lnTo>
                  <a:lnTo>
                    <a:pt x="55" y="55"/>
                  </a:lnTo>
                  <a:lnTo>
                    <a:pt x="55" y="51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49" y="42"/>
                  </a:lnTo>
                  <a:lnTo>
                    <a:pt x="47" y="38"/>
                  </a:lnTo>
                  <a:lnTo>
                    <a:pt x="46" y="36"/>
                  </a:lnTo>
                  <a:lnTo>
                    <a:pt x="44" y="32"/>
                  </a:lnTo>
                  <a:lnTo>
                    <a:pt x="40" y="28"/>
                  </a:lnTo>
                  <a:lnTo>
                    <a:pt x="38" y="25"/>
                  </a:lnTo>
                  <a:lnTo>
                    <a:pt x="34" y="23"/>
                  </a:lnTo>
                  <a:lnTo>
                    <a:pt x="32" y="21"/>
                  </a:lnTo>
                  <a:lnTo>
                    <a:pt x="32" y="19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6" name="Freeform 37">
              <a:extLst>
                <a:ext uri="{FF2B5EF4-FFF2-40B4-BE49-F238E27FC236}">
                  <a16:creationId xmlns:a16="http://schemas.microsoft.com/office/drawing/2014/main" id="{C472C7CB-956A-F149-BFB2-E9B77F322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580"/>
              <a:ext cx="117" cy="504"/>
            </a:xfrm>
            <a:custGeom>
              <a:avLst/>
              <a:gdLst>
                <a:gd name="T0" fmla="*/ 1 w 234"/>
                <a:gd name="T1" fmla="*/ 1 h 1007"/>
                <a:gd name="T2" fmla="*/ 1 w 234"/>
                <a:gd name="T3" fmla="*/ 1 h 1007"/>
                <a:gd name="T4" fmla="*/ 1 w 234"/>
                <a:gd name="T5" fmla="*/ 1 h 1007"/>
                <a:gd name="T6" fmla="*/ 1 w 234"/>
                <a:gd name="T7" fmla="*/ 1 h 1007"/>
                <a:gd name="T8" fmla="*/ 1 w 234"/>
                <a:gd name="T9" fmla="*/ 1 h 1007"/>
                <a:gd name="T10" fmla="*/ 1 w 234"/>
                <a:gd name="T11" fmla="*/ 1 h 1007"/>
                <a:gd name="T12" fmla="*/ 1 w 234"/>
                <a:gd name="T13" fmla="*/ 1 h 1007"/>
                <a:gd name="T14" fmla="*/ 1 w 234"/>
                <a:gd name="T15" fmla="*/ 1 h 1007"/>
                <a:gd name="T16" fmla="*/ 1 w 234"/>
                <a:gd name="T17" fmla="*/ 1 h 1007"/>
                <a:gd name="T18" fmla="*/ 1 w 234"/>
                <a:gd name="T19" fmla="*/ 1 h 1007"/>
                <a:gd name="T20" fmla="*/ 1 w 234"/>
                <a:gd name="T21" fmla="*/ 1 h 1007"/>
                <a:gd name="T22" fmla="*/ 1 w 234"/>
                <a:gd name="T23" fmla="*/ 1 h 1007"/>
                <a:gd name="T24" fmla="*/ 1 w 234"/>
                <a:gd name="T25" fmla="*/ 1 h 1007"/>
                <a:gd name="T26" fmla="*/ 1 w 234"/>
                <a:gd name="T27" fmla="*/ 1 h 1007"/>
                <a:gd name="T28" fmla="*/ 1 w 234"/>
                <a:gd name="T29" fmla="*/ 1 h 1007"/>
                <a:gd name="T30" fmla="*/ 1 w 234"/>
                <a:gd name="T31" fmla="*/ 1 h 1007"/>
                <a:gd name="T32" fmla="*/ 1 w 234"/>
                <a:gd name="T33" fmla="*/ 1 h 1007"/>
                <a:gd name="T34" fmla="*/ 1 w 234"/>
                <a:gd name="T35" fmla="*/ 1 h 1007"/>
                <a:gd name="T36" fmla="*/ 1 w 234"/>
                <a:gd name="T37" fmla="*/ 1 h 1007"/>
                <a:gd name="T38" fmla="*/ 1 w 234"/>
                <a:gd name="T39" fmla="*/ 1 h 1007"/>
                <a:gd name="T40" fmla="*/ 1 w 234"/>
                <a:gd name="T41" fmla="*/ 1 h 1007"/>
                <a:gd name="T42" fmla="*/ 1 w 234"/>
                <a:gd name="T43" fmla="*/ 1 h 1007"/>
                <a:gd name="T44" fmla="*/ 1 w 234"/>
                <a:gd name="T45" fmla="*/ 1 h 1007"/>
                <a:gd name="T46" fmla="*/ 1 w 234"/>
                <a:gd name="T47" fmla="*/ 1 h 1007"/>
                <a:gd name="T48" fmla="*/ 1 w 234"/>
                <a:gd name="T49" fmla="*/ 1 h 1007"/>
                <a:gd name="T50" fmla="*/ 1 w 234"/>
                <a:gd name="T51" fmla="*/ 1 h 1007"/>
                <a:gd name="T52" fmla="*/ 1 w 234"/>
                <a:gd name="T53" fmla="*/ 1 h 1007"/>
                <a:gd name="T54" fmla="*/ 1 w 234"/>
                <a:gd name="T55" fmla="*/ 1 h 1007"/>
                <a:gd name="T56" fmla="*/ 1 w 234"/>
                <a:gd name="T57" fmla="*/ 1 h 1007"/>
                <a:gd name="T58" fmla="*/ 1 w 234"/>
                <a:gd name="T59" fmla="*/ 1 h 1007"/>
                <a:gd name="T60" fmla="*/ 1 w 234"/>
                <a:gd name="T61" fmla="*/ 1 h 1007"/>
                <a:gd name="T62" fmla="*/ 1 w 234"/>
                <a:gd name="T63" fmla="*/ 1 h 1007"/>
                <a:gd name="T64" fmla="*/ 1 w 234"/>
                <a:gd name="T65" fmla="*/ 1 h 1007"/>
                <a:gd name="T66" fmla="*/ 1 w 234"/>
                <a:gd name="T67" fmla="*/ 1 h 1007"/>
                <a:gd name="T68" fmla="*/ 1 w 234"/>
                <a:gd name="T69" fmla="*/ 1 h 1007"/>
                <a:gd name="T70" fmla="*/ 1 w 234"/>
                <a:gd name="T71" fmla="*/ 1 h 1007"/>
                <a:gd name="T72" fmla="*/ 1 w 234"/>
                <a:gd name="T73" fmla="*/ 1 h 1007"/>
                <a:gd name="T74" fmla="*/ 1 w 234"/>
                <a:gd name="T75" fmla="*/ 1 h 1007"/>
                <a:gd name="T76" fmla="*/ 1 w 234"/>
                <a:gd name="T77" fmla="*/ 1 h 1007"/>
                <a:gd name="T78" fmla="*/ 1 w 234"/>
                <a:gd name="T79" fmla="*/ 1 h 1007"/>
                <a:gd name="T80" fmla="*/ 1 w 234"/>
                <a:gd name="T81" fmla="*/ 1 h 1007"/>
                <a:gd name="T82" fmla="*/ 1 w 234"/>
                <a:gd name="T83" fmla="*/ 1 h 1007"/>
                <a:gd name="T84" fmla="*/ 1 w 234"/>
                <a:gd name="T85" fmla="*/ 1 h 1007"/>
                <a:gd name="T86" fmla="*/ 1 w 234"/>
                <a:gd name="T87" fmla="*/ 1 h 1007"/>
                <a:gd name="T88" fmla="*/ 1 w 234"/>
                <a:gd name="T89" fmla="*/ 1 h 1007"/>
                <a:gd name="T90" fmla="*/ 1 w 234"/>
                <a:gd name="T91" fmla="*/ 1 h 1007"/>
                <a:gd name="T92" fmla="*/ 1 w 234"/>
                <a:gd name="T93" fmla="*/ 1 h 1007"/>
                <a:gd name="T94" fmla="*/ 1 w 234"/>
                <a:gd name="T95" fmla="*/ 1 h 1007"/>
                <a:gd name="T96" fmla="*/ 1 w 234"/>
                <a:gd name="T97" fmla="*/ 1 h 1007"/>
                <a:gd name="T98" fmla="*/ 1 w 234"/>
                <a:gd name="T99" fmla="*/ 1 h 1007"/>
                <a:gd name="T100" fmla="*/ 1 w 234"/>
                <a:gd name="T101" fmla="*/ 1 h 1007"/>
                <a:gd name="T102" fmla="*/ 1 w 234"/>
                <a:gd name="T103" fmla="*/ 1 h 1007"/>
                <a:gd name="T104" fmla="*/ 1 w 234"/>
                <a:gd name="T105" fmla="*/ 1 h 1007"/>
                <a:gd name="T106" fmla="*/ 1 w 234"/>
                <a:gd name="T107" fmla="*/ 1 h 1007"/>
                <a:gd name="T108" fmla="*/ 1 w 234"/>
                <a:gd name="T109" fmla="*/ 1 h 1007"/>
                <a:gd name="T110" fmla="*/ 1 w 234"/>
                <a:gd name="T111" fmla="*/ 1 h 1007"/>
                <a:gd name="T112" fmla="*/ 1 w 234"/>
                <a:gd name="T113" fmla="*/ 1 h 1007"/>
                <a:gd name="T114" fmla="*/ 1 w 234"/>
                <a:gd name="T115" fmla="*/ 1 h 1007"/>
                <a:gd name="T116" fmla="*/ 1 w 234"/>
                <a:gd name="T117" fmla="*/ 1 h 1007"/>
                <a:gd name="T118" fmla="*/ 1 w 234"/>
                <a:gd name="T119" fmla="*/ 1 h 1007"/>
                <a:gd name="T120" fmla="*/ 1 w 234"/>
                <a:gd name="T121" fmla="*/ 1 h 1007"/>
                <a:gd name="T122" fmla="*/ 1 w 234"/>
                <a:gd name="T123" fmla="*/ 1 h 1007"/>
                <a:gd name="T124" fmla="*/ 1 w 234"/>
                <a:gd name="T125" fmla="*/ 0 h 100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4"/>
                <a:gd name="T190" fmla="*/ 0 h 1007"/>
                <a:gd name="T191" fmla="*/ 234 w 234"/>
                <a:gd name="T192" fmla="*/ 1007 h 100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4" h="1007">
                  <a:moveTo>
                    <a:pt x="0" y="0"/>
                  </a:moveTo>
                  <a:lnTo>
                    <a:pt x="213" y="196"/>
                  </a:lnTo>
                  <a:lnTo>
                    <a:pt x="211" y="198"/>
                  </a:lnTo>
                  <a:lnTo>
                    <a:pt x="211" y="200"/>
                  </a:lnTo>
                  <a:lnTo>
                    <a:pt x="211" y="202"/>
                  </a:lnTo>
                  <a:lnTo>
                    <a:pt x="211" y="205"/>
                  </a:lnTo>
                  <a:lnTo>
                    <a:pt x="211" y="207"/>
                  </a:lnTo>
                  <a:lnTo>
                    <a:pt x="211" y="211"/>
                  </a:lnTo>
                  <a:lnTo>
                    <a:pt x="211" y="215"/>
                  </a:lnTo>
                  <a:lnTo>
                    <a:pt x="211" y="219"/>
                  </a:lnTo>
                  <a:lnTo>
                    <a:pt x="211" y="222"/>
                  </a:lnTo>
                  <a:lnTo>
                    <a:pt x="211" y="228"/>
                  </a:lnTo>
                  <a:lnTo>
                    <a:pt x="211" y="234"/>
                  </a:lnTo>
                  <a:lnTo>
                    <a:pt x="211" y="240"/>
                  </a:lnTo>
                  <a:lnTo>
                    <a:pt x="211" y="245"/>
                  </a:lnTo>
                  <a:lnTo>
                    <a:pt x="211" y="251"/>
                  </a:lnTo>
                  <a:lnTo>
                    <a:pt x="210" y="259"/>
                  </a:lnTo>
                  <a:lnTo>
                    <a:pt x="210" y="264"/>
                  </a:lnTo>
                  <a:lnTo>
                    <a:pt x="210" y="272"/>
                  </a:lnTo>
                  <a:lnTo>
                    <a:pt x="210" y="280"/>
                  </a:lnTo>
                  <a:lnTo>
                    <a:pt x="210" y="285"/>
                  </a:lnTo>
                  <a:lnTo>
                    <a:pt x="210" y="293"/>
                  </a:lnTo>
                  <a:lnTo>
                    <a:pt x="208" y="300"/>
                  </a:lnTo>
                  <a:lnTo>
                    <a:pt x="208" y="310"/>
                  </a:lnTo>
                  <a:lnTo>
                    <a:pt x="208" y="318"/>
                  </a:lnTo>
                  <a:lnTo>
                    <a:pt x="208" y="325"/>
                  </a:lnTo>
                  <a:lnTo>
                    <a:pt x="208" y="333"/>
                  </a:lnTo>
                  <a:lnTo>
                    <a:pt x="208" y="342"/>
                  </a:lnTo>
                  <a:lnTo>
                    <a:pt x="208" y="350"/>
                  </a:lnTo>
                  <a:lnTo>
                    <a:pt x="206" y="359"/>
                  </a:lnTo>
                  <a:lnTo>
                    <a:pt x="206" y="369"/>
                  </a:lnTo>
                  <a:lnTo>
                    <a:pt x="206" y="376"/>
                  </a:lnTo>
                  <a:lnTo>
                    <a:pt x="206" y="386"/>
                  </a:lnTo>
                  <a:lnTo>
                    <a:pt x="206" y="394"/>
                  </a:lnTo>
                  <a:lnTo>
                    <a:pt x="204" y="403"/>
                  </a:lnTo>
                  <a:lnTo>
                    <a:pt x="204" y="413"/>
                  </a:lnTo>
                  <a:lnTo>
                    <a:pt x="204" y="420"/>
                  </a:lnTo>
                  <a:lnTo>
                    <a:pt x="204" y="430"/>
                  </a:lnTo>
                  <a:lnTo>
                    <a:pt x="204" y="437"/>
                  </a:lnTo>
                  <a:lnTo>
                    <a:pt x="204" y="447"/>
                  </a:lnTo>
                  <a:lnTo>
                    <a:pt x="202" y="454"/>
                  </a:lnTo>
                  <a:lnTo>
                    <a:pt x="202" y="462"/>
                  </a:lnTo>
                  <a:lnTo>
                    <a:pt x="202" y="471"/>
                  </a:lnTo>
                  <a:lnTo>
                    <a:pt x="202" y="479"/>
                  </a:lnTo>
                  <a:lnTo>
                    <a:pt x="202" y="487"/>
                  </a:lnTo>
                  <a:lnTo>
                    <a:pt x="200" y="494"/>
                  </a:lnTo>
                  <a:lnTo>
                    <a:pt x="200" y="502"/>
                  </a:lnTo>
                  <a:lnTo>
                    <a:pt x="200" y="509"/>
                  </a:lnTo>
                  <a:lnTo>
                    <a:pt x="200" y="515"/>
                  </a:lnTo>
                  <a:lnTo>
                    <a:pt x="200" y="523"/>
                  </a:lnTo>
                  <a:lnTo>
                    <a:pt x="200" y="530"/>
                  </a:lnTo>
                  <a:lnTo>
                    <a:pt x="200" y="536"/>
                  </a:lnTo>
                  <a:lnTo>
                    <a:pt x="198" y="542"/>
                  </a:lnTo>
                  <a:lnTo>
                    <a:pt x="198" y="547"/>
                  </a:lnTo>
                  <a:lnTo>
                    <a:pt x="198" y="553"/>
                  </a:lnTo>
                  <a:lnTo>
                    <a:pt x="198" y="559"/>
                  </a:lnTo>
                  <a:lnTo>
                    <a:pt x="198" y="563"/>
                  </a:lnTo>
                  <a:lnTo>
                    <a:pt x="198" y="568"/>
                  </a:lnTo>
                  <a:lnTo>
                    <a:pt x="198" y="572"/>
                  </a:lnTo>
                  <a:lnTo>
                    <a:pt x="198" y="576"/>
                  </a:lnTo>
                  <a:lnTo>
                    <a:pt x="198" y="580"/>
                  </a:lnTo>
                  <a:lnTo>
                    <a:pt x="198" y="582"/>
                  </a:lnTo>
                  <a:lnTo>
                    <a:pt x="198" y="584"/>
                  </a:lnTo>
                  <a:lnTo>
                    <a:pt x="198" y="587"/>
                  </a:lnTo>
                  <a:lnTo>
                    <a:pt x="196" y="589"/>
                  </a:lnTo>
                  <a:lnTo>
                    <a:pt x="196" y="591"/>
                  </a:lnTo>
                  <a:lnTo>
                    <a:pt x="196" y="593"/>
                  </a:lnTo>
                  <a:lnTo>
                    <a:pt x="196" y="597"/>
                  </a:lnTo>
                  <a:lnTo>
                    <a:pt x="196" y="601"/>
                  </a:lnTo>
                  <a:lnTo>
                    <a:pt x="196" y="605"/>
                  </a:lnTo>
                  <a:lnTo>
                    <a:pt x="194" y="608"/>
                  </a:lnTo>
                  <a:lnTo>
                    <a:pt x="194" y="614"/>
                  </a:lnTo>
                  <a:lnTo>
                    <a:pt x="194" y="620"/>
                  </a:lnTo>
                  <a:lnTo>
                    <a:pt x="194" y="625"/>
                  </a:lnTo>
                  <a:lnTo>
                    <a:pt x="194" y="631"/>
                  </a:lnTo>
                  <a:lnTo>
                    <a:pt x="194" y="639"/>
                  </a:lnTo>
                  <a:lnTo>
                    <a:pt x="192" y="644"/>
                  </a:lnTo>
                  <a:lnTo>
                    <a:pt x="192" y="652"/>
                  </a:lnTo>
                  <a:lnTo>
                    <a:pt x="192" y="660"/>
                  </a:lnTo>
                  <a:lnTo>
                    <a:pt x="192" y="667"/>
                  </a:lnTo>
                  <a:lnTo>
                    <a:pt x="191" y="675"/>
                  </a:lnTo>
                  <a:lnTo>
                    <a:pt x="191" y="682"/>
                  </a:lnTo>
                  <a:lnTo>
                    <a:pt x="191" y="690"/>
                  </a:lnTo>
                  <a:lnTo>
                    <a:pt x="191" y="700"/>
                  </a:lnTo>
                  <a:lnTo>
                    <a:pt x="189" y="707"/>
                  </a:lnTo>
                  <a:lnTo>
                    <a:pt x="189" y="715"/>
                  </a:lnTo>
                  <a:lnTo>
                    <a:pt x="189" y="724"/>
                  </a:lnTo>
                  <a:lnTo>
                    <a:pt x="189" y="734"/>
                  </a:lnTo>
                  <a:lnTo>
                    <a:pt x="187" y="743"/>
                  </a:lnTo>
                  <a:lnTo>
                    <a:pt x="187" y="753"/>
                  </a:lnTo>
                  <a:lnTo>
                    <a:pt x="187" y="760"/>
                  </a:lnTo>
                  <a:lnTo>
                    <a:pt x="185" y="770"/>
                  </a:lnTo>
                  <a:lnTo>
                    <a:pt x="185" y="779"/>
                  </a:lnTo>
                  <a:lnTo>
                    <a:pt x="185" y="789"/>
                  </a:lnTo>
                  <a:lnTo>
                    <a:pt x="185" y="798"/>
                  </a:lnTo>
                  <a:lnTo>
                    <a:pt x="185" y="808"/>
                  </a:lnTo>
                  <a:lnTo>
                    <a:pt x="183" y="817"/>
                  </a:lnTo>
                  <a:lnTo>
                    <a:pt x="183" y="827"/>
                  </a:lnTo>
                  <a:lnTo>
                    <a:pt x="183" y="836"/>
                  </a:lnTo>
                  <a:lnTo>
                    <a:pt x="181" y="844"/>
                  </a:lnTo>
                  <a:lnTo>
                    <a:pt x="181" y="853"/>
                  </a:lnTo>
                  <a:lnTo>
                    <a:pt x="181" y="863"/>
                  </a:lnTo>
                  <a:lnTo>
                    <a:pt x="179" y="871"/>
                  </a:lnTo>
                  <a:lnTo>
                    <a:pt x="179" y="880"/>
                  </a:lnTo>
                  <a:lnTo>
                    <a:pt x="179" y="888"/>
                  </a:lnTo>
                  <a:lnTo>
                    <a:pt x="177" y="897"/>
                  </a:lnTo>
                  <a:lnTo>
                    <a:pt x="177" y="905"/>
                  </a:lnTo>
                  <a:lnTo>
                    <a:pt x="177" y="912"/>
                  </a:lnTo>
                  <a:lnTo>
                    <a:pt x="177" y="920"/>
                  </a:lnTo>
                  <a:lnTo>
                    <a:pt x="177" y="928"/>
                  </a:lnTo>
                  <a:lnTo>
                    <a:pt x="175" y="935"/>
                  </a:lnTo>
                  <a:lnTo>
                    <a:pt x="175" y="943"/>
                  </a:lnTo>
                  <a:lnTo>
                    <a:pt x="175" y="948"/>
                  </a:lnTo>
                  <a:lnTo>
                    <a:pt x="175" y="954"/>
                  </a:lnTo>
                  <a:lnTo>
                    <a:pt x="173" y="960"/>
                  </a:lnTo>
                  <a:lnTo>
                    <a:pt x="173" y="968"/>
                  </a:lnTo>
                  <a:lnTo>
                    <a:pt x="173" y="971"/>
                  </a:lnTo>
                  <a:lnTo>
                    <a:pt x="173" y="977"/>
                  </a:lnTo>
                  <a:lnTo>
                    <a:pt x="173" y="981"/>
                  </a:lnTo>
                  <a:lnTo>
                    <a:pt x="173" y="987"/>
                  </a:lnTo>
                  <a:lnTo>
                    <a:pt x="172" y="988"/>
                  </a:lnTo>
                  <a:lnTo>
                    <a:pt x="172" y="992"/>
                  </a:lnTo>
                  <a:lnTo>
                    <a:pt x="172" y="994"/>
                  </a:lnTo>
                  <a:lnTo>
                    <a:pt x="172" y="998"/>
                  </a:lnTo>
                  <a:lnTo>
                    <a:pt x="172" y="1002"/>
                  </a:lnTo>
                  <a:lnTo>
                    <a:pt x="194" y="1007"/>
                  </a:lnTo>
                  <a:lnTo>
                    <a:pt x="194" y="1006"/>
                  </a:lnTo>
                  <a:lnTo>
                    <a:pt x="194" y="1002"/>
                  </a:lnTo>
                  <a:lnTo>
                    <a:pt x="194" y="1000"/>
                  </a:lnTo>
                  <a:lnTo>
                    <a:pt x="194" y="996"/>
                  </a:lnTo>
                  <a:lnTo>
                    <a:pt x="194" y="994"/>
                  </a:lnTo>
                  <a:lnTo>
                    <a:pt x="196" y="990"/>
                  </a:lnTo>
                  <a:lnTo>
                    <a:pt x="196" y="985"/>
                  </a:lnTo>
                  <a:lnTo>
                    <a:pt x="196" y="981"/>
                  </a:lnTo>
                  <a:lnTo>
                    <a:pt x="196" y="975"/>
                  </a:lnTo>
                  <a:lnTo>
                    <a:pt x="196" y="969"/>
                  </a:lnTo>
                  <a:lnTo>
                    <a:pt x="196" y="964"/>
                  </a:lnTo>
                  <a:lnTo>
                    <a:pt x="198" y="958"/>
                  </a:lnTo>
                  <a:lnTo>
                    <a:pt x="198" y="952"/>
                  </a:lnTo>
                  <a:lnTo>
                    <a:pt x="198" y="945"/>
                  </a:lnTo>
                  <a:lnTo>
                    <a:pt x="198" y="937"/>
                  </a:lnTo>
                  <a:lnTo>
                    <a:pt x="198" y="929"/>
                  </a:lnTo>
                  <a:lnTo>
                    <a:pt x="200" y="922"/>
                  </a:lnTo>
                  <a:lnTo>
                    <a:pt x="200" y="914"/>
                  </a:lnTo>
                  <a:lnTo>
                    <a:pt x="200" y="905"/>
                  </a:lnTo>
                  <a:lnTo>
                    <a:pt x="200" y="897"/>
                  </a:lnTo>
                  <a:lnTo>
                    <a:pt x="200" y="888"/>
                  </a:lnTo>
                  <a:lnTo>
                    <a:pt x="202" y="880"/>
                  </a:lnTo>
                  <a:lnTo>
                    <a:pt x="202" y="871"/>
                  </a:lnTo>
                  <a:lnTo>
                    <a:pt x="202" y="861"/>
                  </a:lnTo>
                  <a:lnTo>
                    <a:pt x="202" y="852"/>
                  </a:lnTo>
                  <a:lnTo>
                    <a:pt x="204" y="842"/>
                  </a:lnTo>
                  <a:lnTo>
                    <a:pt x="204" y="831"/>
                  </a:lnTo>
                  <a:lnTo>
                    <a:pt x="204" y="821"/>
                  </a:lnTo>
                  <a:lnTo>
                    <a:pt x="206" y="812"/>
                  </a:lnTo>
                  <a:lnTo>
                    <a:pt x="206" y="802"/>
                  </a:lnTo>
                  <a:lnTo>
                    <a:pt x="206" y="793"/>
                  </a:lnTo>
                  <a:lnTo>
                    <a:pt x="208" y="781"/>
                  </a:lnTo>
                  <a:lnTo>
                    <a:pt x="208" y="772"/>
                  </a:lnTo>
                  <a:lnTo>
                    <a:pt x="208" y="762"/>
                  </a:lnTo>
                  <a:lnTo>
                    <a:pt x="210" y="753"/>
                  </a:lnTo>
                  <a:lnTo>
                    <a:pt x="210" y="741"/>
                  </a:lnTo>
                  <a:lnTo>
                    <a:pt x="210" y="732"/>
                  </a:lnTo>
                  <a:lnTo>
                    <a:pt x="211" y="722"/>
                  </a:lnTo>
                  <a:lnTo>
                    <a:pt x="211" y="713"/>
                  </a:lnTo>
                  <a:lnTo>
                    <a:pt x="211" y="703"/>
                  </a:lnTo>
                  <a:lnTo>
                    <a:pt x="211" y="692"/>
                  </a:lnTo>
                  <a:lnTo>
                    <a:pt x="213" y="682"/>
                  </a:lnTo>
                  <a:lnTo>
                    <a:pt x="213" y="675"/>
                  </a:lnTo>
                  <a:lnTo>
                    <a:pt x="213" y="665"/>
                  </a:lnTo>
                  <a:lnTo>
                    <a:pt x="215" y="656"/>
                  </a:lnTo>
                  <a:lnTo>
                    <a:pt x="215" y="648"/>
                  </a:lnTo>
                  <a:lnTo>
                    <a:pt x="215" y="639"/>
                  </a:lnTo>
                  <a:lnTo>
                    <a:pt x="215" y="631"/>
                  </a:lnTo>
                  <a:lnTo>
                    <a:pt x="217" y="622"/>
                  </a:lnTo>
                  <a:lnTo>
                    <a:pt x="217" y="614"/>
                  </a:lnTo>
                  <a:lnTo>
                    <a:pt x="217" y="606"/>
                  </a:lnTo>
                  <a:lnTo>
                    <a:pt x="217" y="601"/>
                  </a:lnTo>
                  <a:lnTo>
                    <a:pt x="219" y="593"/>
                  </a:lnTo>
                  <a:lnTo>
                    <a:pt x="219" y="587"/>
                  </a:lnTo>
                  <a:lnTo>
                    <a:pt x="219" y="580"/>
                  </a:lnTo>
                  <a:lnTo>
                    <a:pt x="219" y="574"/>
                  </a:lnTo>
                  <a:lnTo>
                    <a:pt x="221" y="568"/>
                  </a:lnTo>
                  <a:lnTo>
                    <a:pt x="221" y="565"/>
                  </a:lnTo>
                  <a:lnTo>
                    <a:pt x="221" y="559"/>
                  </a:lnTo>
                  <a:lnTo>
                    <a:pt x="221" y="555"/>
                  </a:lnTo>
                  <a:lnTo>
                    <a:pt x="221" y="551"/>
                  </a:lnTo>
                  <a:lnTo>
                    <a:pt x="223" y="549"/>
                  </a:lnTo>
                  <a:lnTo>
                    <a:pt x="223" y="546"/>
                  </a:lnTo>
                  <a:lnTo>
                    <a:pt x="223" y="542"/>
                  </a:lnTo>
                  <a:lnTo>
                    <a:pt x="223" y="538"/>
                  </a:lnTo>
                  <a:lnTo>
                    <a:pt x="223" y="534"/>
                  </a:lnTo>
                  <a:lnTo>
                    <a:pt x="223" y="528"/>
                  </a:lnTo>
                  <a:lnTo>
                    <a:pt x="225" y="525"/>
                  </a:lnTo>
                  <a:lnTo>
                    <a:pt x="225" y="519"/>
                  </a:lnTo>
                  <a:lnTo>
                    <a:pt x="225" y="513"/>
                  </a:lnTo>
                  <a:lnTo>
                    <a:pt x="225" y="508"/>
                  </a:lnTo>
                  <a:lnTo>
                    <a:pt x="225" y="502"/>
                  </a:lnTo>
                  <a:lnTo>
                    <a:pt x="225" y="496"/>
                  </a:lnTo>
                  <a:lnTo>
                    <a:pt x="225" y="490"/>
                  </a:lnTo>
                  <a:lnTo>
                    <a:pt x="225" y="483"/>
                  </a:lnTo>
                  <a:lnTo>
                    <a:pt x="225" y="477"/>
                  </a:lnTo>
                  <a:lnTo>
                    <a:pt x="227" y="471"/>
                  </a:lnTo>
                  <a:lnTo>
                    <a:pt x="227" y="464"/>
                  </a:lnTo>
                  <a:lnTo>
                    <a:pt x="227" y="456"/>
                  </a:lnTo>
                  <a:lnTo>
                    <a:pt x="227" y="449"/>
                  </a:lnTo>
                  <a:lnTo>
                    <a:pt x="227" y="441"/>
                  </a:lnTo>
                  <a:lnTo>
                    <a:pt x="227" y="435"/>
                  </a:lnTo>
                  <a:lnTo>
                    <a:pt x="227" y="426"/>
                  </a:lnTo>
                  <a:lnTo>
                    <a:pt x="227" y="418"/>
                  </a:lnTo>
                  <a:lnTo>
                    <a:pt x="227" y="413"/>
                  </a:lnTo>
                  <a:lnTo>
                    <a:pt x="229" y="405"/>
                  </a:lnTo>
                  <a:lnTo>
                    <a:pt x="229" y="395"/>
                  </a:lnTo>
                  <a:lnTo>
                    <a:pt x="229" y="388"/>
                  </a:lnTo>
                  <a:lnTo>
                    <a:pt x="229" y="380"/>
                  </a:lnTo>
                  <a:lnTo>
                    <a:pt x="229" y="373"/>
                  </a:lnTo>
                  <a:lnTo>
                    <a:pt x="229" y="365"/>
                  </a:lnTo>
                  <a:lnTo>
                    <a:pt x="229" y="357"/>
                  </a:lnTo>
                  <a:lnTo>
                    <a:pt x="229" y="350"/>
                  </a:lnTo>
                  <a:lnTo>
                    <a:pt x="230" y="342"/>
                  </a:lnTo>
                  <a:lnTo>
                    <a:pt x="230" y="333"/>
                  </a:lnTo>
                  <a:lnTo>
                    <a:pt x="230" y="325"/>
                  </a:lnTo>
                  <a:lnTo>
                    <a:pt x="230" y="319"/>
                  </a:lnTo>
                  <a:lnTo>
                    <a:pt x="230" y="312"/>
                  </a:lnTo>
                  <a:lnTo>
                    <a:pt x="230" y="304"/>
                  </a:lnTo>
                  <a:lnTo>
                    <a:pt x="230" y="297"/>
                  </a:lnTo>
                  <a:lnTo>
                    <a:pt x="230" y="289"/>
                  </a:lnTo>
                  <a:lnTo>
                    <a:pt x="230" y="281"/>
                  </a:lnTo>
                  <a:lnTo>
                    <a:pt x="230" y="274"/>
                  </a:lnTo>
                  <a:lnTo>
                    <a:pt x="230" y="268"/>
                  </a:lnTo>
                  <a:lnTo>
                    <a:pt x="230" y="261"/>
                  </a:lnTo>
                  <a:lnTo>
                    <a:pt x="230" y="255"/>
                  </a:lnTo>
                  <a:lnTo>
                    <a:pt x="230" y="249"/>
                  </a:lnTo>
                  <a:lnTo>
                    <a:pt x="232" y="243"/>
                  </a:lnTo>
                  <a:lnTo>
                    <a:pt x="232" y="236"/>
                  </a:lnTo>
                  <a:lnTo>
                    <a:pt x="232" y="232"/>
                  </a:lnTo>
                  <a:lnTo>
                    <a:pt x="232" y="226"/>
                  </a:lnTo>
                  <a:lnTo>
                    <a:pt x="232" y="221"/>
                  </a:lnTo>
                  <a:lnTo>
                    <a:pt x="232" y="217"/>
                  </a:lnTo>
                  <a:lnTo>
                    <a:pt x="232" y="213"/>
                  </a:lnTo>
                  <a:lnTo>
                    <a:pt x="232" y="207"/>
                  </a:lnTo>
                  <a:lnTo>
                    <a:pt x="232" y="203"/>
                  </a:lnTo>
                  <a:lnTo>
                    <a:pt x="232" y="200"/>
                  </a:lnTo>
                  <a:lnTo>
                    <a:pt x="232" y="198"/>
                  </a:lnTo>
                  <a:lnTo>
                    <a:pt x="232" y="194"/>
                  </a:lnTo>
                  <a:lnTo>
                    <a:pt x="232" y="192"/>
                  </a:lnTo>
                  <a:lnTo>
                    <a:pt x="232" y="188"/>
                  </a:lnTo>
                  <a:lnTo>
                    <a:pt x="232" y="184"/>
                  </a:lnTo>
                  <a:lnTo>
                    <a:pt x="234" y="184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7" name="Freeform 38">
              <a:extLst>
                <a:ext uri="{FF2B5EF4-FFF2-40B4-BE49-F238E27FC236}">
                  <a16:creationId xmlns:a16="http://schemas.microsoft.com/office/drawing/2014/main" id="{CC2CB504-1334-DC44-8ECC-DB5DAB366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1678"/>
              <a:ext cx="18" cy="17"/>
            </a:xfrm>
            <a:custGeom>
              <a:avLst/>
              <a:gdLst>
                <a:gd name="T0" fmla="*/ 1 w 36"/>
                <a:gd name="T1" fmla="*/ 0 h 34"/>
                <a:gd name="T2" fmla="*/ 1 w 36"/>
                <a:gd name="T3" fmla="*/ 0 h 34"/>
                <a:gd name="T4" fmla="*/ 1 w 36"/>
                <a:gd name="T5" fmla="*/ 0 h 34"/>
                <a:gd name="T6" fmla="*/ 1 w 36"/>
                <a:gd name="T7" fmla="*/ 1 h 34"/>
                <a:gd name="T8" fmla="*/ 1 w 36"/>
                <a:gd name="T9" fmla="*/ 1 h 34"/>
                <a:gd name="T10" fmla="*/ 1 w 36"/>
                <a:gd name="T11" fmla="*/ 1 h 34"/>
                <a:gd name="T12" fmla="*/ 1 w 36"/>
                <a:gd name="T13" fmla="*/ 1 h 34"/>
                <a:gd name="T14" fmla="*/ 0 w 36"/>
                <a:gd name="T15" fmla="*/ 1 h 34"/>
                <a:gd name="T16" fmla="*/ 0 w 36"/>
                <a:gd name="T17" fmla="*/ 1 h 34"/>
                <a:gd name="T18" fmla="*/ 1 w 36"/>
                <a:gd name="T19" fmla="*/ 1 h 34"/>
                <a:gd name="T20" fmla="*/ 1 w 36"/>
                <a:gd name="T21" fmla="*/ 1 h 34"/>
                <a:gd name="T22" fmla="*/ 1 w 36"/>
                <a:gd name="T23" fmla="*/ 1 h 34"/>
                <a:gd name="T24" fmla="*/ 1 w 36"/>
                <a:gd name="T25" fmla="*/ 1 h 34"/>
                <a:gd name="T26" fmla="*/ 1 w 36"/>
                <a:gd name="T27" fmla="*/ 1 h 34"/>
                <a:gd name="T28" fmla="*/ 1 w 36"/>
                <a:gd name="T29" fmla="*/ 1 h 34"/>
                <a:gd name="T30" fmla="*/ 1 w 36"/>
                <a:gd name="T31" fmla="*/ 1 h 34"/>
                <a:gd name="T32" fmla="*/ 1 w 36"/>
                <a:gd name="T33" fmla="*/ 1 h 34"/>
                <a:gd name="T34" fmla="*/ 1 w 36"/>
                <a:gd name="T35" fmla="*/ 1 h 34"/>
                <a:gd name="T36" fmla="*/ 1 w 36"/>
                <a:gd name="T37" fmla="*/ 1 h 34"/>
                <a:gd name="T38" fmla="*/ 1 w 36"/>
                <a:gd name="T39" fmla="*/ 1 h 34"/>
                <a:gd name="T40" fmla="*/ 1 w 36"/>
                <a:gd name="T41" fmla="*/ 1 h 34"/>
                <a:gd name="T42" fmla="*/ 1 w 36"/>
                <a:gd name="T43" fmla="*/ 1 h 34"/>
                <a:gd name="T44" fmla="*/ 1 w 36"/>
                <a:gd name="T45" fmla="*/ 1 h 34"/>
                <a:gd name="T46" fmla="*/ 1 w 36"/>
                <a:gd name="T47" fmla="*/ 1 h 34"/>
                <a:gd name="T48" fmla="*/ 1 w 36"/>
                <a:gd name="T49" fmla="*/ 1 h 34"/>
                <a:gd name="T50" fmla="*/ 1 w 36"/>
                <a:gd name="T51" fmla="*/ 0 h 34"/>
                <a:gd name="T52" fmla="*/ 1 w 36"/>
                <a:gd name="T53" fmla="*/ 0 h 34"/>
                <a:gd name="T54" fmla="*/ 1 w 36"/>
                <a:gd name="T55" fmla="*/ 0 h 3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6"/>
                <a:gd name="T85" fmla="*/ 0 h 34"/>
                <a:gd name="T86" fmla="*/ 36 w 36"/>
                <a:gd name="T87" fmla="*/ 34 h 3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6" h="34">
                  <a:moveTo>
                    <a:pt x="23" y="0"/>
                  </a:moveTo>
                  <a:lnTo>
                    <a:pt x="19" y="0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6" y="4"/>
                  </a:lnTo>
                  <a:lnTo>
                    <a:pt x="4" y="7"/>
                  </a:lnTo>
                  <a:lnTo>
                    <a:pt x="0" y="9"/>
                  </a:lnTo>
                  <a:lnTo>
                    <a:pt x="0" y="15"/>
                  </a:lnTo>
                  <a:lnTo>
                    <a:pt x="2" y="19"/>
                  </a:lnTo>
                  <a:lnTo>
                    <a:pt x="4" y="25"/>
                  </a:lnTo>
                  <a:lnTo>
                    <a:pt x="8" y="28"/>
                  </a:lnTo>
                  <a:lnTo>
                    <a:pt x="12" y="32"/>
                  </a:lnTo>
                  <a:lnTo>
                    <a:pt x="15" y="34"/>
                  </a:lnTo>
                  <a:lnTo>
                    <a:pt x="21" y="34"/>
                  </a:lnTo>
                  <a:lnTo>
                    <a:pt x="27" y="32"/>
                  </a:lnTo>
                  <a:lnTo>
                    <a:pt x="31" y="28"/>
                  </a:lnTo>
                  <a:lnTo>
                    <a:pt x="34" y="25"/>
                  </a:lnTo>
                  <a:lnTo>
                    <a:pt x="36" y="19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4" y="9"/>
                  </a:lnTo>
                  <a:lnTo>
                    <a:pt x="33" y="6"/>
                  </a:lnTo>
                  <a:lnTo>
                    <a:pt x="31" y="4"/>
                  </a:lnTo>
                  <a:lnTo>
                    <a:pt x="25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8" name="Freeform 39">
              <a:extLst>
                <a:ext uri="{FF2B5EF4-FFF2-40B4-BE49-F238E27FC236}">
                  <a16:creationId xmlns:a16="http://schemas.microsoft.com/office/drawing/2014/main" id="{3E829188-CFDF-1E4C-A578-5352A4A51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" y="1737"/>
              <a:ext cx="17" cy="17"/>
            </a:xfrm>
            <a:custGeom>
              <a:avLst/>
              <a:gdLst>
                <a:gd name="T0" fmla="*/ 0 w 35"/>
                <a:gd name="T1" fmla="*/ 0 h 34"/>
                <a:gd name="T2" fmla="*/ 0 w 35"/>
                <a:gd name="T3" fmla="*/ 0 h 34"/>
                <a:gd name="T4" fmla="*/ 0 w 35"/>
                <a:gd name="T5" fmla="*/ 0 h 34"/>
                <a:gd name="T6" fmla="*/ 0 w 35"/>
                <a:gd name="T7" fmla="*/ 1 h 34"/>
                <a:gd name="T8" fmla="*/ 0 w 35"/>
                <a:gd name="T9" fmla="*/ 1 h 34"/>
                <a:gd name="T10" fmla="*/ 0 w 35"/>
                <a:gd name="T11" fmla="*/ 1 h 34"/>
                <a:gd name="T12" fmla="*/ 0 w 35"/>
                <a:gd name="T13" fmla="*/ 1 h 34"/>
                <a:gd name="T14" fmla="*/ 0 w 35"/>
                <a:gd name="T15" fmla="*/ 1 h 34"/>
                <a:gd name="T16" fmla="*/ 0 w 35"/>
                <a:gd name="T17" fmla="*/ 1 h 34"/>
                <a:gd name="T18" fmla="*/ 0 w 35"/>
                <a:gd name="T19" fmla="*/ 1 h 34"/>
                <a:gd name="T20" fmla="*/ 0 w 35"/>
                <a:gd name="T21" fmla="*/ 1 h 34"/>
                <a:gd name="T22" fmla="*/ 0 w 35"/>
                <a:gd name="T23" fmla="*/ 1 h 34"/>
                <a:gd name="T24" fmla="*/ 0 w 35"/>
                <a:gd name="T25" fmla="*/ 1 h 34"/>
                <a:gd name="T26" fmla="*/ 0 w 35"/>
                <a:gd name="T27" fmla="*/ 1 h 34"/>
                <a:gd name="T28" fmla="*/ 0 w 35"/>
                <a:gd name="T29" fmla="*/ 1 h 34"/>
                <a:gd name="T30" fmla="*/ 0 w 35"/>
                <a:gd name="T31" fmla="*/ 1 h 34"/>
                <a:gd name="T32" fmla="*/ 0 w 35"/>
                <a:gd name="T33" fmla="*/ 1 h 34"/>
                <a:gd name="T34" fmla="*/ 0 w 35"/>
                <a:gd name="T35" fmla="*/ 1 h 34"/>
                <a:gd name="T36" fmla="*/ 0 w 35"/>
                <a:gd name="T37" fmla="*/ 1 h 34"/>
                <a:gd name="T38" fmla="*/ 0 w 35"/>
                <a:gd name="T39" fmla="*/ 1 h 34"/>
                <a:gd name="T40" fmla="*/ 0 w 35"/>
                <a:gd name="T41" fmla="*/ 1 h 34"/>
                <a:gd name="T42" fmla="*/ 0 w 35"/>
                <a:gd name="T43" fmla="*/ 1 h 34"/>
                <a:gd name="T44" fmla="*/ 0 w 35"/>
                <a:gd name="T45" fmla="*/ 1 h 34"/>
                <a:gd name="T46" fmla="*/ 0 w 35"/>
                <a:gd name="T47" fmla="*/ 1 h 34"/>
                <a:gd name="T48" fmla="*/ 0 w 35"/>
                <a:gd name="T49" fmla="*/ 1 h 34"/>
                <a:gd name="T50" fmla="*/ 0 w 35"/>
                <a:gd name="T51" fmla="*/ 1 h 34"/>
                <a:gd name="T52" fmla="*/ 0 w 35"/>
                <a:gd name="T53" fmla="*/ 1 h 34"/>
                <a:gd name="T54" fmla="*/ 0 w 35"/>
                <a:gd name="T55" fmla="*/ 1 h 34"/>
                <a:gd name="T56" fmla="*/ 0 w 35"/>
                <a:gd name="T57" fmla="*/ 0 h 34"/>
                <a:gd name="T58" fmla="*/ 0 w 35"/>
                <a:gd name="T59" fmla="*/ 0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"/>
                <a:gd name="T91" fmla="*/ 0 h 34"/>
                <a:gd name="T92" fmla="*/ 35 w 35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" h="34">
                  <a:moveTo>
                    <a:pt x="21" y="0"/>
                  </a:moveTo>
                  <a:lnTo>
                    <a:pt x="17" y="0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6" y="5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21" y="34"/>
                  </a:lnTo>
                  <a:lnTo>
                    <a:pt x="25" y="32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3" y="23"/>
                  </a:lnTo>
                  <a:lnTo>
                    <a:pt x="35" y="19"/>
                  </a:lnTo>
                  <a:lnTo>
                    <a:pt x="35" y="17"/>
                  </a:lnTo>
                  <a:lnTo>
                    <a:pt x="35" y="13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1" y="5"/>
                  </a:lnTo>
                  <a:lnTo>
                    <a:pt x="29" y="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89" name="Freeform 40">
              <a:extLst>
                <a:ext uri="{FF2B5EF4-FFF2-40B4-BE49-F238E27FC236}">
                  <a16:creationId xmlns:a16="http://schemas.microsoft.com/office/drawing/2014/main" id="{CAC3C3F1-127E-834E-BC33-B995EB461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1783"/>
              <a:ext cx="17" cy="18"/>
            </a:xfrm>
            <a:custGeom>
              <a:avLst/>
              <a:gdLst>
                <a:gd name="T0" fmla="*/ 0 w 35"/>
                <a:gd name="T1" fmla="*/ 0 h 34"/>
                <a:gd name="T2" fmla="*/ 0 w 35"/>
                <a:gd name="T3" fmla="*/ 0 h 34"/>
                <a:gd name="T4" fmla="*/ 0 w 35"/>
                <a:gd name="T5" fmla="*/ 0 h 34"/>
                <a:gd name="T6" fmla="*/ 0 w 35"/>
                <a:gd name="T7" fmla="*/ 0 h 34"/>
                <a:gd name="T8" fmla="*/ 0 w 35"/>
                <a:gd name="T9" fmla="*/ 1 h 34"/>
                <a:gd name="T10" fmla="*/ 0 w 35"/>
                <a:gd name="T11" fmla="*/ 1 h 34"/>
                <a:gd name="T12" fmla="*/ 0 w 35"/>
                <a:gd name="T13" fmla="*/ 1 h 34"/>
                <a:gd name="T14" fmla="*/ 0 w 35"/>
                <a:gd name="T15" fmla="*/ 1 h 34"/>
                <a:gd name="T16" fmla="*/ 0 w 35"/>
                <a:gd name="T17" fmla="*/ 1 h 34"/>
                <a:gd name="T18" fmla="*/ 0 w 35"/>
                <a:gd name="T19" fmla="*/ 1 h 34"/>
                <a:gd name="T20" fmla="*/ 0 w 35"/>
                <a:gd name="T21" fmla="*/ 1 h 34"/>
                <a:gd name="T22" fmla="*/ 0 w 35"/>
                <a:gd name="T23" fmla="*/ 1 h 34"/>
                <a:gd name="T24" fmla="*/ 0 w 35"/>
                <a:gd name="T25" fmla="*/ 1 h 34"/>
                <a:gd name="T26" fmla="*/ 0 w 35"/>
                <a:gd name="T27" fmla="*/ 1 h 34"/>
                <a:gd name="T28" fmla="*/ 0 w 35"/>
                <a:gd name="T29" fmla="*/ 1 h 34"/>
                <a:gd name="T30" fmla="*/ 0 w 35"/>
                <a:gd name="T31" fmla="*/ 1 h 34"/>
                <a:gd name="T32" fmla="*/ 0 w 35"/>
                <a:gd name="T33" fmla="*/ 1 h 34"/>
                <a:gd name="T34" fmla="*/ 0 w 35"/>
                <a:gd name="T35" fmla="*/ 1 h 34"/>
                <a:gd name="T36" fmla="*/ 0 w 35"/>
                <a:gd name="T37" fmla="*/ 1 h 34"/>
                <a:gd name="T38" fmla="*/ 0 w 35"/>
                <a:gd name="T39" fmla="*/ 1 h 34"/>
                <a:gd name="T40" fmla="*/ 0 w 35"/>
                <a:gd name="T41" fmla="*/ 1 h 34"/>
                <a:gd name="T42" fmla="*/ 0 w 35"/>
                <a:gd name="T43" fmla="*/ 1 h 34"/>
                <a:gd name="T44" fmla="*/ 0 w 35"/>
                <a:gd name="T45" fmla="*/ 1 h 34"/>
                <a:gd name="T46" fmla="*/ 0 w 35"/>
                <a:gd name="T47" fmla="*/ 1 h 34"/>
                <a:gd name="T48" fmla="*/ 0 w 35"/>
                <a:gd name="T49" fmla="*/ 1 h 34"/>
                <a:gd name="T50" fmla="*/ 0 w 35"/>
                <a:gd name="T51" fmla="*/ 1 h 34"/>
                <a:gd name="T52" fmla="*/ 0 w 35"/>
                <a:gd name="T53" fmla="*/ 1 h 34"/>
                <a:gd name="T54" fmla="*/ 0 w 35"/>
                <a:gd name="T55" fmla="*/ 0 h 34"/>
                <a:gd name="T56" fmla="*/ 0 w 35"/>
                <a:gd name="T57" fmla="*/ 0 h 34"/>
                <a:gd name="T58" fmla="*/ 0 w 35"/>
                <a:gd name="T59" fmla="*/ 0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"/>
                <a:gd name="T91" fmla="*/ 0 h 34"/>
                <a:gd name="T92" fmla="*/ 35 w 35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" h="34">
                  <a:moveTo>
                    <a:pt x="21" y="0"/>
                  </a:moveTo>
                  <a:lnTo>
                    <a:pt x="18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6" y="30"/>
                  </a:lnTo>
                  <a:lnTo>
                    <a:pt x="12" y="32"/>
                  </a:lnTo>
                  <a:lnTo>
                    <a:pt x="16" y="34"/>
                  </a:lnTo>
                  <a:lnTo>
                    <a:pt x="21" y="34"/>
                  </a:lnTo>
                  <a:lnTo>
                    <a:pt x="25" y="32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5"/>
                  </a:lnTo>
                  <a:lnTo>
                    <a:pt x="33" y="21"/>
                  </a:lnTo>
                  <a:lnTo>
                    <a:pt x="35" y="19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3" y="9"/>
                  </a:lnTo>
                  <a:lnTo>
                    <a:pt x="33" y="7"/>
                  </a:lnTo>
                  <a:lnTo>
                    <a:pt x="31" y="4"/>
                  </a:lnTo>
                  <a:lnTo>
                    <a:pt x="29" y="2"/>
                  </a:lnTo>
                  <a:lnTo>
                    <a:pt x="23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0" name="Freeform 41">
              <a:extLst>
                <a:ext uri="{FF2B5EF4-FFF2-40B4-BE49-F238E27FC236}">
                  <a16:creationId xmlns:a16="http://schemas.microsoft.com/office/drawing/2014/main" id="{47018B7A-DD65-9941-B0FA-CF0F92694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0" y="1830"/>
              <a:ext cx="17" cy="16"/>
            </a:xfrm>
            <a:custGeom>
              <a:avLst/>
              <a:gdLst>
                <a:gd name="T0" fmla="*/ 1 w 34"/>
                <a:gd name="T1" fmla="*/ 0 h 32"/>
                <a:gd name="T2" fmla="*/ 1 w 34"/>
                <a:gd name="T3" fmla="*/ 0 h 32"/>
                <a:gd name="T4" fmla="*/ 1 w 34"/>
                <a:gd name="T5" fmla="*/ 0 h 32"/>
                <a:gd name="T6" fmla="*/ 1 w 34"/>
                <a:gd name="T7" fmla="*/ 1 h 32"/>
                <a:gd name="T8" fmla="*/ 1 w 34"/>
                <a:gd name="T9" fmla="*/ 1 h 32"/>
                <a:gd name="T10" fmla="*/ 1 w 34"/>
                <a:gd name="T11" fmla="*/ 1 h 32"/>
                <a:gd name="T12" fmla="*/ 1 w 34"/>
                <a:gd name="T13" fmla="*/ 1 h 32"/>
                <a:gd name="T14" fmla="*/ 0 w 34"/>
                <a:gd name="T15" fmla="*/ 1 h 32"/>
                <a:gd name="T16" fmla="*/ 0 w 34"/>
                <a:gd name="T17" fmla="*/ 1 h 32"/>
                <a:gd name="T18" fmla="*/ 0 w 34"/>
                <a:gd name="T19" fmla="*/ 1 h 32"/>
                <a:gd name="T20" fmla="*/ 1 w 34"/>
                <a:gd name="T21" fmla="*/ 1 h 32"/>
                <a:gd name="T22" fmla="*/ 1 w 34"/>
                <a:gd name="T23" fmla="*/ 1 h 32"/>
                <a:gd name="T24" fmla="*/ 1 w 34"/>
                <a:gd name="T25" fmla="*/ 1 h 32"/>
                <a:gd name="T26" fmla="*/ 1 w 34"/>
                <a:gd name="T27" fmla="*/ 1 h 32"/>
                <a:gd name="T28" fmla="*/ 1 w 34"/>
                <a:gd name="T29" fmla="*/ 1 h 32"/>
                <a:gd name="T30" fmla="*/ 1 w 34"/>
                <a:gd name="T31" fmla="*/ 1 h 32"/>
                <a:gd name="T32" fmla="*/ 1 w 34"/>
                <a:gd name="T33" fmla="*/ 1 h 32"/>
                <a:gd name="T34" fmla="*/ 1 w 34"/>
                <a:gd name="T35" fmla="*/ 1 h 32"/>
                <a:gd name="T36" fmla="*/ 1 w 34"/>
                <a:gd name="T37" fmla="*/ 1 h 32"/>
                <a:gd name="T38" fmla="*/ 1 w 34"/>
                <a:gd name="T39" fmla="*/ 1 h 32"/>
                <a:gd name="T40" fmla="*/ 1 w 34"/>
                <a:gd name="T41" fmla="*/ 1 h 32"/>
                <a:gd name="T42" fmla="*/ 1 w 34"/>
                <a:gd name="T43" fmla="*/ 1 h 32"/>
                <a:gd name="T44" fmla="*/ 1 w 34"/>
                <a:gd name="T45" fmla="*/ 1 h 32"/>
                <a:gd name="T46" fmla="*/ 1 w 34"/>
                <a:gd name="T47" fmla="*/ 1 h 32"/>
                <a:gd name="T48" fmla="*/ 1 w 34"/>
                <a:gd name="T49" fmla="*/ 1 h 32"/>
                <a:gd name="T50" fmla="*/ 1 w 34"/>
                <a:gd name="T51" fmla="*/ 1 h 32"/>
                <a:gd name="T52" fmla="*/ 1 w 34"/>
                <a:gd name="T53" fmla="*/ 1 h 32"/>
                <a:gd name="T54" fmla="*/ 1 w 34"/>
                <a:gd name="T55" fmla="*/ 0 h 32"/>
                <a:gd name="T56" fmla="*/ 1 w 34"/>
                <a:gd name="T57" fmla="*/ 0 h 32"/>
                <a:gd name="T58" fmla="*/ 1 w 34"/>
                <a:gd name="T59" fmla="*/ 0 h 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4"/>
                <a:gd name="T91" fmla="*/ 0 h 32"/>
                <a:gd name="T92" fmla="*/ 34 w 34"/>
                <a:gd name="T93" fmla="*/ 32 h 3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4" h="32">
                  <a:moveTo>
                    <a:pt x="22" y="0"/>
                  </a:moveTo>
                  <a:lnTo>
                    <a:pt x="17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5" y="28"/>
                  </a:lnTo>
                  <a:lnTo>
                    <a:pt x="9" y="32"/>
                  </a:lnTo>
                  <a:lnTo>
                    <a:pt x="15" y="32"/>
                  </a:lnTo>
                  <a:lnTo>
                    <a:pt x="20" y="32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21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9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1" name="Freeform 42">
              <a:extLst>
                <a:ext uri="{FF2B5EF4-FFF2-40B4-BE49-F238E27FC236}">
                  <a16:creationId xmlns:a16="http://schemas.microsoft.com/office/drawing/2014/main" id="{A0219EA8-D9D7-9D47-BC5D-2565EEAEE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" y="1878"/>
              <a:ext cx="17" cy="17"/>
            </a:xfrm>
            <a:custGeom>
              <a:avLst/>
              <a:gdLst>
                <a:gd name="T0" fmla="*/ 1 w 34"/>
                <a:gd name="T1" fmla="*/ 0 h 34"/>
                <a:gd name="T2" fmla="*/ 1 w 34"/>
                <a:gd name="T3" fmla="*/ 0 h 34"/>
                <a:gd name="T4" fmla="*/ 1 w 34"/>
                <a:gd name="T5" fmla="*/ 0 h 34"/>
                <a:gd name="T6" fmla="*/ 1 w 34"/>
                <a:gd name="T7" fmla="*/ 1 h 34"/>
                <a:gd name="T8" fmla="*/ 1 w 34"/>
                <a:gd name="T9" fmla="*/ 1 h 34"/>
                <a:gd name="T10" fmla="*/ 1 w 34"/>
                <a:gd name="T11" fmla="*/ 1 h 34"/>
                <a:gd name="T12" fmla="*/ 1 w 34"/>
                <a:gd name="T13" fmla="*/ 1 h 34"/>
                <a:gd name="T14" fmla="*/ 0 w 34"/>
                <a:gd name="T15" fmla="*/ 1 h 34"/>
                <a:gd name="T16" fmla="*/ 0 w 34"/>
                <a:gd name="T17" fmla="*/ 1 h 34"/>
                <a:gd name="T18" fmla="*/ 0 w 34"/>
                <a:gd name="T19" fmla="*/ 1 h 34"/>
                <a:gd name="T20" fmla="*/ 1 w 34"/>
                <a:gd name="T21" fmla="*/ 1 h 34"/>
                <a:gd name="T22" fmla="*/ 1 w 34"/>
                <a:gd name="T23" fmla="*/ 1 h 34"/>
                <a:gd name="T24" fmla="*/ 1 w 34"/>
                <a:gd name="T25" fmla="*/ 1 h 34"/>
                <a:gd name="T26" fmla="*/ 1 w 34"/>
                <a:gd name="T27" fmla="*/ 1 h 34"/>
                <a:gd name="T28" fmla="*/ 1 w 34"/>
                <a:gd name="T29" fmla="*/ 1 h 34"/>
                <a:gd name="T30" fmla="*/ 1 w 34"/>
                <a:gd name="T31" fmla="*/ 1 h 34"/>
                <a:gd name="T32" fmla="*/ 1 w 34"/>
                <a:gd name="T33" fmla="*/ 1 h 34"/>
                <a:gd name="T34" fmla="*/ 1 w 34"/>
                <a:gd name="T35" fmla="*/ 1 h 34"/>
                <a:gd name="T36" fmla="*/ 1 w 34"/>
                <a:gd name="T37" fmla="*/ 1 h 34"/>
                <a:gd name="T38" fmla="*/ 1 w 34"/>
                <a:gd name="T39" fmla="*/ 1 h 34"/>
                <a:gd name="T40" fmla="*/ 1 w 34"/>
                <a:gd name="T41" fmla="*/ 1 h 34"/>
                <a:gd name="T42" fmla="*/ 1 w 34"/>
                <a:gd name="T43" fmla="*/ 1 h 34"/>
                <a:gd name="T44" fmla="*/ 1 w 34"/>
                <a:gd name="T45" fmla="*/ 1 h 34"/>
                <a:gd name="T46" fmla="*/ 1 w 34"/>
                <a:gd name="T47" fmla="*/ 1 h 34"/>
                <a:gd name="T48" fmla="*/ 1 w 34"/>
                <a:gd name="T49" fmla="*/ 1 h 34"/>
                <a:gd name="T50" fmla="*/ 1 w 34"/>
                <a:gd name="T51" fmla="*/ 1 h 34"/>
                <a:gd name="T52" fmla="*/ 1 w 34"/>
                <a:gd name="T53" fmla="*/ 1 h 34"/>
                <a:gd name="T54" fmla="*/ 1 w 34"/>
                <a:gd name="T55" fmla="*/ 1 h 34"/>
                <a:gd name="T56" fmla="*/ 1 w 34"/>
                <a:gd name="T57" fmla="*/ 0 h 34"/>
                <a:gd name="T58" fmla="*/ 1 w 34"/>
                <a:gd name="T59" fmla="*/ 0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4"/>
                <a:gd name="T91" fmla="*/ 0 h 34"/>
                <a:gd name="T92" fmla="*/ 34 w 34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4" h="34">
                  <a:moveTo>
                    <a:pt x="23" y="0"/>
                  </a:moveTo>
                  <a:lnTo>
                    <a:pt x="19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4" y="27"/>
                  </a:lnTo>
                  <a:lnTo>
                    <a:pt x="5" y="30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30" y="30"/>
                  </a:lnTo>
                  <a:lnTo>
                    <a:pt x="30" y="27"/>
                  </a:lnTo>
                  <a:lnTo>
                    <a:pt x="32" y="25"/>
                  </a:lnTo>
                  <a:lnTo>
                    <a:pt x="34" y="23"/>
                  </a:lnTo>
                  <a:lnTo>
                    <a:pt x="34" y="19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2" name="Freeform 43">
              <a:extLst>
                <a:ext uri="{FF2B5EF4-FFF2-40B4-BE49-F238E27FC236}">
                  <a16:creationId xmlns:a16="http://schemas.microsoft.com/office/drawing/2014/main" id="{B65CF2CF-39B3-9F40-981E-7FD15416C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2521"/>
              <a:ext cx="10" cy="73"/>
            </a:xfrm>
            <a:custGeom>
              <a:avLst/>
              <a:gdLst>
                <a:gd name="T0" fmla="*/ 0 w 21"/>
                <a:gd name="T1" fmla="*/ 1 h 146"/>
                <a:gd name="T2" fmla="*/ 0 w 21"/>
                <a:gd name="T3" fmla="*/ 1 h 146"/>
                <a:gd name="T4" fmla="*/ 0 w 21"/>
                <a:gd name="T5" fmla="*/ 1 h 146"/>
                <a:gd name="T6" fmla="*/ 0 w 21"/>
                <a:gd name="T7" fmla="*/ 1 h 146"/>
                <a:gd name="T8" fmla="*/ 0 w 21"/>
                <a:gd name="T9" fmla="*/ 1 h 146"/>
                <a:gd name="T10" fmla="*/ 0 w 21"/>
                <a:gd name="T11" fmla="*/ 1 h 146"/>
                <a:gd name="T12" fmla="*/ 0 w 21"/>
                <a:gd name="T13" fmla="*/ 1 h 146"/>
                <a:gd name="T14" fmla="*/ 0 w 21"/>
                <a:gd name="T15" fmla="*/ 1 h 146"/>
                <a:gd name="T16" fmla="*/ 0 w 21"/>
                <a:gd name="T17" fmla="*/ 1 h 146"/>
                <a:gd name="T18" fmla="*/ 0 w 21"/>
                <a:gd name="T19" fmla="*/ 1 h 146"/>
                <a:gd name="T20" fmla="*/ 0 w 21"/>
                <a:gd name="T21" fmla="*/ 1 h 146"/>
                <a:gd name="T22" fmla="*/ 0 w 21"/>
                <a:gd name="T23" fmla="*/ 1 h 146"/>
                <a:gd name="T24" fmla="*/ 0 w 21"/>
                <a:gd name="T25" fmla="*/ 1 h 146"/>
                <a:gd name="T26" fmla="*/ 0 w 21"/>
                <a:gd name="T27" fmla="*/ 1 h 146"/>
                <a:gd name="T28" fmla="*/ 0 w 21"/>
                <a:gd name="T29" fmla="*/ 1 h 146"/>
                <a:gd name="T30" fmla="*/ 0 w 21"/>
                <a:gd name="T31" fmla="*/ 1 h 146"/>
                <a:gd name="T32" fmla="*/ 0 w 21"/>
                <a:gd name="T33" fmla="*/ 1 h 146"/>
                <a:gd name="T34" fmla="*/ 0 w 21"/>
                <a:gd name="T35" fmla="*/ 1 h 146"/>
                <a:gd name="T36" fmla="*/ 0 w 21"/>
                <a:gd name="T37" fmla="*/ 1 h 146"/>
                <a:gd name="T38" fmla="*/ 0 w 21"/>
                <a:gd name="T39" fmla="*/ 1 h 146"/>
                <a:gd name="T40" fmla="*/ 0 w 21"/>
                <a:gd name="T41" fmla="*/ 1 h 146"/>
                <a:gd name="T42" fmla="*/ 0 w 21"/>
                <a:gd name="T43" fmla="*/ 1 h 146"/>
                <a:gd name="T44" fmla="*/ 0 w 21"/>
                <a:gd name="T45" fmla="*/ 1 h 146"/>
                <a:gd name="T46" fmla="*/ 0 w 21"/>
                <a:gd name="T47" fmla="*/ 1 h 146"/>
                <a:gd name="T48" fmla="*/ 0 w 21"/>
                <a:gd name="T49" fmla="*/ 1 h 146"/>
                <a:gd name="T50" fmla="*/ 0 w 21"/>
                <a:gd name="T51" fmla="*/ 1 h 146"/>
                <a:gd name="T52" fmla="*/ 0 w 21"/>
                <a:gd name="T53" fmla="*/ 1 h 146"/>
                <a:gd name="T54" fmla="*/ 0 w 21"/>
                <a:gd name="T55" fmla="*/ 1 h 146"/>
                <a:gd name="T56" fmla="*/ 0 w 21"/>
                <a:gd name="T57" fmla="*/ 1 h 146"/>
                <a:gd name="T58" fmla="*/ 0 w 21"/>
                <a:gd name="T59" fmla="*/ 1 h 146"/>
                <a:gd name="T60" fmla="*/ 0 w 21"/>
                <a:gd name="T61" fmla="*/ 1 h 146"/>
                <a:gd name="T62" fmla="*/ 0 w 21"/>
                <a:gd name="T63" fmla="*/ 1 h 146"/>
                <a:gd name="T64" fmla="*/ 0 w 21"/>
                <a:gd name="T65" fmla="*/ 1 h 146"/>
                <a:gd name="T66" fmla="*/ 0 w 21"/>
                <a:gd name="T67" fmla="*/ 1 h 146"/>
                <a:gd name="T68" fmla="*/ 0 w 21"/>
                <a:gd name="T69" fmla="*/ 1 h 146"/>
                <a:gd name="T70" fmla="*/ 0 w 21"/>
                <a:gd name="T71" fmla="*/ 1 h 146"/>
                <a:gd name="T72" fmla="*/ 0 w 21"/>
                <a:gd name="T73" fmla="*/ 1 h 146"/>
                <a:gd name="T74" fmla="*/ 0 w 21"/>
                <a:gd name="T75" fmla="*/ 1 h 146"/>
                <a:gd name="T76" fmla="*/ 0 w 21"/>
                <a:gd name="T77" fmla="*/ 1 h 146"/>
                <a:gd name="T78" fmla="*/ 0 w 21"/>
                <a:gd name="T79" fmla="*/ 1 h 146"/>
                <a:gd name="T80" fmla="*/ 0 w 21"/>
                <a:gd name="T81" fmla="*/ 1 h 146"/>
                <a:gd name="T82" fmla="*/ 0 w 21"/>
                <a:gd name="T83" fmla="*/ 1 h 146"/>
                <a:gd name="T84" fmla="*/ 0 w 21"/>
                <a:gd name="T85" fmla="*/ 1 h 146"/>
                <a:gd name="T86" fmla="*/ 0 w 21"/>
                <a:gd name="T87" fmla="*/ 1 h 146"/>
                <a:gd name="T88" fmla="*/ 0 w 21"/>
                <a:gd name="T89" fmla="*/ 1 h 146"/>
                <a:gd name="T90" fmla="*/ 0 w 21"/>
                <a:gd name="T91" fmla="*/ 1 h 146"/>
                <a:gd name="T92" fmla="*/ 0 w 21"/>
                <a:gd name="T93" fmla="*/ 0 h 1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1"/>
                <a:gd name="T142" fmla="*/ 0 h 146"/>
                <a:gd name="T143" fmla="*/ 21 w 21"/>
                <a:gd name="T144" fmla="*/ 146 h 14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1" h="146">
                  <a:moveTo>
                    <a:pt x="0" y="0"/>
                  </a:moveTo>
                  <a:lnTo>
                    <a:pt x="0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6"/>
                  </a:lnTo>
                  <a:lnTo>
                    <a:pt x="0" y="117"/>
                  </a:lnTo>
                  <a:lnTo>
                    <a:pt x="0" y="123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5"/>
                  </a:lnTo>
                  <a:lnTo>
                    <a:pt x="0" y="137"/>
                  </a:lnTo>
                  <a:lnTo>
                    <a:pt x="2" y="140"/>
                  </a:lnTo>
                  <a:lnTo>
                    <a:pt x="2" y="142"/>
                  </a:lnTo>
                  <a:lnTo>
                    <a:pt x="4" y="144"/>
                  </a:lnTo>
                  <a:lnTo>
                    <a:pt x="7" y="146"/>
                  </a:lnTo>
                  <a:lnTo>
                    <a:pt x="9" y="144"/>
                  </a:lnTo>
                  <a:lnTo>
                    <a:pt x="13" y="144"/>
                  </a:lnTo>
                  <a:lnTo>
                    <a:pt x="17" y="140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3"/>
                  </a:lnTo>
                  <a:lnTo>
                    <a:pt x="21" y="129"/>
                  </a:lnTo>
                  <a:lnTo>
                    <a:pt x="21" y="127"/>
                  </a:lnTo>
                  <a:lnTo>
                    <a:pt x="21" y="123"/>
                  </a:lnTo>
                  <a:lnTo>
                    <a:pt x="21" y="119"/>
                  </a:lnTo>
                  <a:lnTo>
                    <a:pt x="21" y="116"/>
                  </a:lnTo>
                  <a:lnTo>
                    <a:pt x="21" y="112"/>
                  </a:lnTo>
                  <a:lnTo>
                    <a:pt x="21" y="106"/>
                  </a:lnTo>
                  <a:lnTo>
                    <a:pt x="21" y="100"/>
                  </a:lnTo>
                  <a:lnTo>
                    <a:pt x="21" y="97"/>
                  </a:lnTo>
                  <a:lnTo>
                    <a:pt x="21" y="95"/>
                  </a:lnTo>
                  <a:lnTo>
                    <a:pt x="21" y="91"/>
                  </a:lnTo>
                  <a:lnTo>
                    <a:pt x="21" y="89"/>
                  </a:lnTo>
                  <a:lnTo>
                    <a:pt x="21" y="85"/>
                  </a:lnTo>
                  <a:lnTo>
                    <a:pt x="21" y="83"/>
                  </a:lnTo>
                  <a:lnTo>
                    <a:pt x="21" y="79"/>
                  </a:lnTo>
                  <a:lnTo>
                    <a:pt x="21" y="78"/>
                  </a:lnTo>
                  <a:lnTo>
                    <a:pt x="21" y="74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1" y="66"/>
                  </a:lnTo>
                  <a:lnTo>
                    <a:pt x="19" y="62"/>
                  </a:lnTo>
                  <a:lnTo>
                    <a:pt x="19" y="59"/>
                  </a:lnTo>
                  <a:lnTo>
                    <a:pt x="19" y="55"/>
                  </a:lnTo>
                  <a:lnTo>
                    <a:pt x="19" y="53"/>
                  </a:lnTo>
                  <a:lnTo>
                    <a:pt x="19" y="49"/>
                  </a:lnTo>
                  <a:lnTo>
                    <a:pt x="19" y="47"/>
                  </a:lnTo>
                  <a:lnTo>
                    <a:pt x="19" y="43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4"/>
                  </a:lnTo>
                  <a:lnTo>
                    <a:pt x="19" y="32"/>
                  </a:lnTo>
                  <a:lnTo>
                    <a:pt x="19" y="30"/>
                  </a:lnTo>
                  <a:lnTo>
                    <a:pt x="19" y="24"/>
                  </a:lnTo>
                  <a:lnTo>
                    <a:pt x="19" y="21"/>
                  </a:lnTo>
                  <a:lnTo>
                    <a:pt x="17" y="15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3" name="Freeform 44">
              <a:extLst>
                <a:ext uri="{FF2B5EF4-FFF2-40B4-BE49-F238E27FC236}">
                  <a16:creationId xmlns:a16="http://schemas.microsoft.com/office/drawing/2014/main" id="{517FE662-017F-AE4F-8A60-B23B37FCF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" y="2419"/>
              <a:ext cx="11" cy="56"/>
            </a:xfrm>
            <a:custGeom>
              <a:avLst/>
              <a:gdLst>
                <a:gd name="T0" fmla="*/ 0 w 23"/>
                <a:gd name="T1" fmla="*/ 1 h 112"/>
                <a:gd name="T2" fmla="*/ 0 w 23"/>
                <a:gd name="T3" fmla="*/ 1 h 112"/>
                <a:gd name="T4" fmla="*/ 0 w 23"/>
                <a:gd name="T5" fmla="*/ 1 h 112"/>
                <a:gd name="T6" fmla="*/ 0 w 23"/>
                <a:gd name="T7" fmla="*/ 1 h 112"/>
                <a:gd name="T8" fmla="*/ 0 w 23"/>
                <a:gd name="T9" fmla="*/ 1 h 112"/>
                <a:gd name="T10" fmla="*/ 0 w 23"/>
                <a:gd name="T11" fmla="*/ 1 h 112"/>
                <a:gd name="T12" fmla="*/ 0 w 23"/>
                <a:gd name="T13" fmla="*/ 1 h 112"/>
                <a:gd name="T14" fmla="*/ 0 w 23"/>
                <a:gd name="T15" fmla="*/ 1 h 112"/>
                <a:gd name="T16" fmla="*/ 0 w 23"/>
                <a:gd name="T17" fmla="*/ 1 h 112"/>
                <a:gd name="T18" fmla="*/ 0 w 23"/>
                <a:gd name="T19" fmla="*/ 1 h 112"/>
                <a:gd name="T20" fmla="*/ 0 w 23"/>
                <a:gd name="T21" fmla="*/ 1 h 112"/>
                <a:gd name="T22" fmla="*/ 0 w 23"/>
                <a:gd name="T23" fmla="*/ 1 h 112"/>
                <a:gd name="T24" fmla="*/ 0 w 23"/>
                <a:gd name="T25" fmla="*/ 1 h 112"/>
                <a:gd name="T26" fmla="*/ 0 w 23"/>
                <a:gd name="T27" fmla="*/ 1 h 112"/>
                <a:gd name="T28" fmla="*/ 0 w 23"/>
                <a:gd name="T29" fmla="*/ 1 h 112"/>
                <a:gd name="T30" fmla="*/ 0 w 23"/>
                <a:gd name="T31" fmla="*/ 1 h 112"/>
                <a:gd name="T32" fmla="*/ 0 w 23"/>
                <a:gd name="T33" fmla="*/ 1 h 112"/>
                <a:gd name="T34" fmla="*/ 0 w 23"/>
                <a:gd name="T35" fmla="*/ 1 h 112"/>
                <a:gd name="T36" fmla="*/ 0 w 23"/>
                <a:gd name="T37" fmla="*/ 1 h 112"/>
                <a:gd name="T38" fmla="*/ 0 w 23"/>
                <a:gd name="T39" fmla="*/ 1 h 112"/>
                <a:gd name="T40" fmla="*/ 0 w 23"/>
                <a:gd name="T41" fmla="*/ 1 h 112"/>
                <a:gd name="T42" fmla="*/ 0 w 23"/>
                <a:gd name="T43" fmla="*/ 1 h 112"/>
                <a:gd name="T44" fmla="*/ 0 w 23"/>
                <a:gd name="T45" fmla="*/ 1 h 112"/>
                <a:gd name="T46" fmla="*/ 0 w 23"/>
                <a:gd name="T47" fmla="*/ 1 h 112"/>
                <a:gd name="T48" fmla="*/ 0 w 23"/>
                <a:gd name="T49" fmla="*/ 1 h 112"/>
                <a:gd name="T50" fmla="*/ 0 w 23"/>
                <a:gd name="T51" fmla="*/ 1 h 112"/>
                <a:gd name="T52" fmla="*/ 0 w 23"/>
                <a:gd name="T53" fmla="*/ 1 h 112"/>
                <a:gd name="T54" fmla="*/ 0 w 23"/>
                <a:gd name="T55" fmla="*/ 1 h 112"/>
                <a:gd name="T56" fmla="*/ 0 w 23"/>
                <a:gd name="T57" fmla="*/ 1 h 112"/>
                <a:gd name="T58" fmla="*/ 0 w 23"/>
                <a:gd name="T59" fmla="*/ 1 h 112"/>
                <a:gd name="T60" fmla="*/ 0 w 23"/>
                <a:gd name="T61" fmla="*/ 1 h 112"/>
                <a:gd name="T62" fmla="*/ 0 w 23"/>
                <a:gd name="T63" fmla="*/ 1 h 112"/>
                <a:gd name="T64" fmla="*/ 0 w 23"/>
                <a:gd name="T65" fmla="*/ 1 h 1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"/>
                <a:gd name="T100" fmla="*/ 0 h 112"/>
                <a:gd name="T101" fmla="*/ 23 w 23"/>
                <a:gd name="T102" fmla="*/ 112 h 1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" h="112">
                  <a:moveTo>
                    <a:pt x="4" y="4"/>
                  </a:move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2" y="21"/>
                  </a:lnTo>
                  <a:lnTo>
                    <a:pt x="2" y="23"/>
                  </a:lnTo>
                  <a:lnTo>
                    <a:pt x="2" y="27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0"/>
                  </a:lnTo>
                  <a:lnTo>
                    <a:pt x="2" y="55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0" y="69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0" y="88"/>
                  </a:lnTo>
                  <a:lnTo>
                    <a:pt x="2" y="92"/>
                  </a:lnTo>
                  <a:lnTo>
                    <a:pt x="2" y="95"/>
                  </a:lnTo>
                  <a:lnTo>
                    <a:pt x="2" y="99"/>
                  </a:lnTo>
                  <a:lnTo>
                    <a:pt x="2" y="101"/>
                  </a:lnTo>
                  <a:lnTo>
                    <a:pt x="2" y="105"/>
                  </a:lnTo>
                  <a:lnTo>
                    <a:pt x="4" y="109"/>
                  </a:lnTo>
                  <a:lnTo>
                    <a:pt x="4" y="111"/>
                  </a:lnTo>
                  <a:lnTo>
                    <a:pt x="6" y="112"/>
                  </a:lnTo>
                  <a:lnTo>
                    <a:pt x="10" y="112"/>
                  </a:lnTo>
                  <a:lnTo>
                    <a:pt x="12" y="112"/>
                  </a:lnTo>
                  <a:lnTo>
                    <a:pt x="15" y="112"/>
                  </a:lnTo>
                  <a:lnTo>
                    <a:pt x="17" y="112"/>
                  </a:lnTo>
                  <a:lnTo>
                    <a:pt x="21" y="112"/>
                  </a:lnTo>
                  <a:lnTo>
                    <a:pt x="21" y="109"/>
                  </a:lnTo>
                  <a:lnTo>
                    <a:pt x="23" y="107"/>
                  </a:lnTo>
                  <a:lnTo>
                    <a:pt x="23" y="105"/>
                  </a:lnTo>
                  <a:lnTo>
                    <a:pt x="23" y="99"/>
                  </a:lnTo>
                  <a:lnTo>
                    <a:pt x="23" y="95"/>
                  </a:lnTo>
                  <a:lnTo>
                    <a:pt x="23" y="93"/>
                  </a:lnTo>
                  <a:lnTo>
                    <a:pt x="23" y="90"/>
                  </a:lnTo>
                  <a:lnTo>
                    <a:pt x="23" y="86"/>
                  </a:lnTo>
                  <a:lnTo>
                    <a:pt x="23" y="82"/>
                  </a:lnTo>
                  <a:lnTo>
                    <a:pt x="23" y="78"/>
                  </a:lnTo>
                  <a:lnTo>
                    <a:pt x="23" y="73"/>
                  </a:lnTo>
                  <a:lnTo>
                    <a:pt x="23" y="6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23" y="55"/>
                  </a:lnTo>
                  <a:lnTo>
                    <a:pt x="23" y="50"/>
                  </a:lnTo>
                  <a:lnTo>
                    <a:pt x="23" y="46"/>
                  </a:lnTo>
                  <a:lnTo>
                    <a:pt x="23" y="40"/>
                  </a:lnTo>
                  <a:lnTo>
                    <a:pt x="23" y="36"/>
                  </a:lnTo>
                  <a:lnTo>
                    <a:pt x="23" y="31"/>
                  </a:lnTo>
                  <a:lnTo>
                    <a:pt x="23" y="27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23" y="16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4" name="Freeform 45">
              <a:extLst>
                <a:ext uri="{FF2B5EF4-FFF2-40B4-BE49-F238E27FC236}">
                  <a16:creationId xmlns:a16="http://schemas.microsoft.com/office/drawing/2014/main" id="{4AF5DA54-F545-C942-B76C-EBED0B008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" y="2280"/>
              <a:ext cx="12" cy="72"/>
            </a:xfrm>
            <a:custGeom>
              <a:avLst/>
              <a:gdLst>
                <a:gd name="T0" fmla="*/ 0 w 25"/>
                <a:gd name="T1" fmla="*/ 0 h 142"/>
                <a:gd name="T2" fmla="*/ 0 w 25"/>
                <a:gd name="T3" fmla="*/ 1 h 142"/>
                <a:gd name="T4" fmla="*/ 0 w 25"/>
                <a:gd name="T5" fmla="*/ 1 h 142"/>
                <a:gd name="T6" fmla="*/ 0 w 25"/>
                <a:gd name="T7" fmla="*/ 1 h 142"/>
                <a:gd name="T8" fmla="*/ 0 w 25"/>
                <a:gd name="T9" fmla="*/ 1 h 142"/>
                <a:gd name="T10" fmla="*/ 0 w 25"/>
                <a:gd name="T11" fmla="*/ 1 h 142"/>
                <a:gd name="T12" fmla="*/ 0 w 25"/>
                <a:gd name="T13" fmla="*/ 1 h 142"/>
                <a:gd name="T14" fmla="*/ 0 w 25"/>
                <a:gd name="T15" fmla="*/ 1 h 142"/>
                <a:gd name="T16" fmla="*/ 0 w 25"/>
                <a:gd name="T17" fmla="*/ 1 h 142"/>
                <a:gd name="T18" fmla="*/ 0 w 25"/>
                <a:gd name="T19" fmla="*/ 1 h 142"/>
                <a:gd name="T20" fmla="*/ 0 w 25"/>
                <a:gd name="T21" fmla="*/ 1 h 142"/>
                <a:gd name="T22" fmla="*/ 0 w 25"/>
                <a:gd name="T23" fmla="*/ 1 h 142"/>
                <a:gd name="T24" fmla="*/ 0 w 25"/>
                <a:gd name="T25" fmla="*/ 1 h 142"/>
                <a:gd name="T26" fmla="*/ 0 w 25"/>
                <a:gd name="T27" fmla="*/ 1 h 142"/>
                <a:gd name="T28" fmla="*/ 0 w 25"/>
                <a:gd name="T29" fmla="*/ 1 h 142"/>
                <a:gd name="T30" fmla="*/ 0 w 25"/>
                <a:gd name="T31" fmla="*/ 1 h 142"/>
                <a:gd name="T32" fmla="*/ 0 w 25"/>
                <a:gd name="T33" fmla="*/ 1 h 142"/>
                <a:gd name="T34" fmla="*/ 0 w 25"/>
                <a:gd name="T35" fmla="*/ 1 h 142"/>
                <a:gd name="T36" fmla="*/ 0 w 25"/>
                <a:gd name="T37" fmla="*/ 1 h 142"/>
                <a:gd name="T38" fmla="*/ 0 w 25"/>
                <a:gd name="T39" fmla="*/ 1 h 142"/>
                <a:gd name="T40" fmla="*/ 0 w 25"/>
                <a:gd name="T41" fmla="*/ 1 h 142"/>
                <a:gd name="T42" fmla="*/ 0 w 25"/>
                <a:gd name="T43" fmla="*/ 1 h 142"/>
                <a:gd name="T44" fmla="*/ 0 w 25"/>
                <a:gd name="T45" fmla="*/ 1 h 142"/>
                <a:gd name="T46" fmla="*/ 0 w 25"/>
                <a:gd name="T47" fmla="*/ 1 h 142"/>
                <a:gd name="T48" fmla="*/ 0 w 25"/>
                <a:gd name="T49" fmla="*/ 1 h 142"/>
                <a:gd name="T50" fmla="*/ 0 w 25"/>
                <a:gd name="T51" fmla="*/ 1 h 142"/>
                <a:gd name="T52" fmla="*/ 0 w 25"/>
                <a:gd name="T53" fmla="*/ 1 h 142"/>
                <a:gd name="T54" fmla="*/ 0 w 25"/>
                <a:gd name="T55" fmla="*/ 1 h 142"/>
                <a:gd name="T56" fmla="*/ 0 w 25"/>
                <a:gd name="T57" fmla="*/ 1 h 142"/>
                <a:gd name="T58" fmla="*/ 0 w 25"/>
                <a:gd name="T59" fmla="*/ 1 h 142"/>
                <a:gd name="T60" fmla="*/ 0 w 25"/>
                <a:gd name="T61" fmla="*/ 1 h 142"/>
                <a:gd name="T62" fmla="*/ 0 w 25"/>
                <a:gd name="T63" fmla="*/ 1 h 142"/>
                <a:gd name="T64" fmla="*/ 0 w 25"/>
                <a:gd name="T65" fmla="*/ 1 h 142"/>
                <a:gd name="T66" fmla="*/ 0 w 25"/>
                <a:gd name="T67" fmla="*/ 1 h 142"/>
                <a:gd name="T68" fmla="*/ 0 w 25"/>
                <a:gd name="T69" fmla="*/ 1 h 142"/>
                <a:gd name="T70" fmla="*/ 0 w 25"/>
                <a:gd name="T71" fmla="*/ 1 h 142"/>
                <a:gd name="T72" fmla="*/ 0 w 25"/>
                <a:gd name="T73" fmla="*/ 1 h 142"/>
                <a:gd name="T74" fmla="*/ 0 w 25"/>
                <a:gd name="T75" fmla="*/ 1 h 142"/>
                <a:gd name="T76" fmla="*/ 0 w 25"/>
                <a:gd name="T77" fmla="*/ 1 h 142"/>
                <a:gd name="T78" fmla="*/ 0 w 25"/>
                <a:gd name="T79" fmla="*/ 1 h 142"/>
                <a:gd name="T80" fmla="*/ 0 w 25"/>
                <a:gd name="T81" fmla="*/ 1 h 142"/>
                <a:gd name="T82" fmla="*/ 0 w 25"/>
                <a:gd name="T83" fmla="*/ 1 h 142"/>
                <a:gd name="T84" fmla="*/ 0 w 25"/>
                <a:gd name="T85" fmla="*/ 1 h 142"/>
                <a:gd name="T86" fmla="*/ 0 w 25"/>
                <a:gd name="T87" fmla="*/ 1 h 142"/>
                <a:gd name="T88" fmla="*/ 0 w 25"/>
                <a:gd name="T89" fmla="*/ 1 h 142"/>
                <a:gd name="T90" fmla="*/ 0 w 25"/>
                <a:gd name="T91" fmla="*/ 1 h 142"/>
                <a:gd name="T92" fmla="*/ 0 w 25"/>
                <a:gd name="T93" fmla="*/ 1 h 142"/>
                <a:gd name="T94" fmla="*/ 0 w 25"/>
                <a:gd name="T95" fmla="*/ 0 h 142"/>
                <a:gd name="T96" fmla="*/ 0 w 25"/>
                <a:gd name="T97" fmla="*/ 0 h 1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5"/>
                <a:gd name="T148" fmla="*/ 0 h 142"/>
                <a:gd name="T149" fmla="*/ 25 w 25"/>
                <a:gd name="T150" fmla="*/ 142 h 14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5" h="142">
                  <a:moveTo>
                    <a:pt x="2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4"/>
                  </a:lnTo>
                  <a:lnTo>
                    <a:pt x="2" y="106"/>
                  </a:lnTo>
                  <a:lnTo>
                    <a:pt x="2" y="110"/>
                  </a:lnTo>
                  <a:lnTo>
                    <a:pt x="2" y="112"/>
                  </a:lnTo>
                  <a:lnTo>
                    <a:pt x="2" y="116"/>
                  </a:lnTo>
                  <a:lnTo>
                    <a:pt x="2" y="120"/>
                  </a:lnTo>
                  <a:lnTo>
                    <a:pt x="2" y="125"/>
                  </a:lnTo>
                  <a:lnTo>
                    <a:pt x="2" y="129"/>
                  </a:lnTo>
                  <a:lnTo>
                    <a:pt x="4" y="133"/>
                  </a:lnTo>
                  <a:lnTo>
                    <a:pt x="4" y="135"/>
                  </a:lnTo>
                  <a:lnTo>
                    <a:pt x="4" y="139"/>
                  </a:lnTo>
                  <a:lnTo>
                    <a:pt x="4" y="140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10" y="142"/>
                  </a:lnTo>
                  <a:lnTo>
                    <a:pt x="14" y="142"/>
                  </a:lnTo>
                  <a:lnTo>
                    <a:pt x="15" y="140"/>
                  </a:lnTo>
                  <a:lnTo>
                    <a:pt x="17" y="139"/>
                  </a:lnTo>
                  <a:lnTo>
                    <a:pt x="21" y="137"/>
                  </a:lnTo>
                  <a:lnTo>
                    <a:pt x="23" y="135"/>
                  </a:lnTo>
                  <a:lnTo>
                    <a:pt x="25" y="133"/>
                  </a:lnTo>
                  <a:lnTo>
                    <a:pt x="23" y="131"/>
                  </a:lnTo>
                  <a:lnTo>
                    <a:pt x="23" y="129"/>
                  </a:lnTo>
                  <a:lnTo>
                    <a:pt x="23" y="127"/>
                  </a:lnTo>
                  <a:lnTo>
                    <a:pt x="23" y="125"/>
                  </a:lnTo>
                  <a:lnTo>
                    <a:pt x="23" y="121"/>
                  </a:lnTo>
                  <a:lnTo>
                    <a:pt x="23" y="118"/>
                  </a:lnTo>
                  <a:lnTo>
                    <a:pt x="23" y="114"/>
                  </a:lnTo>
                  <a:lnTo>
                    <a:pt x="23" y="110"/>
                  </a:lnTo>
                  <a:lnTo>
                    <a:pt x="23" y="104"/>
                  </a:lnTo>
                  <a:lnTo>
                    <a:pt x="23" y="99"/>
                  </a:lnTo>
                  <a:lnTo>
                    <a:pt x="23" y="95"/>
                  </a:lnTo>
                  <a:lnTo>
                    <a:pt x="23" y="93"/>
                  </a:lnTo>
                  <a:lnTo>
                    <a:pt x="23" y="89"/>
                  </a:lnTo>
                  <a:lnTo>
                    <a:pt x="23" y="87"/>
                  </a:lnTo>
                  <a:lnTo>
                    <a:pt x="23" y="83"/>
                  </a:lnTo>
                  <a:lnTo>
                    <a:pt x="23" y="82"/>
                  </a:lnTo>
                  <a:lnTo>
                    <a:pt x="23" y="78"/>
                  </a:lnTo>
                  <a:lnTo>
                    <a:pt x="23" y="76"/>
                  </a:lnTo>
                  <a:lnTo>
                    <a:pt x="23" y="72"/>
                  </a:lnTo>
                  <a:lnTo>
                    <a:pt x="23" y="68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3" y="57"/>
                  </a:lnTo>
                  <a:lnTo>
                    <a:pt x="23" y="53"/>
                  </a:lnTo>
                  <a:lnTo>
                    <a:pt x="23" y="51"/>
                  </a:lnTo>
                  <a:lnTo>
                    <a:pt x="21" y="47"/>
                  </a:lnTo>
                  <a:lnTo>
                    <a:pt x="21" y="45"/>
                  </a:lnTo>
                  <a:lnTo>
                    <a:pt x="21" y="42"/>
                  </a:lnTo>
                  <a:lnTo>
                    <a:pt x="21" y="40"/>
                  </a:lnTo>
                  <a:lnTo>
                    <a:pt x="21" y="36"/>
                  </a:lnTo>
                  <a:lnTo>
                    <a:pt x="21" y="34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3"/>
                  </a:lnTo>
                  <a:lnTo>
                    <a:pt x="21" y="19"/>
                  </a:lnTo>
                  <a:lnTo>
                    <a:pt x="21" y="15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5" name="Freeform 46">
              <a:extLst>
                <a:ext uri="{FF2B5EF4-FFF2-40B4-BE49-F238E27FC236}">
                  <a16:creationId xmlns:a16="http://schemas.microsoft.com/office/drawing/2014/main" id="{C937858D-5320-4140-90BE-942F1E56C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6" y="1987"/>
              <a:ext cx="18" cy="72"/>
            </a:xfrm>
            <a:custGeom>
              <a:avLst/>
              <a:gdLst>
                <a:gd name="T0" fmla="*/ 1 w 36"/>
                <a:gd name="T1" fmla="*/ 0 h 144"/>
                <a:gd name="T2" fmla="*/ 1 w 36"/>
                <a:gd name="T3" fmla="*/ 1 h 144"/>
                <a:gd name="T4" fmla="*/ 1 w 36"/>
                <a:gd name="T5" fmla="*/ 1 h 144"/>
                <a:gd name="T6" fmla="*/ 1 w 36"/>
                <a:gd name="T7" fmla="*/ 1 h 144"/>
                <a:gd name="T8" fmla="*/ 1 w 36"/>
                <a:gd name="T9" fmla="*/ 1 h 144"/>
                <a:gd name="T10" fmla="*/ 1 w 36"/>
                <a:gd name="T11" fmla="*/ 1 h 144"/>
                <a:gd name="T12" fmla="*/ 1 w 36"/>
                <a:gd name="T13" fmla="*/ 1 h 144"/>
                <a:gd name="T14" fmla="*/ 1 w 36"/>
                <a:gd name="T15" fmla="*/ 1 h 144"/>
                <a:gd name="T16" fmla="*/ 1 w 36"/>
                <a:gd name="T17" fmla="*/ 1 h 144"/>
                <a:gd name="T18" fmla="*/ 1 w 36"/>
                <a:gd name="T19" fmla="*/ 1 h 144"/>
                <a:gd name="T20" fmla="*/ 1 w 36"/>
                <a:gd name="T21" fmla="*/ 1 h 144"/>
                <a:gd name="T22" fmla="*/ 1 w 36"/>
                <a:gd name="T23" fmla="*/ 1 h 144"/>
                <a:gd name="T24" fmla="*/ 1 w 36"/>
                <a:gd name="T25" fmla="*/ 1 h 144"/>
                <a:gd name="T26" fmla="*/ 1 w 36"/>
                <a:gd name="T27" fmla="*/ 1 h 144"/>
                <a:gd name="T28" fmla="*/ 1 w 36"/>
                <a:gd name="T29" fmla="*/ 1 h 144"/>
                <a:gd name="T30" fmla="*/ 1 w 36"/>
                <a:gd name="T31" fmla="*/ 1 h 144"/>
                <a:gd name="T32" fmla="*/ 1 w 36"/>
                <a:gd name="T33" fmla="*/ 1 h 144"/>
                <a:gd name="T34" fmla="*/ 1 w 36"/>
                <a:gd name="T35" fmla="*/ 1 h 144"/>
                <a:gd name="T36" fmla="*/ 1 w 36"/>
                <a:gd name="T37" fmla="*/ 1 h 144"/>
                <a:gd name="T38" fmla="*/ 1 w 36"/>
                <a:gd name="T39" fmla="*/ 1 h 144"/>
                <a:gd name="T40" fmla="*/ 1 w 36"/>
                <a:gd name="T41" fmla="*/ 1 h 144"/>
                <a:gd name="T42" fmla="*/ 0 w 36"/>
                <a:gd name="T43" fmla="*/ 1 h 144"/>
                <a:gd name="T44" fmla="*/ 1 w 36"/>
                <a:gd name="T45" fmla="*/ 1 h 144"/>
                <a:gd name="T46" fmla="*/ 1 w 36"/>
                <a:gd name="T47" fmla="*/ 1 h 144"/>
                <a:gd name="T48" fmla="*/ 1 w 36"/>
                <a:gd name="T49" fmla="*/ 1 h 144"/>
                <a:gd name="T50" fmla="*/ 1 w 36"/>
                <a:gd name="T51" fmla="*/ 1 h 144"/>
                <a:gd name="T52" fmla="*/ 1 w 36"/>
                <a:gd name="T53" fmla="*/ 1 h 144"/>
                <a:gd name="T54" fmla="*/ 1 w 36"/>
                <a:gd name="T55" fmla="*/ 1 h 144"/>
                <a:gd name="T56" fmla="*/ 1 w 36"/>
                <a:gd name="T57" fmla="*/ 1 h 144"/>
                <a:gd name="T58" fmla="*/ 1 w 36"/>
                <a:gd name="T59" fmla="*/ 1 h 144"/>
                <a:gd name="T60" fmla="*/ 1 w 36"/>
                <a:gd name="T61" fmla="*/ 1 h 144"/>
                <a:gd name="T62" fmla="*/ 1 w 36"/>
                <a:gd name="T63" fmla="*/ 1 h 144"/>
                <a:gd name="T64" fmla="*/ 1 w 36"/>
                <a:gd name="T65" fmla="*/ 1 h 144"/>
                <a:gd name="T66" fmla="*/ 1 w 36"/>
                <a:gd name="T67" fmla="*/ 1 h 144"/>
                <a:gd name="T68" fmla="*/ 1 w 36"/>
                <a:gd name="T69" fmla="*/ 1 h 144"/>
                <a:gd name="T70" fmla="*/ 1 w 36"/>
                <a:gd name="T71" fmla="*/ 1 h 144"/>
                <a:gd name="T72" fmla="*/ 1 w 36"/>
                <a:gd name="T73" fmla="*/ 1 h 144"/>
                <a:gd name="T74" fmla="*/ 1 w 36"/>
                <a:gd name="T75" fmla="*/ 1 h 144"/>
                <a:gd name="T76" fmla="*/ 1 w 36"/>
                <a:gd name="T77" fmla="*/ 1 h 144"/>
                <a:gd name="T78" fmla="*/ 1 w 36"/>
                <a:gd name="T79" fmla="*/ 1 h 144"/>
                <a:gd name="T80" fmla="*/ 1 w 36"/>
                <a:gd name="T81" fmla="*/ 1 h 144"/>
                <a:gd name="T82" fmla="*/ 1 w 36"/>
                <a:gd name="T83" fmla="*/ 1 h 144"/>
                <a:gd name="T84" fmla="*/ 1 w 36"/>
                <a:gd name="T85" fmla="*/ 1 h 144"/>
                <a:gd name="T86" fmla="*/ 1 w 36"/>
                <a:gd name="T87" fmla="*/ 1 h 144"/>
                <a:gd name="T88" fmla="*/ 1 w 36"/>
                <a:gd name="T89" fmla="*/ 1 h 144"/>
                <a:gd name="T90" fmla="*/ 1 w 36"/>
                <a:gd name="T91" fmla="*/ 1 h 144"/>
                <a:gd name="T92" fmla="*/ 1 w 36"/>
                <a:gd name="T93" fmla="*/ 1 h 144"/>
                <a:gd name="T94" fmla="*/ 1 w 36"/>
                <a:gd name="T95" fmla="*/ 1 h 144"/>
                <a:gd name="T96" fmla="*/ 1 w 36"/>
                <a:gd name="T97" fmla="*/ 0 h 1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6"/>
                <a:gd name="T148" fmla="*/ 0 h 144"/>
                <a:gd name="T149" fmla="*/ 36 w 36"/>
                <a:gd name="T150" fmla="*/ 144 h 1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6" h="144">
                  <a:moveTo>
                    <a:pt x="19" y="0"/>
                  </a:moveTo>
                  <a:lnTo>
                    <a:pt x="19" y="0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20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3" y="26"/>
                  </a:lnTo>
                  <a:lnTo>
                    <a:pt x="13" y="30"/>
                  </a:lnTo>
                  <a:lnTo>
                    <a:pt x="13" y="32"/>
                  </a:lnTo>
                  <a:lnTo>
                    <a:pt x="13" y="36"/>
                  </a:lnTo>
                  <a:lnTo>
                    <a:pt x="11" y="39"/>
                  </a:lnTo>
                  <a:lnTo>
                    <a:pt x="11" y="41"/>
                  </a:lnTo>
                  <a:lnTo>
                    <a:pt x="11" y="45"/>
                  </a:lnTo>
                  <a:lnTo>
                    <a:pt x="11" y="47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9" y="57"/>
                  </a:lnTo>
                  <a:lnTo>
                    <a:pt x="9" y="60"/>
                  </a:lnTo>
                  <a:lnTo>
                    <a:pt x="9" y="64"/>
                  </a:lnTo>
                  <a:lnTo>
                    <a:pt x="9" y="68"/>
                  </a:lnTo>
                  <a:lnTo>
                    <a:pt x="7" y="70"/>
                  </a:lnTo>
                  <a:lnTo>
                    <a:pt x="7" y="74"/>
                  </a:lnTo>
                  <a:lnTo>
                    <a:pt x="7" y="76"/>
                  </a:lnTo>
                  <a:lnTo>
                    <a:pt x="7" y="79"/>
                  </a:lnTo>
                  <a:lnTo>
                    <a:pt x="5" y="83"/>
                  </a:lnTo>
                  <a:lnTo>
                    <a:pt x="5" y="85"/>
                  </a:lnTo>
                  <a:lnTo>
                    <a:pt x="5" y="89"/>
                  </a:lnTo>
                  <a:lnTo>
                    <a:pt x="5" y="93"/>
                  </a:lnTo>
                  <a:lnTo>
                    <a:pt x="4" y="96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2" y="110"/>
                  </a:lnTo>
                  <a:lnTo>
                    <a:pt x="2" y="114"/>
                  </a:lnTo>
                  <a:lnTo>
                    <a:pt x="2" y="115"/>
                  </a:lnTo>
                  <a:lnTo>
                    <a:pt x="2" y="121"/>
                  </a:lnTo>
                  <a:lnTo>
                    <a:pt x="2" y="125"/>
                  </a:lnTo>
                  <a:lnTo>
                    <a:pt x="2" y="129"/>
                  </a:lnTo>
                  <a:lnTo>
                    <a:pt x="2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0"/>
                  </a:lnTo>
                  <a:lnTo>
                    <a:pt x="2" y="142"/>
                  </a:lnTo>
                  <a:lnTo>
                    <a:pt x="4" y="142"/>
                  </a:lnTo>
                  <a:lnTo>
                    <a:pt x="5" y="144"/>
                  </a:lnTo>
                  <a:lnTo>
                    <a:pt x="9" y="142"/>
                  </a:lnTo>
                  <a:lnTo>
                    <a:pt x="13" y="142"/>
                  </a:lnTo>
                  <a:lnTo>
                    <a:pt x="15" y="140"/>
                  </a:lnTo>
                  <a:lnTo>
                    <a:pt x="19" y="140"/>
                  </a:lnTo>
                  <a:lnTo>
                    <a:pt x="21" y="138"/>
                  </a:lnTo>
                  <a:lnTo>
                    <a:pt x="23" y="136"/>
                  </a:lnTo>
                  <a:lnTo>
                    <a:pt x="23" y="134"/>
                  </a:lnTo>
                  <a:lnTo>
                    <a:pt x="23" y="133"/>
                  </a:lnTo>
                  <a:lnTo>
                    <a:pt x="23" y="131"/>
                  </a:lnTo>
                  <a:lnTo>
                    <a:pt x="23" y="129"/>
                  </a:lnTo>
                  <a:lnTo>
                    <a:pt x="23" y="125"/>
                  </a:lnTo>
                  <a:lnTo>
                    <a:pt x="24" y="121"/>
                  </a:lnTo>
                  <a:lnTo>
                    <a:pt x="24" y="115"/>
                  </a:lnTo>
                  <a:lnTo>
                    <a:pt x="24" y="112"/>
                  </a:lnTo>
                  <a:lnTo>
                    <a:pt x="24" y="106"/>
                  </a:lnTo>
                  <a:lnTo>
                    <a:pt x="26" y="100"/>
                  </a:lnTo>
                  <a:lnTo>
                    <a:pt x="26" y="98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6" y="91"/>
                  </a:lnTo>
                  <a:lnTo>
                    <a:pt x="26" y="87"/>
                  </a:lnTo>
                  <a:lnTo>
                    <a:pt x="26" y="83"/>
                  </a:lnTo>
                  <a:lnTo>
                    <a:pt x="28" y="81"/>
                  </a:lnTo>
                  <a:lnTo>
                    <a:pt x="28" y="77"/>
                  </a:lnTo>
                  <a:lnTo>
                    <a:pt x="28" y="76"/>
                  </a:lnTo>
                  <a:lnTo>
                    <a:pt x="28" y="72"/>
                  </a:lnTo>
                  <a:lnTo>
                    <a:pt x="28" y="68"/>
                  </a:lnTo>
                  <a:lnTo>
                    <a:pt x="30" y="66"/>
                  </a:lnTo>
                  <a:lnTo>
                    <a:pt x="30" y="64"/>
                  </a:lnTo>
                  <a:lnTo>
                    <a:pt x="30" y="60"/>
                  </a:lnTo>
                  <a:lnTo>
                    <a:pt x="30" y="57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9"/>
                  </a:lnTo>
                  <a:lnTo>
                    <a:pt x="30" y="45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6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4" y="9"/>
                  </a:lnTo>
                  <a:lnTo>
                    <a:pt x="36" y="7"/>
                  </a:lnTo>
                  <a:lnTo>
                    <a:pt x="36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6" name="Freeform 47">
              <a:extLst>
                <a:ext uri="{FF2B5EF4-FFF2-40B4-BE49-F238E27FC236}">
                  <a16:creationId xmlns:a16="http://schemas.microsoft.com/office/drawing/2014/main" id="{F53A971F-BE82-444C-87E6-1592A74A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" y="1887"/>
              <a:ext cx="17" cy="55"/>
            </a:xfrm>
            <a:custGeom>
              <a:avLst/>
              <a:gdLst>
                <a:gd name="T0" fmla="*/ 1 w 34"/>
                <a:gd name="T1" fmla="*/ 1 h 110"/>
                <a:gd name="T2" fmla="*/ 1 w 34"/>
                <a:gd name="T3" fmla="*/ 1 h 110"/>
                <a:gd name="T4" fmla="*/ 1 w 34"/>
                <a:gd name="T5" fmla="*/ 1 h 110"/>
                <a:gd name="T6" fmla="*/ 1 w 34"/>
                <a:gd name="T7" fmla="*/ 1 h 110"/>
                <a:gd name="T8" fmla="*/ 1 w 34"/>
                <a:gd name="T9" fmla="*/ 1 h 110"/>
                <a:gd name="T10" fmla="*/ 1 w 34"/>
                <a:gd name="T11" fmla="*/ 1 h 110"/>
                <a:gd name="T12" fmla="*/ 1 w 34"/>
                <a:gd name="T13" fmla="*/ 1 h 110"/>
                <a:gd name="T14" fmla="*/ 1 w 34"/>
                <a:gd name="T15" fmla="*/ 1 h 110"/>
                <a:gd name="T16" fmla="*/ 1 w 34"/>
                <a:gd name="T17" fmla="*/ 1 h 110"/>
                <a:gd name="T18" fmla="*/ 1 w 34"/>
                <a:gd name="T19" fmla="*/ 1 h 110"/>
                <a:gd name="T20" fmla="*/ 0 w 34"/>
                <a:gd name="T21" fmla="*/ 1 h 110"/>
                <a:gd name="T22" fmla="*/ 0 w 34"/>
                <a:gd name="T23" fmla="*/ 1 h 110"/>
                <a:gd name="T24" fmla="*/ 0 w 34"/>
                <a:gd name="T25" fmla="*/ 1 h 110"/>
                <a:gd name="T26" fmla="*/ 0 w 34"/>
                <a:gd name="T27" fmla="*/ 1 h 110"/>
                <a:gd name="T28" fmla="*/ 1 w 34"/>
                <a:gd name="T29" fmla="*/ 1 h 110"/>
                <a:gd name="T30" fmla="*/ 1 w 34"/>
                <a:gd name="T31" fmla="*/ 1 h 110"/>
                <a:gd name="T32" fmla="*/ 1 w 34"/>
                <a:gd name="T33" fmla="*/ 1 h 110"/>
                <a:gd name="T34" fmla="*/ 1 w 34"/>
                <a:gd name="T35" fmla="*/ 1 h 110"/>
                <a:gd name="T36" fmla="*/ 1 w 34"/>
                <a:gd name="T37" fmla="*/ 1 h 110"/>
                <a:gd name="T38" fmla="*/ 1 w 34"/>
                <a:gd name="T39" fmla="*/ 1 h 110"/>
                <a:gd name="T40" fmla="*/ 1 w 34"/>
                <a:gd name="T41" fmla="*/ 1 h 110"/>
                <a:gd name="T42" fmla="*/ 1 w 34"/>
                <a:gd name="T43" fmla="*/ 1 h 110"/>
                <a:gd name="T44" fmla="*/ 1 w 34"/>
                <a:gd name="T45" fmla="*/ 1 h 110"/>
                <a:gd name="T46" fmla="*/ 1 w 34"/>
                <a:gd name="T47" fmla="*/ 1 h 110"/>
                <a:gd name="T48" fmla="*/ 1 w 34"/>
                <a:gd name="T49" fmla="*/ 1 h 110"/>
                <a:gd name="T50" fmla="*/ 1 w 34"/>
                <a:gd name="T51" fmla="*/ 1 h 110"/>
                <a:gd name="T52" fmla="*/ 1 w 34"/>
                <a:gd name="T53" fmla="*/ 1 h 110"/>
                <a:gd name="T54" fmla="*/ 1 w 34"/>
                <a:gd name="T55" fmla="*/ 1 h 110"/>
                <a:gd name="T56" fmla="*/ 1 w 34"/>
                <a:gd name="T57" fmla="*/ 1 h 110"/>
                <a:gd name="T58" fmla="*/ 1 w 34"/>
                <a:gd name="T59" fmla="*/ 1 h 110"/>
                <a:gd name="T60" fmla="*/ 1 w 34"/>
                <a:gd name="T61" fmla="*/ 1 h 110"/>
                <a:gd name="T62" fmla="*/ 1 w 34"/>
                <a:gd name="T63" fmla="*/ 0 h 110"/>
                <a:gd name="T64" fmla="*/ 1 w 34"/>
                <a:gd name="T65" fmla="*/ 0 h 1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"/>
                <a:gd name="T100" fmla="*/ 0 h 110"/>
                <a:gd name="T101" fmla="*/ 34 w 34"/>
                <a:gd name="T102" fmla="*/ 110 h 11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" h="110">
                  <a:moveTo>
                    <a:pt x="14" y="0"/>
                  </a:moveTo>
                  <a:lnTo>
                    <a:pt x="14" y="2"/>
                  </a:lnTo>
                  <a:lnTo>
                    <a:pt x="12" y="6"/>
                  </a:lnTo>
                  <a:lnTo>
                    <a:pt x="12" y="10"/>
                  </a:lnTo>
                  <a:lnTo>
                    <a:pt x="10" y="13"/>
                  </a:lnTo>
                  <a:lnTo>
                    <a:pt x="10" y="15"/>
                  </a:lnTo>
                  <a:lnTo>
                    <a:pt x="10" y="19"/>
                  </a:lnTo>
                  <a:lnTo>
                    <a:pt x="10" y="23"/>
                  </a:lnTo>
                  <a:lnTo>
                    <a:pt x="8" y="27"/>
                  </a:lnTo>
                  <a:lnTo>
                    <a:pt x="8" y="32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6" y="46"/>
                  </a:lnTo>
                  <a:lnTo>
                    <a:pt x="6" y="51"/>
                  </a:lnTo>
                  <a:lnTo>
                    <a:pt x="4" y="55"/>
                  </a:lnTo>
                  <a:lnTo>
                    <a:pt x="4" y="59"/>
                  </a:lnTo>
                  <a:lnTo>
                    <a:pt x="2" y="65"/>
                  </a:lnTo>
                  <a:lnTo>
                    <a:pt x="2" y="68"/>
                  </a:lnTo>
                  <a:lnTo>
                    <a:pt x="2" y="74"/>
                  </a:lnTo>
                  <a:lnTo>
                    <a:pt x="0" y="78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3"/>
                  </a:lnTo>
                  <a:lnTo>
                    <a:pt x="2" y="105"/>
                  </a:lnTo>
                  <a:lnTo>
                    <a:pt x="2" y="106"/>
                  </a:lnTo>
                  <a:lnTo>
                    <a:pt x="6" y="108"/>
                  </a:lnTo>
                  <a:lnTo>
                    <a:pt x="8" y="108"/>
                  </a:lnTo>
                  <a:lnTo>
                    <a:pt x="12" y="110"/>
                  </a:lnTo>
                  <a:lnTo>
                    <a:pt x="14" y="108"/>
                  </a:lnTo>
                  <a:lnTo>
                    <a:pt x="17" y="108"/>
                  </a:lnTo>
                  <a:lnTo>
                    <a:pt x="17" y="106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21" y="95"/>
                  </a:lnTo>
                  <a:lnTo>
                    <a:pt x="21" y="93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78"/>
                  </a:lnTo>
                  <a:lnTo>
                    <a:pt x="25" y="74"/>
                  </a:lnTo>
                  <a:lnTo>
                    <a:pt x="25" y="70"/>
                  </a:lnTo>
                  <a:lnTo>
                    <a:pt x="25" y="67"/>
                  </a:lnTo>
                  <a:lnTo>
                    <a:pt x="25" y="61"/>
                  </a:lnTo>
                  <a:lnTo>
                    <a:pt x="27" y="57"/>
                  </a:lnTo>
                  <a:lnTo>
                    <a:pt x="27" y="51"/>
                  </a:lnTo>
                  <a:lnTo>
                    <a:pt x="29" y="48"/>
                  </a:lnTo>
                  <a:lnTo>
                    <a:pt x="29" y="42"/>
                  </a:lnTo>
                  <a:lnTo>
                    <a:pt x="29" y="38"/>
                  </a:lnTo>
                  <a:lnTo>
                    <a:pt x="29" y="34"/>
                  </a:lnTo>
                  <a:lnTo>
                    <a:pt x="31" y="29"/>
                  </a:lnTo>
                  <a:lnTo>
                    <a:pt x="31" y="25"/>
                  </a:lnTo>
                  <a:lnTo>
                    <a:pt x="31" y="21"/>
                  </a:lnTo>
                  <a:lnTo>
                    <a:pt x="31" y="17"/>
                  </a:lnTo>
                  <a:lnTo>
                    <a:pt x="33" y="13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3" y="4"/>
                  </a:lnTo>
                  <a:lnTo>
                    <a:pt x="33" y="2"/>
                  </a:lnTo>
                  <a:lnTo>
                    <a:pt x="3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7" name="Freeform 48">
              <a:extLst>
                <a:ext uri="{FF2B5EF4-FFF2-40B4-BE49-F238E27FC236}">
                  <a16:creationId xmlns:a16="http://schemas.microsoft.com/office/drawing/2014/main" id="{8C4B310F-30E3-2442-8C82-70E33C410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3" y="1608"/>
              <a:ext cx="17" cy="72"/>
            </a:xfrm>
            <a:custGeom>
              <a:avLst/>
              <a:gdLst>
                <a:gd name="T0" fmla="*/ 1 w 34"/>
                <a:gd name="T1" fmla="*/ 0 h 145"/>
                <a:gd name="T2" fmla="*/ 1 w 34"/>
                <a:gd name="T3" fmla="*/ 0 h 145"/>
                <a:gd name="T4" fmla="*/ 1 w 34"/>
                <a:gd name="T5" fmla="*/ 0 h 145"/>
                <a:gd name="T6" fmla="*/ 1 w 34"/>
                <a:gd name="T7" fmla="*/ 0 h 145"/>
                <a:gd name="T8" fmla="*/ 1 w 34"/>
                <a:gd name="T9" fmla="*/ 0 h 145"/>
                <a:gd name="T10" fmla="*/ 1 w 34"/>
                <a:gd name="T11" fmla="*/ 0 h 145"/>
                <a:gd name="T12" fmla="*/ 1 w 34"/>
                <a:gd name="T13" fmla="*/ 0 h 145"/>
                <a:gd name="T14" fmla="*/ 1 w 34"/>
                <a:gd name="T15" fmla="*/ 0 h 145"/>
                <a:gd name="T16" fmla="*/ 1 w 34"/>
                <a:gd name="T17" fmla="*/ 0 h 145"/>
                <a:gd name="T18" fmla="*/ 1 w 34"/>
                <a:gd name="T19" fmla="*/ 0 h 145"/>
                <a:gd name="T20" fmla="*/ 1 w 34"/>
                <a:gd name="T21" fmla="*/ 0 h 145"/>
                <a:gd name="T22" fmla="*/ 1 w 34"/>
                <a:gd name="T23" fmla="*/ 0 h 145"/>
                <a:gd name="T24" fmla="*/ 1 w 34"/>
                <a:gd name="T25" fmla="*/ 0 h 145"/>
                <a:gd name="T26" fmla="*/ 1 w 34"/>
                <a:gd name="T27" fmla="*/ 0 h 145"/>
                <a:gd name="T28" fmla="*/ 1 w 34"/>
                <a:gd name="T29" fmla="*/ 0 h 145"/>
                <a:gd name="T30" fmla="*/ 1 w 34"/>
                <a:gd name="T31" fmla="*/ 0 h 145"/>
                <a:gd name="T32" fmla="*/ 1 w 34"/>
                <a:gd name="T33" fmla="*/ 0 h 145"/>
                <a:gd name="T34" fmla="*/ 1 w 34"/>
                <a:gd name="T35" fmla="*/ 0 h 145"/>
                <a:gd name="T36" fmla="*/ 0 w 34"/>
                <a:gd name="T37" fmla="*/ 0 h 145"/>
                <a:gd name="T38" fmla="*/ 0 w 34"/>
                <a:gd name="T39" fmla="*/ 0 h 145"/>
                <a:gd name="T40" fmla="*/ 0 w 34"/>
                <a:gd name="T41" fmla="*/ 0 h 145"/>
                <a:gd name="T42" fmla="*/ 0 w 34"/>
                <a:gd name="T43" fmla="*/ 0 h 145"/>
                <a:gd name="T44" fmla="*/ 0 w 34"/>
                <a:gd name="T45" fmla="*/ 0 h 145"/>
                <a:gd name="T46" fmla="*/ 1 w 34"/>
                <a:gd name="T47" fmla="*/ 0 h 145"/>
                <a:gd name="T48" fmla="*/ 1 w 34"/>
                <a:gd name="T49" fmla="*/ 0 h 145"/>
                <a:gd name="T50" fmla="*/ 1 w 34"/>
                <a:gd name="T51" fmla="*/ 0 h 145"/>
                <a:gd name="T52" fmla="*/ 1 w 34"/>
                <a:gd name="T53" fmla="*/ 0 h 145"/>
                <a:gd name="T54" fmla="*/ 1 w 34"/>
                <a:gd name="T55" fmla="*/ 0 h 145"/>
                <a:gd name="T56" fmla="*/ 1 w 34"/>
                <a:gd name="T57" fmla="*/ 0 h 145"/>
                <a:gd name="T58" fmla="*/ 1 w 34"/>
                <a:gd name="T59" fmla="*/ 0 h 145"/>
                <a:gd name="T60" fmla="*/ 1 w 34"/>
                <a:gd name="T61" fmla="*/ 0 h 145"/>
                <a:gd name="T62" fmla="*/ 1 w 34"/>
                <a:gd name="T63" fmla="*/ 0 h 145"/>
                <a:gd name="T64" fmla="*/ 1 w 34"/>
                <a:gd name="T65" fmla="*/ 0 h 145"/>
                <a:gd name="T66" fmla="*/ 1 w 34"/>
                <a:gd name="T67" fmla="*/ 0 h 145"/>
                <a:gd name="T68" fmla="*/ 1 w 34"/>
                <a:gd name="T69" fmla="*/ 0 h 145"/>
                <a:gd name="T70" fmla="*/ 1 w 34"/>
                <a:gd name="T71" fmla="*/ 0 h 145"/>
                <a:gd name="T72" fmla="*/ 1 w 34"/>
                <a:gd name="T73" fmla="*/ 0 h 145"/>
                <a:gd name="T74" fmla="*/ 1 w 34"/>
                <a:gd name="T75" fmla="*/ 0 h 145"/>
                <a:gd name="T76" fmla="*/ 1 w 34"/>
                <a:gd name="T77" fmla="*/ 0 h 145"/>
                <a:gd name="T78" fmla="*/ 1 w 34"/>
                <a:gd name="T79" fmla="*/ 0 h 145"/>
                <a:gd name="T80" fmla="*/ 1 w 34"/>
                <a:gd name="T81" fmla="*/ 0 h 145"/>
                <a:gd name="T82" fmla="*/ 1 w 34"/>
                <a:gd name="T83" fmla="*/ 0 h 145"/>
                <a:gd name="T84" fmla="*/ 1 w 34"/>
                <a:gd name="T85" fmla="*/ 0 h 145"/>
                <a:gd name="T86" fmla="*/ 1 w 34"/>
                <a:gd name="T87" fmla="*/ 0 h 145"/>
                <a:gd name="T88" fmla="*/ 1 w 34"/>
                <a:gd name="T89" fmla="*/ 0 h 145"/>
                <a:gd name="T90" fmla="*/ 1 w 34"/>
                <a:gd name="T91" fmla="*/ 0 h 145"/>
                <a:gd name="T92" fmla="*/ 1 w 34"/>
                <a:gd name="T93" fmla="*/ 0 h 145"/>
                <a:gd name="T94" fmla="*/ 1 w 34"/>
                <a:gd name="T95" fmla="*/ 0 h 145"/>
                <a:gd name="T96" fmla="*/ 1 w 34"/>
                <a:gd name="T97" fmla="*/ 0 h 1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4"/>
                <a:gd name="T148" fmla="*/ 0 h 145"/>
                <a:gd name="T149" fmla="*/ 34 w 34"/>
                <a:gd name="T150" fmla="*/ 145 h 14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4" h="145">
                  <a:moveTo>
                    <a:pt x="15" y="0"/>
                  </a:moveTo>
                  <a:lnTo>
                    <a:pt x="15" y="2"/>
                  </a:lnTo>
                  <a:lnTo>
                    <a:pt x="15" y="6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3" y="17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9" y="40"/>
                  </a:lnTo>
                  <a:lnTo>
                    <a:pt x="9" y="44"/>
                  </a:lnTo>
                  <a:lnTo>
                    <a:pt x="9" y="46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9"/>
                  </a:lnTo>
                  <a:lnTo>
                    <a:pt x="7" y="61"/>
                  </a:lnTo>
                  <a:lnTo>
                    <a:pt x="6" y="65"/>
                  </a:lnTo>
                  <a:lnTo>
                    <a:pt x="6" y="69"/>
                  </a:lnTo>
                  <a:lnTo>
                    <a:pt x="6" y="71"/>
                  </a:lnTo>
                  <a:lnTo>
                    <a:pt x="6" y="74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4" y="84"/>
                  </a:lnTo>
                  <a:lnTo>
                    <a:pt x="4" y="88"/>
                  </a:lnTo>
                  <a:lnTo>
                    <a:pt x="4" y="90"/>
                  </a:lnTo>
                  <a:lnTo>
                    <a:pt x="4" y="93"/>
                  </a:lnTo>
                  <a:lnTo>
                    <a:pt x="2" y="95"/>
                  </a:lnTo>
                  <a:lnTo>
                    <a:pt x="2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9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139"/>
                  </a:lnTo>
                  <a:lnTo>
                    <a:pt x="0" y="141"/>
                  </a:lnTo>
                  <a:lnTo>
                    <a:pt x="2" y="143"/>
                  </a:lnTo>
                  <a:lnTo>
                    <a:pt x="4" y="145"/>
                  </a:lnTo>
                  <a:lnTo>
                    <a:pt x="7" y="145"/>
                  </a:lnTo>
                  <a:lnTo>
                    <a:pt x="9" y="145"/>
                  </a:lnTo>
                  <a:lnTo>
                    <a:pt x="13" y="143"/>
                  </a:lnTo>
                  <a:lnTo>
                    <a:pt x="15" y="141"/>
                  </a:lnTo>
                  <a:lnTo>
                    <a:pt x="17" y="139"/>
                  </a:lnTo>
                  <a:lnTo>
                    <a:pt x="19" y="137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9" y="131"/>
                  </a:lnTo>
                  <a:lnTo>
                    <a:pt x="21" y="129"/>
                  </a:lnTo>
                  <a:lnTo>
                    <a:pt x="21" y="126"/>
                  </a:lnTo>
                  <a:lnTo>
                    <a:pt x="21" y="122"/>
                  </a:lnTo>
                  <a:lnTo>
                    <a:pt x="21" y="116"/>
                  </a:lnTo>
                  <a:lnTo>
                    <a:pt x="23" y="112"/>
                  </a:lnTo>
                  <a:lnTo>
                    <a:pt x="23" y="107"/>
                  </a:lnTo>
                  <a:lnTo>
                    <a:pt x="23" y="103"/>
                  </a:lnTo>
                  <a:lnTo>
                    <a:pt x="23" y="99"/>
                  </a:lnTo>
                  <a:lnTo>
                    <a:pt x="25" y="97"/>
                  </a:lnTo>
                  <a:lnTo>
                    <a:pt x="25" y="93"/>
                  </a:lnTo>
                  <a:lnTo>
                    <a:pt x="25" y="91"/>
                  </a:lnTo>
                  <a:lnTo>
                    <a:pt x="25" y="88"/>
                  </a:lnTo>
                  <a:lnTo>
                    <a:pt x="25" y="86"/>
                  </a:lnTo>
                  <a:lnTo>
                    <a:pt x="26" y="82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6" y="72"/>
                  </a:lnTo>
                  <a:lnTo>
                    <a:pt x="26" y="71"/>
                  </a:lnTo>
                  <a:lnTo>
                    <a:pt x="28" y="67"/>
                  </a:lnTo>
                  <a:lnTo>
                    <a:pt x="28" y="63"/>
                  </a:lnTo>
                  <a:lnTo>
                    <a:pt x="28" y="61"/>
                  </a:lnTo>
                  <a:lnTo>
                    <a:pt x="28" y="57"/>
                  </a:lnTo>
                  <a:lnTo>
                    <a:pt x="28" y="53"/>
                  </a:lnTo>
                  <a:lnTo>
                    <a:pt x="28" y="52"/>
                  </a:lnTo>
                  <a:lnTo>
                    <a:pt x="28" y="48"/>
                  </a:lnTo>
                  <a:lnTo>
                    <a:pt x="28" y="46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30" y="31"/>
                  </a:lnTo>
                  <a:lnTo>
                    <a:pt x="32" y="27"/>
                  </a:lnTo>
                  <a:lnTo>
                    <a:pt x="32" y="21"/>
                  </a:lnTo>
                  <a:lnTo>
                    <a:pt x="32" y="17"/>
                  </a:lnTo>
                  <a:lnTo>
                    <a:pt x="32" y="14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8" name="Freeform 49">
              <a:extLst>
                <a:ext uri="{FF2B5EF4-FFF2-40B4-BE49-F238E27FC236}">
                  <a16:creationId xmlns:a16="http://schemas.microsoft.com/office/drawing/2014/main" id="{0418867F-E141-044B-A182-4A4DEFA3F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" y="1982"/>
              <a:ext cx="215" cy="342"/>
            </a:xfrm>
            <a:custGeom>
              <a:avLst/>
              <a:gdLst>
                <a:gd name="T0" fmla="*/ 1 w 429"/>
                <a:gd name="T1" fmla="*/ 1 h 684"/>
                <a:gd name="T2" fmla="*/ 1 w 429"/>
                <a:gd name="T3" fmla="*/ 1 h 684"/>
                <a:gd name="T4" fmla="*/ 1 w 429"/>
                <a:gd name="T5" fmla="*/ 1 h 684"/>
                <a:gd name="T6" fmla="*/ 1 w 429"/>
                <a:gd name="T7" fmla="*/ 1 h 684"/>
                <a:gd name="T8" fmla="*/ 1 w 429"/>
                <a:gd name="T9" fmla="*/ 1 h 684"/>
                <a:gd name="T10" fmla="*/ 1 w 429"/>
                <a:gd name="T11" fmla="*/ 1 h 684"/>
                <a:gd name="T12" fmla="*/ 1 w 429"/>
                <a:gd name="T13" fmla="*/ 1 h 684"/>
                <a:gd name="T14" fmla="*/ 1 w 429"/>
                <a:gd name="T15" fmla="*/ 1 h 684"/>
                <a:gd name="T16" fmla="*/ 1 w 429"/>
                <a:gd name="T17" fmla="*/ 1 h 684"/>
                <a:gd name="T18" fmla="*/ 0 w 429"/>
                <a:gd name="T19" fmla="*/ 1 h 684"/>
                <a:gd name="T20" fmla="*/ 1 w 429"/>
                <a:gd name="T21" fmla="*/ 1 h 684"/>
                <a:gd name="T22" fmla="*/ 1 w 429"/>
                <a:gd name="T23" fmla="*/ 1 h 684"/>
                <a:gd name="T24" fmla="*/ 1 w 429"/>
                <a:gd name="T25" fmla="*/ 1 h 684"/>
                <a:gd name="T26" fmla="*/ 1 w 429"/>
                <a:gd name="T27" fmla="*/ 1 h 684"/>
                <a:gd name="T28" fmla="*/ 1 w 429"/>
                <a:gd name="T29" fmla="*/ 1 h 684"/>
                <a:gd name="T30" fmla="*/ 1 w 429"/>
                <a:gd name="T31" fmla="*/ 1 h 684"/>
                <a:gd name="T32" fmla="*/ 1 w 429"/>
                <a:gd name="T33" fmla="*/ 1 h 684"/>
                <a:gd name="T34" fmla="*/ 1 w 429"/>
                <a:gd name="T35" fmla="*/ 1 h 684"/>
                <a:gd name="T36" fmla="*/ 1 w 429"/>
                <a:gd name="T37" fmla="*/ 1 h 684"/>
                <a:gd name="T38" fmla="*/ 1 w 429"/>
                <a:gd name="T39" fmla="*/ 1 h 684"/>
                <a:gd name="T40" fmla="*/ 1 w 429"/>
                <a:gd name="T41" fmla="*/ 1 h 684"/>
                <a:gd name="T42" fmla="*/ 1 w 429"/>
                <a:gd name="T43" fmla="*/ 1 h 684"/>
                <a:gd name="T44" fmla="*/ 1 w 429"/>
                <a:gd name="T45" fmla="*/ 1 h 684"/>
                <a:gd name="T46" fmla="*/ 1 w 429"/>
                <a:gd name="T47" fmla="*/ 1 h 684"/>
                <a:gd name="T48" fmla="*/ 1 w 429"/>
                <a:gd name="T49" fmla="*/ 1 h 684"/>
                <a:gd name="T50" fmla="*/ 1 w 429"/>
                <a:gd name="T51" fmla="*/ 1 h 684"/>
                <a:gd name="T52" fmla="*/ 1 w 429"/>
                <a:gd name="T53" fmla="*/ 1 h 684"/>
                <a:gd name="T54" fmla="*/ 1 w 429"/>
                <a:gd name="T55" fmla="*/ 1 h 684"/>
                <a:gd name="T56" fmla="*/ 1 w 429"/>
                <a:gd name="T57" fmla="*/ 1 h 684"/>
                <a:gd name="T58" fmla="*/ 1 w 429"/>
                <a:gd name="T59" fmla="*/ 1 h 684"/>
                <a:gd name="T60" fmla="*/ 1 w 429"/>
                <a:gd name="T61" fmla="*/ 1 h 684"/>
                <a:gd name="T62" fmla="*/ 1 w 429"/>
                <a:gd name="T63" fmla="*/ 1 h 684"/>
                <a:gd name="T64" fmla="*/ 1 w 429"/>
                <a:gd name="T65" fmla="*/ 1 h 684"/>
                <a:gd name="T66" fmla="*/ 1 w 429"/>
                <a:gd name="T67" fmla="*/ 1 h 684"/>
                <a:gd name="T68" fmla="*/ 1 w 429"/>
                <a:gd name="T69" fmla="*/ 1 h 684"/>
                <a:gd name="T70" fmla="*/ 1 w 429"/>
                <a:gd name="T71" fmla="*/ 1 h 684"/>
                <a:gd name="T72" fmla="*/ 1 w 429"/>
                <a:gd name="T73" fmla="*/ 1 h 684"/>
                <a:gd name="T74" fmla="*/ 1 w 429"/>
                <a:gd name="T75" fmla="*/ 1 h 684"/>
                <a:gd name="T76" fmla="*/ 1 w 429"/>
                <a:gd name="T77" fmla="*/ 1 h 684"/>
                <a:gd name="T78" fmla="*/ 1 w 429"/>
                <a:gd name="T79" fmla="*/ 1 h 684"/>
                <a:gd name="T80" fmla="*/ 1 w 429"/>
                <a:gd name="T81" fmla="*/ 1 h 684"/>
                <a:gd name="T82" fmla="*/ 1 w 429"/>
                <a:gd name="T83" fmla="*/ 1 h 684"/>
                <a:gd name="T84" fmla="*/ 1 w 429"/>
                <a:gd name="T85" fmla="*/ 1 h 684"/>
                <a:gd name="T86" fmla="*/ 1 w 429"/>
                <a:gd name="T87" fmla="*/ 1 h 684"/>
                <a:gd name="T88" fmla="*/ 1 w 429"/>
                <a:gd name="T89" fmla="*/ 1 h 684"/>
                <a:gd name="T90" fmla="*/ 1 w 429"/>
                <a:gd name="T91" fmla="*/ 1 h 684"/>
                <a:gd name="T92" fmla="*/ 1 w 429"/>
                <a:gd name="T93" fmla="*/ 1 h 684"/>
                <a:gd name="T94" fmla="*/ 1 w 429"/>
                <a:gd name="T95" fmla="*/ 1 h 684"/>
                <a:gd name="T96" fmla="*/ 1 w 429"/>
                <a:gd name="T97" fmla="*/ 1 h 684"/>
                <a:gd name="T98" fmla="*/ 1 w 429"/>
                <a:gd name="T99" fmla="*/ 1 h 684"/>
                <a:gd name="T100" fmla="*/ 1 w 429"/>
                <a:gd name="T101" fmla="*/ 1 h 684"/>
                <a:gd name="T102" fmla="*/ 1 w 429"/>
                <a:gd name="T103" fmla="*/ 1 h 684"/>
                <a:gd name="T104" fmla="*/ 1 w 429"/>
                <a:gd name="T105" fmla="*/ 1 h 684"/>
                <a:gd name="T106" fmla="*/ 1 w 429"/>
                <a:gd name="T107" fmla="*/ 1 h 684"/>
                <a:gd name="T108" fmla="*/ 1 w 429"/>
                <a:gd name="T109" fmla="*/ 1 h 684"/>
                <a:gd name="T110" fmla="*/ 1 w 429"/>
                <a:gd name="T111" fmla="*/ 1 h 684"/>
                <a:gd name="T112" fmla="*/ 1 w 429"/>
                <a:gd name="T113" fmla="*/ 1 h 684"/>
                <a:gd name="T114" fmla="*/ 1 w 429"/>
                <a:gd name="T115" fmla="*/ 1 h 684"/>
                <a:gd name="T116" fmla="*/ 1 w 429"/>
                <a:gd name="T117" fmla="*/ 1 h 684"/>
                <a:gd name="T118" fmla="*/ 1 w 429"/>
                <a:gd name="T119" fmla="*/ 1 h 68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29"/>
                <a:gd name="T181" fmla="*/ 0 h 684"/>
                <a:gd name="T182" fmla="*/ 429 w 429"/>
                <a:gd name="T183" fmla="*/ 684 h 68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29" h="684">
                  <a:moveTo>
                    <a:pt x="26" y="194"/>
                  </a:moveTo>
                  <a:lnTo>
                    <a:pt x="26" y="190"/>
                  </a:lnTo>
                  <a:lnTo>
                    <a:pt x="26" y="186"/>
                  </a:lnTo>
                  <a:lnTo>
                    <a:pt x="26" y="183"/>
                  </a:lnTo>
                  <a:lnTo>
                    <a:pt x="26" y="181"/>
                  </a:lnTo>
                  <a:lnTo>
                    <a:pt x="26" y="175"/>
                  </a:lnTo>
                  <a:lnTo>
                    <a:pt x="26" y="173"/>
                  </a:lnTo>
                  <a:lnTo>
                    <a:pt x="26" y="169"/>
                  </a:lnTo>
                  <a:lnTo>
                    <a:pt x="26" y="165"/>
                  </a:lnTo>
                  <a:lnTo>
                    <a:pt x="26" y="162"/>
                  </a:lnTo>
                  <a:lnTo>
                    <a:pt x="26" y="158"/>
                  </a:lnTo>
                  <a:lnTo>
                    <a:pt x="26" y="154"/>
                  </a:lnTo>
                  <a:lnTo>
                    <a:pt x="28" y="150"/>
                  </a:lnTo>
                  <a:lnTo>
                    <a:pt x="28" y="148"/>
                  </a:lnTo>
                  <a:lnTo>
                    <a:pt x="28" y="144"/>
                  </a:lnTo>
                  <a:lnTo>
                    <a:pt x="28" y="141"/>
                  </a:lnTo>
                  <a:lnTo>
                    <a:pt x="28" y="137"/>
                  </a:lnTo>
                  <a:lnTo>
                    <a:pt x="28" y="133"/>
                  </a:lnTo>
                  <a:lnTo>
                    <a:pt x="28" y="131"/>
                  </a:lnTo>
                  <a:lnTo>
                    <a:pt x="28" y="127"/>
                  </a:lnTo>
                  <a:lnTo>
                    <a:pt x="28" y="124"/>
                  </a:lnTo>
                  <a:lnTo>
                    <a:pt x="28" y="120"/>
                  </a:lnTo>
                  <a:lnTo>
                    <a:pt x="28" y="118"/>
                  </a:lnTo>
                  <a:lnTo>
                    <a:pt x="28" y="114"/>
                  </a:lnTo>
                  <a:lnTo>
                    <a:pt x="28" y="112"/>
                  </a:lnTo>
                  <a:lnTo>
                    <a:pt x="28" y="108"/>
                  </a:lnTo>
                  <a:lnTo>
                    <a:pt x="28" y="106"/>
                  </a:lnTo>
                  <a:lnTo>
                    <a:pt x="28" y="103"/>
                  </a:lnTo>
                  <a:lnTo>
                    <a:pt x="28" y="99"/>
                  </a:lnTo>
                  <a:lnTo>
                    <a:pt x="30" y="93"/>
                  </a:lnTo>
                  <a:lnTo>
                    <a:pt x="30" y="89"/>
                  </a:lnTo>
                  <a:lnTo>
                    <a:pt x="30" y="84"/>
                  </a:lnTo>
                  <a:lnTo>
                    <a:pt x="30" y="78"/>
                  </a:lnTo>
                  <a:lnTo>
                    <a:pt x="30" y="74"/>
                  </a:lnTo>
                  <a:lnTo>
                    <a:pt x="30" y="68"/>
                  </a:lnTo>
                  <a:lnTo>
                    <a:pt x="30" y="65"/>
                  </a:lnTo>
                  <a:lnTo>
                    <a:pt x="30" y="61"/>
                  </a:lnTo>
                  <a:lnTo>
                    <a:pt x="30" y="57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9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2" y="42"/>
                  </a:lnTo>
                  <a:lnTo>
                    <a:pt x="13" y="0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11" y="32"/>
                  </a:lnTo>
                  <a:lnTo>
                    <a:pt x="11" y="38"/>
                  </a:lnTo>
                  <a:lnTo>
                    <a:pt x="11" y="44"/>
                  </a:lnTo>
                  <a:lnTo>
                    <a:pt x="11" y="49"/>
                  </a:lnTo>
                  <a:lnTo>
                    <a:pt x="11" y="57"/>
                  </a:lnTo>
                  <a:lnTo>
                    <a:pt x="9" y="63"/>
                  </a:lnTo>
                  <a:lnTo>
                    <a:pt x="9" y="70"/>
                  </a:lnTo>
                  <a:lnTo>
                    <a:pt x="9" y="76"/>
                  </a:lnTo>
                  <a:lnTo>
                    <a:pt x="9" y="84"/>
                  </a:lnTo>
                  <a:lnTo>
                    <a:pt x="9" y="91"/>
                  </a:lnTo>
                  <a:lnTo>
                    <a:pt x="7" y="101"/>
                  </a:lnTo>
                  <a:lnTo>
                    <a:pt x="7" y="108"/>
                  </a:lnTo>
                  <a:lnTo>
                    <a:pt x="7" y="118"/>
                  </a:lnTo>
                  <a:lnTo>
                    <a:pt x="7" y="125"/>
                  </a:lnTo>
                  <a:lnTo>
                    <a:pt x="7" y="135"/>
                  </a:lnTo>
                  <a:lnTo>
                    <a:pt x="5" y="143"/>
                  </a:lnTo>
                  <a:lnTo>
                    <a:pt x="5" y="152"/>
                  </a:lnTo>
                  <a:lnTo>
                    <a:pt x="5" y="162"/>
                  </a:lnTo>
                  <a:lnTo>
                    <a:pt x="5" y="171"/>
                  </a:lnTo>
                  <a:lnTo>
                    <a:pt x="5" y="181"/>
                  </a:lnTo>
                  <a:lnTo>
                    <a:pt x="5" y="192"/>
                  </a:lnTo>
                  <a:lnTo>
                    <a:pt x="5" y="200"/>
                  </a:lnTo>
                  <a:lnTo>
                    <a:pt x="4" y="211"/>
                  </a:lnTo>
                  <a:lnTo>
                    <a:pt x="4" y="221"/>
                  </a:lnTo>
                  <a:lnTo>
                    <a:pt x="4" y="230"/>
                  </a:lnTo>
                  <a:lnTo>
                    <a:pt x="4" y="240"/>
                  </a:lnTo>
                  <a:lnTo>
                    <a:pt x="4" y="251"/>
                  </a:lnTo>
                  <a:lnTo>
                    <a:pt x="2" y="260"/>
                  </a:lnTo>
                  <a:lnTo>
                    <a:pt x="2" y="270"/>
                  </a:lnTo>
                  <a:lnTo>
                    <a:pt x="2" y="279"/>
                  </a:lnTo>
                  <a:lnTo>
                    <a:pt x="2" y="291"/>
                  </a:lnTo>
                  <a:lnTo>
                    <a:pt x="2" y="300"/>
                  </a:lnTo>
                  <a:lnTo>
                    <a:pt x="2" y="310"/>
                  </a:lnTo>
                  <a:lnTo>
                    <a:pt x="2" y="319"/>
                  </a:lnTo>
                  <a:lnTo>
                    <a:pt x="2" y="329"/>
                  </a:lnTo>
                  <a:lnTo>
                    <a:pt x="2" y="338"/>
                  </a:lnTo>
                  <a:lnTo>
                    <a:pt x="2" y="350"/>
                  </a:lnTo>
                  <a:lnTo>
                    <a:pt x="0" y="357"/>
                  </a:lnTo>
                  <a:lnTo>
                    <a:pt x="0" y="367"/>
                  </a:lnTo>
                  <a:lnTo>
                    <a:pt x="0" y="376"/>
                  </a:lnTo>
                  <a:lnTo>
                    <a:pt x="0" y="386"/>
                  </a:lnTo>
                  <a:lnTo>
                    <a:pt x="0" y="393"/>
                  </a:lnTo>
                  <a:lnTo>
                    <a:pt x="0" y="403"/>
                  </a:lnTo>
                  <a:lnTo>
                    <a:pt x="0" y="411"/>
                  </a:lnTo>
                  <a:lnTo>
                    <a:pt x="0" y="420"/>
                  </a:lnTo>
                  <a:lnTo>
                    <a:pt x="0" y="428"/>
                  </a:lnTo>
                  <a:lnTo>
                    <a:pt x="0" y="435"/>
                  </a:lnTo>
                  <a:lnTo>
                    <a:pt x="0" y="443"/>
                  </a:lnTo>
                  <a:lnTo>
                    <a:pt x="0" y="450"/>
                  </a:lnTo>
                  <a:lnTo>
                    <a:pt x="0" y="458"/>
                  </a:lnTo>
                  <a:lnTo>
                    <a:pt x="0" y="464"/>
                  </a:lnTo>
                  <a:lnTo>
                    <a:pt x="0" y="471"/>
                  </a:lnTo>
                  <a:lnTo>
                    <a:pt x="2" y="477"/>
                  </a:lnTo>
                  <a:lnTo>
                    <a:pt x="2" y="483"/>
                  </a:lnTo>
                  <a:lnTo>
                    <a:pt x="2" y="488"/>
                  </a:lnTo>
                  <a:lnTo>
                    <a:pt x="2" y="494"/>
                  </a:lnTo>
                  <a:lnTo>
                    <a:pt x="2" y="500"/>
                  </a:lnTo>
                  <a:lnTo>
                    <a:pt x="2" y="506"/>
                  </a:lnTo>
                  <a:lnTo>
                    <a:pt x="2" y="511"/>
                  </a:lnTo>
                  <a:lnTo>
                    <a:pt x="2" y="517"/>
                  </a:lnTo>
                  <a:lnTo>
                    <a:pt x="2" y="523"/>
                  </a:lnTo>
                  <a:lnTo>
                    <a:pt x="2" y="527"/>
                  </a:lnTo>
                  <a:lnTo>
                    <a:pt x="2" y="532"/>
                  </a:lnTo>
                  <a:lnTo>
                    <a:pt x="2" y="538"/>
                  </a:lnTo>
                  <a:lnTo>
                    <a:pt x="2" y="544"/>
                  </a:lnTo>
                  <a:lnTo>
                    <a:pt x="2" y="547"/>
                  </a:lnTo>
                  <a:lnTo>
                    <a:pt x="4" y="553"/>
                  </a:lnTo>
                  <a:lnTo>
                    <a:pt x="4" y="559"/>
                  </a:lnTo>
                  <a:lnTo>
                    <a:pt x="4" y="563"/>
                  </a:lnTo>
                  <a:lnTo>
                    <a:pt x="4" y="568"/>
                  </a:lnTo>
                  <a:lnTo>
                    <a:pt x="4" y="572"/>
                  </a:lnTo>
                  <a:lnTo>
                    <a:pt x="4" y="576"/>
                  </a:lnTo>
                  <a:lnTo>
                    <a:pt x="4" y="582"/>
                  </a:lnTo>
                  <a:lnTo>
                    <a:pt x="4" y="585"/>
                  </a:lnTo>
                  <a:lnTo>
                    <a:pt x="4" y="589"/>
                  </a:lnTo>
                  <a:lnTo>
                    <a:pt x="4" y="593"/>
                  </a:lnTo>
                  <a:lnTo>
                    <a:pt x="5" y="599"/>
                  </a:lnTo>
                  <a:lnTo>
                    <a:pt x="5" y="601"/>
                  </a:lnTo>
                  <a:lnTo>
                    <a:pt x="5" y="606"/>
                  </a:lnTo>
                  <a:lnTo>
                    <a:pt x="5" y="608"/>
                  </a:lnTo>
                  <a:lnTo>
                    <a:pt x="5" y="614"/>
                  </a:lnTo>
                  <a:lnTo>
                    <a:pt x="5" y="616"/>
                  </a:lnTo>
                  <a:lnTo>
                    <a:pt x="5" y="620"/>
                  </a:lnTo>
                  <a:lnTo>
                    <a:pt x="5" y="623"/>
                  </a:lnTo>
                  <a:lnTo>
                    <a:pt x="5" y="627"/>
                  </a:lnTo>
                  <a:lnTo>
                    <a:pt x="5" y="631"/>
                  </a:lnTo>
                  <a:lnTo>
                    <a:pt x="5" y="633"/>
                  </a:lnTo>
                  <a:lnTo>
                    <a:pt x="5" y="637"/>
                  </a:lnTo>
                  <a:lnTo>
                    <a:pt x="5" y="639"/>
                  </a:lnTo>
                  <a:lnTo>
                    <a:pt x="7" y="644"/>
                  </a:lnTo>
                  <a:lnTo>
                    <a:pt x="7" y="650"/>
                  </a:lnTo>
                  <a:lnTo>
                    <a:pt x="7" y="654"/>
                  </a:lnTo>
                  <a:lnTo>
                    <a:pt x="7" y="660"/>
                  </a:lnTo>
                  <a:lnTo>
                    <a:pt x="7" y="663"/>
                  </a:lnTo>
                  <a:lnTo>
                    <a:pt x="9" y="667"/>
                  </a:lnTo>
                  <a:lnTo>
                    <a:pt x="9" y="669"/>
                  </a:lnTo>
                  <a:lnTo>
                    <a:pt x="9" y="673"/>
                  </a:lnTo>
                  <a:lnTo>
                    <a:pt x="9" y="675"/>
                  </a:lnTo>
                  <a:lnTo>
                    <a:pt x="9" y="677"/>
                  </a:lnTo>
                  <a:lnTo>
                    <a:pt x="9" y="679"/>
                  </a:lnTo>
                  <a:lnTo>
                    <a:pt x="9" y="680"/>
                  </a:lnTo>
                  <a:lnTo>
                    <a:pt x="11" y="680"/>
                  </a:lnTo>
                  <a:lnTo>
                    <a:pt x="13" y="680"/>
                  </a:lnTo>
                  <a:lnTo>
                    <a:pt x="15" y="680"/>
                  </a:lnTo>
                  <a:lnTo>
                    <a:pt x="19" y="680"/>
                  </a:lnTo>
                  <a:lnTo>
                    <a:pt x="21" y="680"/>
                  </a:lnTo>
                  <a:lnTo>
                    <a:pt x="26" y="680"/>
                  </a:lnTo>
                  <a:lnTo>
                    <a:pt x="30" y="680"/>
                  </a:lnTo>
                  <a:lnTo>
                    <a:pt x="34" y="680"/>
                  </a:lnTo>
                  <a:lnTo>
                    <a:pt x="40" y="680"/>
                  </a:lnTo>
                  <a:lnTo>
                    <a:pt x="45" y="680"/>
                  </a:lnTo>
                  <a:lnTo>
                    <a:pt x="51" y="680"/>
                  </a:lnTo>
                  <a:lnTo>
                    <a:pt x="57" y="682"/>
                  </a:lnTo>
                  <a:lnTo>
                    <a:pt x="64" y="682"/>
                  </a:lnTo>
                  <a:lnTo>
                    <a:pt x="72" y="682"/>
                  </a:lnTo>
                  <a:lnTo>
                    <a:pt x="78" y="682"/>
                  </a:lnTo>
                  <a:lnTo>
                    <a:pt x="85" y="682"/>
                  </a:lnTo>
                  <a:lnTo>
                    <a:pt x="93" y="682"/>
                  </a:lnTo>
                  <a:lnTo>
                    <a:pt x="101" y="682"/>
                  </a:lnTo>
                  <a:lnTo>
                    <a:pt x="108" y="682"/>
                  </a:lnTo>
                  <a:lnTo>
                    <a:pt x="118" y="682"/>
                  </a:lnTo>
                  <a:lnTo>
                    <a:pt x="125" y="682"/>
                  </a:lnTo>
                  <a:lnTo>
                    <a:pt x="135" y="682"/>
                  </a:lnTo>
                  <a:lnTo>
                    <a:pt x="142" y="682"/>
                  </a:lnTo>
                  <a:lnTo>
                    <a:pt x="152" y="682"/>
                  </a:lnTo>
                  <a:lnTo>
                    <a:pt x="161" y="682"/>
                  </a:lnTo>
                  <a:lnTo>
                    <a:pt x="171" y="684"/>
                  </a:lnTo>
                  <a:lnTo>
                    <a:pt x="180" y="684"/>
                  </a:lnTo>
                  <a:lnTo>
                    <a:pt x="190" y="684"/>
                  </a:lnTo>
                  <a:lnTo>
                    <a:pt x="199" y="684"/>
                  </a:lnTo>
                  <a:lnTo>
                    <a:pt x="209" y="684"/>
                  </a:lnTo>
                  <a:lnTo>
                    <a:pt x="218" y="684"/>
                  </a:lnTo>
                  <a:lnTo>
                    <a:pt x="228" y="684"/>
                  </a:lnTo>
                  <a:lnTo>
                    <a:pt x="236" y="684"/>
                  </a:lnTo>
                  <a:lnTo>
                    <a:pt x="245" y="684"/>
                  </a:lnTo>
                  <a:lnTo>
                    <a:pt x="255" y="684"/>
                  </a:lnTo>
                  <a:lnTo>
                    <a:pt x="264" y="684"/>
                  </a:lnTo>
                  <a:lnTo>
                    <a:pt x="274" y="684"/>
                  </a:lnTo>
                  <a:lnTo>
                    <a:pt x="283" y="684"/>
                  </a:lnTo>
                  <a:lnTo>
                    <a:pt x="291" y="684"/>
                  </a:lnTo>
                  <a:lnTo>
                    <a:pt x="300" y="684"/>
                  </a:lnTo>
                  <a:lnTo>
                    <a:pt x="308" y="684"/>
                  </a:lnTo>
                  <a:lnTo>
                    <a:pt x="317" y="684"/>
                  </a:lnTo>
                  <a:lnTo>
                    <a:pt x="325" y="684"/>
                  </a:lnTo>
                  <a:lnTo>
                    <a:pt x="333" y="684"/>
                  </a:lnTo>
                  <a:lnTo>
                    <a:pt x="340" y="684"/>
                  </a:lnTo>
                  <a:lnTo>
                    <a:pt x="348" y="684"/>
                  </a:lnTo>
                  <a:lnTo>
                    <a:pt x="355" y="684"/>
                  </a:lnTo>
                  <a:lnTo>
                    <a:pt x="363" y="682"/>
                  </a:lnTo>
                  <a:lnTo>
                    <a:pt x="369" y="682"/>
                  </a:lnTo>
                  <a:lnTo>
                    <a:pt x="374" y="682"/>
                  </a:lnTo>
                  <a:lnTo>
                    <a:pt x="380" y="682"/>
                  </a:lnTo>
                  <a:lnTo>
                    <a:pt x="386" y="682"/>
                  </a:lnTo>
                  <a:lnTo>
                    <a:pt x="391" y="682"/>
                  </a:lnTo>
                  <a:lnTo>
                    <a:pt x="397" y="682"/>
                  </a:lnTo>
                  <a:lnTo>
                    <a:pt x="401" y="680"/>
                  </a:lnTo>
                  <a:lnTo>
                    <a:pt x="405" y="680"/>
                  </a:lnTo>
                  <a:lnTo>
                    <a:pt x="407" y="680"/>
                  </a:lnTo>
                  <a:lnTo>
                    <a:pt x="410" y="680"/>
                  </a:lnTo>
                  <a:lnTo>
                    <a:pt x="414" y="679"/>
                  </a:lnTo>
                  <a:lnTo>
                    <a:pt x="416" y="679"/>
                  </a:lnTo>
                  <a:lnTo>
                    <a:pt x="416" y="677"/>
                  </a:lnTo>
                  <a:lnTo>
                    <a:pt x="418" y="677"/>
                  </a:lnTo>
                  <a:lnTo>
                    <a:pt x="420" y="675"/>
                  </a:lnTo>
                  <a:lnTo>
                    <a:pt x="420" y="671"/>
                  </a:lnTo>
                  <a:lnTo>
                    <a:pt x="420" y="667"/>
                  </a:lnTo>
                  <a:lnTo>
                    <a:pt x="420" y="663"/>
                  </a:lnTo>
                  <a:lnTo>
                    <a:pt x="422" y="658"/>
                  </a:lnTo>
                  <a:lnTo>
                    <a:pt x="422" y="652"/>
                  </a:lnTo>
                  <a:lnTo>
                    <a:pt x="422" y="646"/>
                  </a:lnTo>
                  <a:lnTo>
                    <a:pt x="422" y="639"/>
                  </a:lnTo>
                  <a:lnTo>
                    <a:pt x="422" y="631"/>
                  </a:lnTo>
                  <a:lnTo>
                    <a:pt x="424" y="623"/>
                  </a:lnTo>
                  <a:lnTo>
                    <a:pt x="424" y="616"/>
                  </a:lnTo>
                  <a:lnTo>
                    <a:pt x="424" y="606"/>
                  </a:lnTo>
                  <a:lnTo>
                    <a:pt x="424" y="597"/>
                  </a:lnTo>
                  <a:lnTo>
                    <a:pt x="424" y="587"/>
                  </a:lnTo>
                  <a:lnTo>
                    <a:pt x="426" y="576"/>
                  </a:lnTo>
                  <a:lnTo>
                    <a:pt x="426" y="565"/>
                  </a:lnTo>
                  <a:lnTo>
                    <a:pt x="426" y="553"/>
                  </a:lnTo>
                  <a:lnTo>
                    <a:pt x="426" y="542"/>
                  </a:lnTo>
                  <a:lnTo>
                    <a:pt x="426" y="530"/>
                  </a:lnTo>
                  <a:lnTo>
                    <a:pt x="426" y="519"/>
                  </a:lnTo>
                  <a:lnTo>
                    <a:pt x="428" y="506"/>
                  </a:lnTo>
                  <a:lnTo>
                    <a:pt x="428" y="492"/>
                  </a:lnTo>
                  <a:lnTo>
                    <a:pt x="428" y="481"/>
                  </a:lnTo>
                  <a:lnTo>
                    <a:pt x="428" y="468"/>
                  </a:lnTo>
                  <a:lnTo>
                    <a:pt x="428" y="454"/>
                  </a:lnTo>
                  <a:lnTo>
                    <a:pt x="428" y="439"/>
                  </a:lnTo>
                  <a:lnTo>
                    <a:pt x="428" y="426"/>
                  </a:lnTo>
                  <a:lnTo>
                    <a:pt x="428" y="412"/>
                  </a:lnTo>
                  <a:lnTo>
                    <a:pt x="429" y="399"/>
                  </a:lnTo>
                  <a:lnTo>
                    <a:pt x="429" y="386"/>
                  </a:lnTo>
                  <a:lnTo>
                    <a:pt x="429" y="373"/>
                  </a:lnTo>
                  <a:lnTo>
                    <a:pt x="429" y="357"/>
                  </a:lnTo>
                  <a:lnTo>
                    <a:pt x="429" y="344"/>
                  </a:lnTo>
                  <a:lnTo>
                    <a:pt x="429" y="331"/>
                  </a:lnTo>
                  <a:lnTo>
                    <a:pt x="429" y="316"/>
                  </a:lnTo>
                  <a:lnTo>
                    <a:pt x="429" y="302"/>
                  </a:lnTo>
                  <a:lnTo>
                    <a:pt x="429" y="289"/>
                  </a:lnTo>
                  <a:lnTo>
                    <a:pt x="429" y="276"/>
                  </a:lnTo>
                  <a:lnTo>
                    <a:pt x="429" y="264"/>
                  </a:lnTo>
                  <a:lnTo>
                    <a:pt x="429" y="251"/>
                  </a:lnTo>
                  <a:lnTo>
                    <a:pt x="429" y="238"/>
                  </a:lnTo>
                  <a:lnTo>
                    <a:pt x="429" y="226"/>
                  </a:lnTo>
                  <a:lnTo>
                    <a:pt x="429" y="213"/>
                  </a:lnTo>
                  <a:lnTo>
                    <a:pt x="429" y="202"/>
                  </a:lnTo>
                  <a:lnTo>
                    <a:pt x="429" y="190"/>
                  </a:lnTo>
                  <a:lnTo>
                    <a:pt x="429" y="181"/>
                  </a:lnTo>
                  <a:lnTo>
                    <a:pt x="429" y="169"/>
                  </a:lnTo>
                  <a:lnTo>
                    <a:pt x="429" y="160"/>
                  </a:lnTo>
                  <a:lnTo>
                    <a:pt x="429" y="150"/>
                  </a:lnTo>
                  <a:lnTo>
                    <a:pt x="429" y="141"/>
                  </a:lnTo>
                  <a:lnTo>
                    <a:pt x="429" y="131"/>
                  </a:lnTo>
                  <a:lnTo>
                    <a:pt x="429" y="124"/>
                  </a:lnTo>
                  <a:lnTo>
                    <a:pt x="429" y="116"/>
                  </a:lnTo>
                  <a:lnTo>
                    <a:pt x="429" y="108"/>
                  </a:lnTo>
                  <a:lnTo>
                    <a:pt x="429" y="103"/>
                  </a:lnTo>
                  <a:lnTo>
                    <a:pt x="429" y="97"/>
                  </a:lnTo>
                  <a:lnTo>
                    <a:pt x="429" y="91"/>
                  </a:lnTo>
                  <a:lnTo>
                    <a:pt x="429" y="87"/>
                  </a:lnTo>
                  <a:lnTo>
                    <a:pt x="414" y="133"/>
                  </a:lnTo>
                  <a:lnTo>
                    <a:pt x="414" y="135"/>
                  </a:lnTo>
                  <a:lnTo>
                    <a:pt x="414" y="139"/>
                  </a:lnTo>
                  <a:lnTo>
                    <a:pt x="414" y="141"/>
                  </a:lnTo>
                  <a:lnTo>
                    <a:pt x="414" y="144"/>
                  </a:lnTo>
                  <a:lnTo>
                    <a:pt x="412" y="150"/>
                  </a:lnTo>
                  <a:lnTo>
                    <a:pt x="412" y="156"/>
                  </a:lnTo>
                  <a:lnTo>
                    <a:pt x="412" y="158"/>
                  </a:lnTo>
                  <a:lnTo>
                    <a:pt x="412" y="160"/>
                  </a:lnTo>
                  <a:lnTo>
                    <a:pt x="412" y="164"/>
                  </a:lnTo>
                  <a:lnTo>
                    <a:pt x="412" y="167"/>
                  </a:lnTo>
                  <a:lnTo>
                    <a:pt x="412" y="169"/>
                  </a:lnTo>
                  <a:lnTo>
                    <a:pt x="412" y="173"/>
                  </a:lnTo>
                  <a:lnTo>
                    <a:pt x="412" y="177"/>
                  </a:lnTo>
                  <a:lnTo>
                    <a:pt x="412" y="181"/>
                  </a:lnTo>
                  <a:lnTo>
                    <a:pt x="410" y="184"/>
                  </a:lnTo>
                  <a:lnTo>
                    <a:pt x="410" y="188"/>
                  </a:lnTo>
                  <a:lnTo>
                    <a:pt x="410" y="192"/>
                  </a:lnTo>
                  <a:lnTo>
                    <a:pt x="410" y="196"/>
                  </a:lnTo>
                  <a:lnTo>
                    <a:pt x="410" y="200"/>
                  </a:lnTo>
                  <a:lnTo>
                    <a:pt x="410" y="203"/>
                  </a:lnTo>
                  <a:lnTo>
                    <a:pt x="410" y="207"/>
                  </a:lnTo>
                  <a:lnTo>
                    <a:pt x="410" y="213"/>
                  </a:lnTo>
                  <a:lnTo>
                    <a:pt x="410" y="217"/>
                  </a:lnTo>
                  <a:lnTo>
                    <a:pt x="410" y="221"/>
                  </a:lnTo>
                  <a:lnTo>
                    <a:pt x="409" y="224"/>
                  </a:lnTo>
                  <a:lnTo>
                    <a:pt x="409" y="228"/>
                  </a:lnTo>
                  <a:lnTo>
                    <a:pt x="409" y="234"/>
                  </a:lnTo>
                  <a:lnTo>
                    <a:pt x="409" y="238"/>
                  </a:lnTo>
                  <a:lnTo>
                    <a:pt x="409" y="243"/>
                  </a:lnTo>
                  <a:lnTo>
                    <a:pt x="409" y="247"/>
                  </a:lnTo>
                  <a:lnTo>
                    <a:pt x="409" y="251"/>
                  </a:lnTo>
                  <a:lnTo>
                    <a:pt x="409" y="257"/>
                  </a:lnTo>
                  <a:lnTo>
                    <a:pt x="407" y="260"/>
                  </a:lnTo>
                  <a:lnTo>
                    <a:pt x="407" y="266"/>
                  </a:lnTo>
                  <a:lnTo>
                    <a:pt x="407" y="270"/>
                  </a:lnTo>
                  <a:lnTo>
                    <a:pt x="407" y="274"/>
                  </a:lnTo>
                  <a:lnTo>
                    <a:pt x="407" y="279"/>
                  </a:lnTo>
                  <a:lnTo>
                    <a:pt x="407" y="283"/>
                  </a:lnTo>
                  <a:lnTo>
                    <a:pt x="407" y="289"/>
                  </a:lnTo>
                  <a:lnTo>
                    <a:pt x="407" y="293"/>
                  </a:lnTo>
                  <a:lnTo>
                    <a:pt x="407" y="297"/>
                  </a:lnTo>
                  <a:lnTo>
                    <a:pt x="407" y="302"/>
                  </a:lnTo>
                  <a:lnTo>
                    <a:pt x="407" y="306"/>
                  </a:lnTo>
                  <a:lnTo>
                    <a:pt x="407" y="310"/>
                  </a:lnTo>
                  <a:lnTo>
                    <a:pt x="407" y="316"/>
                  </a:lnTo>
                  <a:lnTo>
                    <a:pt x="407" y="319"/>
                  </a:lnTo>
                  <a:lnTo>
                    <a:pt x="407" y="323"/>
                  </a:lnTo>
                  <a:lnTo>
                    <a:pt x="407" y="329"/>
                  </a:lnTo>
                  <a:lnTo>
                    <a:pt x="407" y="333"/>
                  </a:lnTo>
                  <a:lnTo>
                    <a:pt x="407" y="336"/>
                  </a:lnTo>
                  <a:lnTo>
                    <a:pt x="407" y="340"/>
                  </a:lnTo>
                  <a:lnTo>
                    <a:pt x="409" y="344"/>
                  </a:lnTo>
                  <a:lnTo>
                    <a:pt x="409" y="348"/>
                  </a:lnTo>
                  <a:lnTo>
                    <a:pt x="409" y="352"/>
                  </a:lnTo>
                  <a:lnTo>
                    <a:pt x="409" y="355"/>
                  </a:lnTo>
                  <a:lnTo>
                    <a:pt x="409" y="359"/>
                  </a:lnTo>
                  <a:lnTo>
                    <a:pt x="409" y="365"/>
                  </a:lnTo>
                  <a:lnTo>
                    <a:pt x="409" y="369"/>
                  </a:lnTo>
                  <a:lnTo>
                    <a:pt x="409" y="374"/>
                  </a:lnTo>
                  <a:lnTo>
                    <a:pt x="409" y="378"/>
                  </a:lnTo>
                  <a:lnTo>
                    <a:pt x="409" y="384"/>
                  </a:lnTo>
                  <a:lnTo>
                    <a:pt x="409" y="390"/>
                  </a:lnTo>
                  <a:lnTo>
                    <a:pt x="409" y="393"/>
                  </a:lnTo>
                  <a:lnTo>
                    <a:pt x="409" y="399"/>
                  </a:lnTo>
                  <a:lnTo>
                    <a:pt x="409" y="405"/>
                  </a:lnTo>
                  <a:lnTo>
                    <a:pt x="409" y="411"/>
                  </a:lnTo>
                  <a:lnTo>
                    <a:pt x="409" y="416"/>
                  </a:lnTo>
                  <a:lnTo>
                    <a:pt x="409" y="422"/>
                  </a:lnTo>
                  <a:lnTo>
                    <a:pt x="409" y="428"/>
                  </a:lnTo>
                  <a:lnTo>
                    <a:pt x="409" y="433"/>
                  </a:lnTo>
                  <a:lnTo>
                    <a:pt x="407" y="441"/>
                  </a:lnTo>
                  <a:lnTo>
                    <a:pt x="407" y="447"/>
                  </a:lnTo>
                  <a:lnTo>
                    <a:pt x="407" y="452"/>
                  </a:lnTo>
                  <a:lnTo>
                    <a:pt x="407" y="458"/>
                  </a:lnTo>
                  <a:lnTo>
                    <a:pt x="407" y="464"/>
                  </a:lnTo>
                  <a:lnTo>
                    <a:pt x="407" y="471"/>
                  </a:lnTo>
                  <a:lnTo>
                    <a:pt x="407" y="477"/>
                  </a:lnTo>
                  <a:lnTo>
                    <a:pt x="407" y="485"/>
                  </a:lnTo>
                  <a:lnTo>
                    <a:pt x="407" y="490"/>
                  </a:lnTo>
                  <a:lnTo>
                    <a:pt x="407" y="496"/>
                  </a:lnTo>
                  <a:lnTo>
                    <a:pt x="405" y="502"/>
                  </a:lnTo>
                  <a:lnTo>
                    <a:pt x="405" y="509"/>
                  </a:lnTo>
                  <a:lnTo>
                    <a:pt x="405" y="515"/>
                  </a:lnTo>
                  <a:lnTo>
                    <a:pt x="405" y="523"/>
                  </a:lnTo>
                  <a:lnTo>
                    <a:pt x="405" y="528"/>
                  </a:lnTo>
                  <a:lnTo>
                    <a:pt x="405" y="534"/>
                  </a:lnTo>
                  <a:lnTo>
                    <a:pt x="405" y="540"/>
                  </a:lnTo>
                  <a:lnTo>
                    <a:pt x="405" y="547"/>
                  </a:lnTo>
                  <a:lnTo>
                    <a:pt x="403" y="553"/>
                  </a:lnTo>
                  <a:lnTo>
                    <a:pt x="403" y="559"/>
                  </a:lnTo>
                  <a:lnTo>
                    <a:pt x="403" y="565"/>
                  </a:lnTo>
                  <a:lnTo>
                    <a:pt x="403" y="570"/>
                  </a:lnTo>
                  <a:lnTo>
                    <a:pt x="403" y="576"/>
                  </a:lnTo>
                  <a:lnTo>
                    <a:pt x="403" y="582"/>
                  </a:lnTo>
                  <a:lnTo>
                    <a:pt x="403" y="585"/>
                  </a:lnTo>
                  <a:lnTo>
                    <a:pt x="403" y="591"/>
                  </a:lnTo>
                  <a:lnTo>
                    <a:pt x="401" y="597"/>
                  </a:lnTo>
                  <a:lnTo>
                    <a:pt x="401" y="603"/>
                  </a:lnTo>
                  <a:lnTo>
                    <a:pt x="401" y="606"/>
                  </a:lnTo>
                  <a:lnTo>
                    <a:pt x="401" y="612"/>
                  </a:lnTo>
                  <a:lnTo>
                    <a:pt x="401" y="616"/>
                  </a:lnTo>
                  <a:lnTo>
                    <a:pt x="401" y="620"/>
                  </a:lnTo>
                  <a:lnTo>
                    <a:pt x="401" y="623"/>
                  </a:lnTo>
                  <a:lnTo>
                    <a:pt x="401" y="627"/>
                  </a:lnTo>
                  <a:lnTo>
                    <a:pt x="401" y="631"/>
                  </a:lnTo>
                  <a:lnTo>
                    <a:pt x="401" y="635"/>
                  </a:lnTo>
                  <a:lnTo>
                    <a:pt x="399" y="639"/>
                  </a:lnTo>
                  <a:lnTo>
                    <a:pt x="399" y="641"/>
                  </a:lnTo>
                  <a:lnTo>
                    <a:pt x="399" y="642"/>
                  </a:lnTo>
                  <a:lnTo>
                    <a:pt x="399" y="646"/>
                  </a:lnTo>
                  <a:lnTo>
                    <a:pt x="399" y="650"/>
                  </a:lnTo>
                  <a:lnTo>
                    <a:pt x="399" y="654"/>
                  </a:lnTo>
                  <a:lnTo>
                    <a:pt x="399" y="656"/>
                  </a:lnTo>
                  <a:lnTo>
                    <a:pt x="397" y="656"/>
                  </a:lnTo>
                  <a:lnTo>
                    <a:pt x="393" y="656"/>
                  </a:lnTo>
                  <a:lnTo>
                    <a:pt x="391" y="656"/>
                  </a:lnTo>
                  <a:lnTo>
                    <a:pt x="386" y="656"/>
                  </a:lnTo>
                  <a:lnTo>
                    <a:pt x="380" y="656"/>
                  </a:lnTo>
                  <a:lnTo>
                    <a:pt x="378" y="656"/>
                  </a:lnTo>
                  <a:lnTo>
                    <a:pt x="374" y="656"/>
                  </a:lnTo>
                  <a:lnTo>
                    <a:pt x="371" y="656"/>
                  </a:lnTo>
                  <a:lnTo>
                    <a:pt x="369" y="656"/>
                  </a:lnTo>
                  <a:lnTo>
                    <a:pt x="365" y="656"/>
                  </a:lnTo>
                  <a:lnTo>
                    <a:pt x="361" y="656"/>
                  </a:lnTo>
                  <a:lnTo>
                    <a:pt x="355" y="656"/>
                  </a:lnTo>
                  <a:lnTo>
                    <a:pt x="353" y="656"/>
                  </a:lnTo>
                  <a:lnTo>
                    <a:pt x="348" y="656"/>
                  </a:lnTo>
                  <a:lnTo>
                    <a:pt x="344" y="656"/>
                  </a:lnTo>
                  <a:lnTo>
                    <a:pt x="340" y="656"/>
                  </a:lnTo>
                  <a:lnTo>
                    <a:pt x="336" y="658"/>
                  </a:lnTo>
                  <a:lnTo>
                    <a:pt x="331" y="658"/>
                  </a:lnTo>
                  <a:lnTo>
                    <a:pt x="327" y="658"/>
                  </a:lnTo>
                  <a:lnTo>
                    <a:pt x="321" y="658"/>
                  </a:lnTo>
                  <a:lnTo>
                    <a:pt x="317" y="658"/>
                  </a:lnTo>
                  <a:lnTo>
                    <a:pt x="312" y="658"/>
                  </a:lnTo>
                  <a:lnTo>
                    <a:pt x="308" y="658"/>
                  </a:lnTo>
                  <a:lnTo>
                    <a:pt x="304" y="658"/>
                  </a:lnTo>
                  <a:lnTo>
                    <a:pt x="298" y="658"/>
                  </a:lnTo>
                  <a:lnTo>
                    <a:pt x="293" y="658"/>
                  </a:lnTo>
                  <a:lnTo>
                    <a:pt x="289" y="658"/>
                  </a:lnTo>
                  <a:lnTo>
                    <a:pt x="283" y="658"/>
                  </a:lnTo>
                  <a:lnTo>
                    <a:pt x="279" y="658"/>
                  </a:lnTo>
                  <a:lnTo>
                    <a:pt x="274" y="658"/>
                  </a:lnTo>
                  <a:lnTo>
                    <a:pt x="268" y="658"/>
                  </a:lnTo>
                  <a:lnTo>
                    <a:pt x="264" y="658"/>
                  </a:lnTo>
                  <a:lnTo>
                    <a:pt x="260" y="660"/>
                  </a:lnTo>
                  <a:lnTo>
                    <a:pt x="255" y="660"/>
                  </a:lnTo>
                  <a:lnTo>
                    <a:pt x="251" y="660"/>
                  </a:lnTo>
                  <a:lnTo>
                    <a:pt x="245" y="660"/>
                  </a:lnTo>
                  <a:lnTo>
                    <a:pt x="241" y="660"/>
                  </a:lnTo>
                  <a:lnTo>
                    <a:pt x="236" y="660"/>
                  </a:lnTo>
                  <a:lnTo>
                    <a:pt x="232" y="660"/>
                  </a:lnTo>
                  <a:lnTo>
                    <a:pt x="228" y="660"/>
                  </a:lnTo>
                  <a:lnTo>
                    <a:pt x="224" y="660"/>
                  </a:lnTo>
                  <a:lnTo>
                    <a:pt x="218" y="660"/>
                  </a:lnTo>
                  <a:lnTo>
                    <a:pt x="215" y="660"/>
                  </a:lnTo>
                  <a:lnTo>
                    <a:pt x="211" y="660"/>
                  </a:lnTo>
                  <a:lnTo>
                    <a:pt x="207" y="660"/>
                  </a:lnTo>
                  <a:lnTo>
                    <a:pt x="205" y="660"/>
                  </a:lnTo>
                  <a:lnTo>
                    <a:pt x="201" y="660"/>
                  </a:lnTo>
                  <a:lnTo>
                    <a:pt x="198" y="660"/>
                  </a:lnTo>
                  <a:lnTo>
                    <a:pt x="196" y="661"/>
                  </a:lnTo>
                  <a:lnTo>
                    <a:pt x="192" y="661"/>
                  </a:lnTo>
                  <a:lnTo>
                    <a:pt x="188" y="661"/>
                  </a:lnTo>
                  <a:lnTo>
                    <a:pt x="186" y="661"/>
                  </a:lnTo>
                  <a:lnTo>
                    <a:pt x="184" y="661"/>
                  </a:lnTo>
                  <a:lnTo>
                    <a:pt x="180" y="661"/>
                  </a:lnTo>
                  <a:lnTo>
                    <a:pt x="177" y="661"/>
                  </a:lnTo>
                  <a:lnTo>
                    <a:pt x="175" y="661"/>
                  </a:lnTo>
                  <a:lnTo>
                    <a:pt x="171" y="661"/>
                  </a:lnTo>
                  <a:lnTo>
                    <a:pt x="167" y="661"/>
                  </a:lnTo>
                  <a:lnTo>
                    <a:pt x="163" y="661"/>
                  </a:lnTo>
                  <a:lnTo>
                    <a:pt x="158" y="661"/>
                  </a:lnTo>
                  <a:lnTo>
                    <a:pt x="154" y="661"/>
                  </a:lnTo>
                  <a:lnTo>
                    <a:pt x="148" y="661"/>
                  </a:lnTo>
                  <a:lnTo>
                    <a:pt x="142" y="661"/>
                  </a:lnTo>
                  <a:lnTo>
                    <a:pt x="140" y="661"/>
                  </a:lnTo>
                  <a:lnTo>
                    <a:pt x="137" y="661"/>
                  </a:lnTo>
                  <a:lnTo>
                    <a:pt x="133" y="661"/>
                  </a:lnTo>
                  <a:lnTo>
                    <a:pt x="131" y="661"/>
                  </a:lnTo>
                  <a:lnTo>
                    <a:pt x="127" y="661"/>
                  </a:lnTo>
                  <a:lnTo>
                    <a:pt x="125" y="661"/>
                  </a:lnTo>
                  <a:lnTo>
                    <a:pt x="121" y="661"/>
                  </a:lnTo>
                  <a:lnTo>
                    <a:pt x="118" y="661"/>
                  </a:lnTo>
                  <a:lnTo>
                    <a:pt x="116" y="660"/>
                  </a:lnTo>
                  <a:lnTo>
                    <a:pt x="112" y="660"/>
                  </a:lnTo>
                  <a:lnTo>
                    <a:pt x="108" y="660"/>
                  </a:lnTo>
                  <a:lnTo>
                    <a:pt x="106" y="660"/>
                  </a:lnTo>
                  <a:lnTo>
                    <a:pt x="102" y="660"/>
                  </a:lnTo>
                  <a:lnTo>
                    <a:pt x="101" y="660"/>
                  </a:lnTo>
                  <a:lnTo>
                    <a:pt x="97" y="660"/>
                  </a:lnTo>
                  <a:lnTo>
                    <a:pt x="95" y="660"/>
                  </a:lnTo>
                  <a:lnTo>
                    <a:pt x="91" y="660"/>
                  </a:lnTo>
                  <a:lnTo>
                    <a:pt x="87" y="660"/>
                  </a:lnTo>
                  <a:lnTo>
                    <a:pt x="83" y="660"/>
                  </a:lnTo>
                  <a:lnTo>
                    <a:pt x="82" y="660"/>
                  </a:lnTo>
                  <a:lnTo>
                    <a:pt x="78" y="658"/>
                  </a:lnTo>
                  <a:lnTo>
                    <a:pt x="76" y="658"/>
                  </a:lnTo>
                  <a:lnTo>
                    <a:pt x="72" y="658"/>
                  </a:lnTo>
                  <a:lnTo>
                    <a:pt x="70" y="658"/>
                  </a:lnTo>
                  <a:lnTo>
                    <a:pt x="64" y="658"/>
                  </a:lnTo>
                  <a:lnTo>
                    <a:pt x="59" y="658"/>
                  </a:lnTo>
                  <a:lnTo>
                    <a:pt x="55" y="658"/>
                  </a:lnTo>
                  <a:lnTo>
                    <a:pt x="51" y="658"/>
                  </a:lnTo>
                  <a:lnTo>
                    <a:pt x="45" y="658"/>
                  </a:lnTo>
                  <a:lnTo>
                    <a:pt x="42" y="658"/>
                  </a:lnTo>
                  <a:lnTo>
                    <a:pt x="40" y="656"/>
                  </a:lnTo>
                  <a:lnTo>
                    <a:pt x="36" y="656"/>
                  </a:lnTo>
                  <a:lnTo>
                    <a:pt x="32" y="656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30" y="644"/>
                  </a:lnTo>
                  <a:lnTo>
                    <a:pt x="30" y="642"/>
                  </a:lnTo>
                  <a:lnTo>
                    <a:pt x="30" y="639"/>
                  </a:lnTo>
                  <a:lnTo>
                    <a:pt x="30" y="635"/>
                  </a:lnTo>
                  <a:lnTo>
                    <a:pt x="30" y="631"/>
                  </a:lnTo>
                  <a:lnTo>
                    <a:pt x="30" y="627"/>
                  </a:lnTo>
                  <a:lnTo>
                    <a:pt x="30" y="623"/>
                  </a:lnTo>
                  <a:lnTo>
                    <a:pt x="30" y="620"/>
                  </a:lnTo>
                  <a:lnTo>
                    <a:pt x="30" y="616"/>
                  </a:lnTo>
                  <a:lnTo>
                    <a:pt x="30" y="610"/>
                  </a:lnTo>
                  <a:lnTo>
                    <a:pt x="28" y="606"/>
                  </a:lnTo>
                  <a:lnTo>
                    <a:pt x="28" y="601"/>
                  </a:lnTo>
                  <a:lnTo>
                    <a:pt x="28" y="595"/>
                  </a:lnTo>
                  <a:lnTo>
                    <a:pt x="28" y="589"/>
                  </a:lnTo>
                  <a:lnTo>
                    <a:pt x="28" y="584"/>
                  </a:lnTo>
                  <a:lnTo>
                    <a:pt x="28" y="578"/>
                  </a:lnTo>
                  <a:lnTo>
                    <a:pt x="28" y="572"/>
                  </a:lnTo>
                  <a:lnTo>
                    <a:pt x="28" y="566"/>
                  </a:lnTo>
                  <a:lnTo>
                    <a:pt x="28" y="561"/>
                  </a:lnTo>
                  <a:lnTo>
                    <a:pt x="26" y="555"/>
                  </a:lnTo>
                  <a:lnTo>
                    <a:pt x="26" y="549"/>
                  </a:lnTo>
                  <a:lnTo>
                    <a:pt x="26" y="542"/>
                  </a:lnTo>
                  <a:lnTo>
                    <a:pt x="26" y="536"/>
                  </a:lnTo>
                  <a:lnTo>
                    <a:pt x="26" y="530"/>
                  </a:lnTo>
                  <a:lnTo>
                    <a:pt x="26" y="525"/>
                  </a:lnTo>
                  <a:lnTo>
                    <a:pt x="26" y="517"/>
                  </a:lnTo>
                  <a:lnTo>
                    <a:pt x="24" y="511"/>
                  </a:lnTo>
                  <a:lnTo>
                    <a:pt x="24" y="504"/>
                  </a:lnTo>
                  <a:lnTo>
                    <a:pt x="24" y="498"/>
                  </a:lnTo>
                  <a:lnTo>
                    <a:pt x="24" y="490"/>
                  </a:lnTo>
                  <a:lnTo>
                    <a:pt x="24" y="485"/>
                  </a:lnTo>
                  <a:lnTo>
                    <a:pt x="24" y="479"/>
                  </a:lnTo>
                  <a:lnTo>
                    <a:pt x="24" y="473"/>
                  </a:lnTo>
                  <a:lnTo>
                    <a:pt x="24" y="466"/>
                  </a:lnTo>
                  <a:lnTo>
                    <a:pt x="24" y="460"/>
                  </a:lnTo>
                  <a:lnTo>
                    <a:pt x="23" y="454"/>
                  </a:lnTo>
                  <a:lnTo>
                    <a:pt x="23" y="449"/>
                  </a:lnTo>
                  <a:lnTo>
                    <a:pt x="23" y="443"/>
                  </a:lnTo>
                  <a:lnTo>
                    <a:pt x="23" y="437"/>
                  </a:lnTo>
                  <a:lnTo>
                    <a:pt x="23" y="431"/>
                  </a:lnTo>
                  <a:lnTo>
                    <a:pt x="23" y="426"/>
                  </a:lnTo>
                  <a:lnTo>
                    <a:pt x="23" y="420"/>
                  </a:lnTo>
                  <a:lnTo>
                    <a:pt x="23" y="416"/>
                  </a:lnTo>
                  <a:lnTo>
                    <a:pt x="23" y="411"/>
                  </a:lnTo>
                  <a:lnTo>
                    <a:pt x="23" y="407"/>
                  </a:lnTo>
                  <a:lnTo>
                    <a:pt x="21" y="401"/>
                  </a:lnTo>
                  <a:lnTo>
                    <a:pt x="21" y="397"/>
                  </a:lnTo>
                  <a:lnTo>
                    <a:pt x="21" y="393"/>
                  </a:lnTo>
                  <a:lnTo>
                    <a:pt x="21" y="390"/>
                  </a:lnTo>
                  <a:lnTo>
                    <a:pt x="21" y="386"/>
                  </a:lnTo>
                  <a:lnTo>
                    <a:pt x="21" y="382"/>
                  </a:lnTo>
                  <a:lnTo>
                    <a:pt x="21" y="378"/>
                  </a:lnTo>
                  <a:lnTo>
                    <a:pt x="21" y="376"/>
                  </a:lnTo>
                  <a:lnTo>
                    <a:pt x="21" y="371"/>
                  </a:lnTo>
                  <a:lnTo>
                    <a:pt x="21" y="369"/>
                  </a:lnTo>
                  <a:lnTo>
                    <a:pt x="21" y="367"/>
                  </a:lnTo>
                  <a:lnTo>
                    <a:pt x="21" y="365"/>
                  </a:lnTo>
                  <a:lnTo>
                    <a:pt x="21" y="361"/>
                  </a:lnTo>
                  <a:lnTo>
                    <a:pt x="21" y="359"/>
                  </a:lnTo>
                  <a:lnTo>
                    <a:pt x="21" y="355"/>
                  </a:lnTo>
                  <a:lnTo>
                    <a:pt x="21" y="352"/>
                  </a:lnTo>
                  <a:lnTo>
                    <a:pt x="21" y="348"/>
                  </a:lnTo>
                  <a:lnTo>
                    <a:pt x="21" y="344"/>
                  </a:lnTo>
                  <a:lnTo>
                    <a:pt x="21" y="340"/>
                  </a:lnTo>
                  <a:lnTo>
                    <a:pt x="21" y="336"/>
                  </a:lnTo>
                  <a:lnTo>
                    <a:pt x="21" y="331"/>
                  </a:lnTo>
                  <a:lnTo>
                    <a:pt x="23" y="327"/>
                  </a:lnTo>
                  <a:lnTo>
                    <a:pt x="23" y="321"/>
                  </a:lnTo>
                  <a:lnTo>
                    <a:pt x="23" y="316"/>
                  </a:lnTo>
                  <a:lnTo>
                    <a:pt x="23" y="314"/>
                  </a:lnTo>
                  <a:lnTo>
                    <a:pt x="23" y="310"/>
                  </a:lnTo>
                  <a:lnTo>
                    <a:pt x="23" y="308"/>
                  </a:lnTo>
                  <a:lnTo>
                    <a:pt x="23" y="304"/>
                  </a:lnTo>
                  <a:lnTo>
                    <a:pt x="23" y="300"/>
                  </a:lnTo>
                  <a:lnTo>
                    <a:pt x="23" y="298"/>
                  </a:lnTo>
                  <a:lnTo>
                    <a:pt x="23" y="295"/>
                  </a:lnTo>
                  <a:lnTo>
                    <a:pt x="23" y="293"/>
                  </a:lnTo>
                  <a:lnTo>
                    <a:pt x="23" y="289"/>
                  </a:lnTo>
                  <a:lnTo>
                    <a:pt x="23" y="285"/>
                  </a:lnTo>
                  <a:lnTo>
                    <a:pt x="23" y="281"/>
                  </a:lnTo>
                  <a:lnTo>
                    <a:pt x="24" y="279"/>
                  </a:lnTo>
                  <a:lnTo>
                    <a:pt x="24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4" y="266"/>
                  </a:lnTo>
                  <a:lnTo>
                    <a:pt x="24" y="262"/>
                  </a:lnTo>
                  <a:lnTo>
                    <a:pt x="24" y="259"/>
                  </a:lnTo>
                  <a:lnTo>
                    <a:pt x="24" y="255"/>
                  </a:lnTo>
                  <a:lnTo>
                    <a:pt x="24" y="253"/>
                  </a:lnTo>
                  <a:lnTo>
                    <a:pt x="24" y="249"/>
                  </a:lnTo>
                  <a:lnTo>
                    <a:pt x="24" y="245"/>
                  </a:lnTo>
                  <a:lnTo>
                    <a:pt x="24" y="241"/>
                  </a:lnTo>
                  <a:lnTo>
                    <a:pt x="24" y="238"/>
                  </a:lnTo>
                  <a:lnTo>
                    <a:pt x="24" y="234"/>
                  </a:lnTo>
                  <a:lnTo>
                    <a:pt x="24" y="230"/>
                  </a:lnTo>
                  <a:lnTo>
                    <a:pt x="24" y="226"/>
                  </a:lnTo>
                  <a:lnTo>
                    <a:pt x="26" y="224"/>
                  </a:lnTo>
                  <a:lnTo>
                    <a:pt x="26" y="219"/>
                  </a:lnTo>
                  <a:lnTo>
                    <a:pt x="26" y="217"/>
                  </a:lnTo>
                  <a:lnTo>
                    <a:pt x="26" y="213"/>
                  </a:lnTo>
                  <a:lnTo>
                    <a:pt x="26" y="209"/>
                  </a:lnTo>
                  <a:lnTo>
                    <a:pt x="26" y="205"/>
                  </a:lnTo>
                  <a:lnTo>
                    <a:pt x="26" y="202"/>
                  </a:lnTo>
                  <a:lnTo>
                    <a:pt x="26" y="198"/>
                  </a:lnTo>
                  <a:lnTo>
                    <a:pt x="26" y="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99" name="Freeform 50">
              <a:extLst>
                <a:ext uri="{FF2B5EF4-FFF2-40B4-BE49-F238E27FC236}">
                  <a16:creationId xmlns:a16="http://schemas.microsoft.com/office/drawing/2014/main" id="{1AD1698B-C363-E244-A12B-AFFEC27C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3" y="1572"/>
              <a:ext cx="123" cy="519"/>
            </a:xfrm>
            <a:custGeom>
              <a:avLst/>
              <a:gdLst>
                <a:gd name="T0" fmla="*/ 1 w 245"/>
                <a:gd name="T1" fmla="*/ 0 h 1040"/>
                <a:gd name="T2" fmla="*/ 1 w 245"/>
                <a:gd name="T3" fmla="*/ 0 h 1040"/>
                <a:gd name="T4" fmla="*/ 1 w 245"/>
                <a:gd name="T5" fmla="*/ 0 h 1040"/>
                <a:gd name="T6" fmla="*/ 1 w 245"/>
                <a:gd name="T7" fmla="*/ 0 h 1040"/>
                <a:gd name="T8" fmla="*/ 1 w 245"/>
                <a:gd name="T9" fmla="*/ 0 h 1040"/>
                <a:gd name="T10" fmla="*/ 1 w 245"/>
                <a:gd name="T11" fmla="*/ 0 h 1040"/>
                <a:gd name="T12" fmla="*/ 1 w 245"/>
                <a:gd name="T13" fmla="*/ 0 h 1040"/>
                <a:gd name="T14" fmla="*/ 1 w 245"/>
                <a:gd name="T15" fmla="*/ 0 h 1040"/>
                <a:gd name="T16" fmla="*/ 1 w 245"/>
                <a:gd name="T17" fmla="*/ 0 h 1040"/>
                <a:gd name="T18" fmla="*/ 1 w 245"/>
                <a:gd name="T19" fmla="*/ 0 h 1040"/>
                <a:gd name="T20" fmla="*/ 1 w 245"/>
                <a:gd name="T21" fmla="*/ 0 h 1040"/>
                <a:gd name="T22" fmla="*/ 1 w 245"/>
                <a:gd name="T23" fmla="*/ 0 h 1040"/>
                <a:gd name="T24" fmla="*/ 1 w 245"/>
                <a:gd name="T25" fmla="*/ 0 h 1040"/>
                <a:gd name="T26" fmla="*/ 1 w 245"/>
                <a:gd name="T27" fmla="*/ 0 h 1040"/>
                <a:gd name="T28" fmla="*/ 1 w 245"/>
                <a:gd name="T29" fmla="*/ 0 h 1040"/>
                <a:gd name="T30" fmla="*/ 1 w 245"/>
                <a:gd name="T31" fmla="*/ 0 h 1040"/>
                <a:gd name="T32" fmla="*/ 1 w 245"/>
                <a:gd name="T33" fmla="*/ 0 h 1040"/>
                <a:gd name="T34" fmla="*/ 1 w 245"/>
                <a:gd name="T35" fmla="*/ 0 h 1040"/>
                <a:gd name="T36" fmla="*/ 1 w 245"/>
                <a:gd name="T37" fmla="*/ 0 h 1040"/>
                <a:gd name="T38" fmla="*/ 1 w 245"/>
                <a:gd name="T39" fmla="*/ 0 h 1040"/>
                <a:gd name="T40" fmla="*/ 1 w 245"/>
                <a:gd name="T41" fmla="*/ 0 h 1040"/>
                <a:gd name="T42" fmla="*/ 1 w 245"/>
                <a:gd name="T43" fmla="*/ 0 h 1040"/>
                <a:gd name="T44" fmla="*/ 1 w 245"/>
                <a:gd name="T45" fmla="*/ 0 h 1040"/>
                <a:gd name="T46" fmla="*/ 1 w 245"/>
                <a:gd name="T47" fmla="*/ 0 h 1040"/>
                <a:gd name="T48" fmla="*/ 1 w 245"/>
                <a:gd name="T49" fmla="*/ 0 h 1040"/>
                <a:gd name="T50" fmla="*/ 0 w 245"/>
                <a:gd name="T51" fmla="*/ 0 h 1040"/>
                <a:gd name="T52" fmla="*/ 1 w 245"/>
                <a:gd name="T53" fmla="*/ 0 h 1040"/>
                <a:gd name="T54" fmla="*/ 1 w 245"/>
                <a:gd name="T55" fmla="*/ 0 h 1040"/>
                <a:gd name="T56" fmla="*/ 1 w 245"/>
                <a:gd name="T57" fmla="*/ 0 h 1040"/>
                <a:gd name="T58" fmla="*/ 1 w 245"/>
                <a:gd name="T59" fmla="*/ 0 h 1040"/>
                <a:gd name="T60" fmla="*/ 1 w 245"/>
                <a:gd name="T61" fmla="*/ 0 h 1040"/>
                <a:gd name="T62" fmla="*/ 1 w 245"/>
                <a:gd name="T63" fmla="*/ 0 h 1040"/>
                <a:gd name="T64" fmla="*/ 1 w 245"/>
                <a:gd name="T65" fmla="*/ 0 h 1040"/>
                <a:gd name="T66" fmla="*/ 1 w 245"/>
                <a:gd name="T67" fmla="*/ 0 h 1040"/>
                <a:gd name="T68" fmla="*/ 1 w 245"/>
                <a:gd name="T69" fmla="*/ 0 h 1040"/>
                <a:gd name="T70" fmla="*/ 1 w 245"/>
                <a:gd name="T71" fmla="*/ 0 h 1040"/>
                <a:gd name="T72" fmla="*/ 1 w 245"/>
                <a:gd name="T73" fmla="*/ 0 h 1040"/>
                <a:gd name="T74" fmla="*/ 1 w 245"/>
                <a:gd name="T75" fmla="*/ 0 h 1040"/>
                <a:gd name="T76" fmla="*/ 1 w 245"/>
                <a:gd name="T77" fmla="*/ 0 h 1040"/>
                <a:gd name="T78" fmla="*/ 1 w 245"/>
                <a:gd name="T79" fmla="*/ 0 h 1040"/>
                <a:gd name="T80" fmla="*/ 1 w 245"/>
                <a:gd name="T81" fmla="*/ 0 h 1040"/>
                <a:gd name="T82" fmla="*/ 1 w 245"/>
                <a:gd name="T83" fmla="*/ 0 h 1040"/>
                <a:gd name="T84" fmla="*/ 1 w 245"/>
                <a:gd name="T85" fmla="*/ 0 h 1040"/>
                <a:gd name="T86" fmla="*/ 1 w 245"/>
                <a:gd name="T87" fmla="*/ 0 h 1040"/>
                <a:gd name="T88" fmla="*/ 1 w 245"/>
                <a:gd name="T89" fmla="*/ 0 h 1040"/>
                <a:gd name="T90" fmla="*/ 1 w 245"/>
                <a:gd name="T91" fmla="*/ 0 h 1040"/>
                <a:gd name="T92" fmla="*/ 1 w 245"/>
                <a:gd name="T93" fmla="*/ 0 h 1040"/>
                <a:gd name="T94" fmla="*/ 1 w 245"/>
                <a:gd name="T95" fmla="*/ 0 h 1040"/>
                <a:gd name="T96" fmla="*/ 1 w 245"/>
                <a:gd name="T97" fmla="*/ 0 h 1040"/>
                <a:gd name="T98" fmla="*/ 1 w 245"/>
                <a:gd name="T99" fmla="*/ 0 h 1040"/>
                <a:gd name="T100" fmla="*/ 1 w 245"/>
                <a:gd name="T101" fmla="*/ 0 h 1040"/>
                <a:gd name="T102" fmla="*/ 1 w 245"/>
                <a:gd name="T103" fmla="*/ 0 h 1040"/>
                <a:gd name="T104" fmla="*/ 1 w 245"/>
                <a:gd name="T105" fmla="*/ 0 h 1040"/>
                <a:gd name="T106" fmla="*/ 1 w 245"/>
                <a:gd name="T107" fmla="*/ 0 h 1040"/>
                <a:gd name="T108" fmla="*/ 1 w 245"/>
                <a:gd name="T109" fmla="*/ 0 h 1040"/>
                <a:gd name="T110" fmla="*/ 1 w 245"/>
                <a:gd name="T111" fmla="*/ 0 h 1040"/>
                <a:gd name="T112" fmla="*/ 1 w 245"/>
                <a:gd name="T113" fmla="*/ 0 h 1040"/>
                <a:gd name="T114" fmla="*/ 1 w 245"/>
                <a:gd name="T115" fmla="*/ 0 h 1040"/>
                <a:gd name="T116" fmla="*/ 1 w 245"/>
                <a:gd name="T117" fmla="*/ 0 h 1040"/>
                <a:gd name="T118" fmla="*/ 1 w 245"/>
                <a:gd name="T119" fmla="*/ 0 h 104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45"/>
                <a:gd name="T181" fmla="*/ 0 h 1040"/>
                <a:gd name="T182" fmla="*/ 245 w 245"/>
                <a:gd name="T183" fmla="*/ 1040 h 104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45" h="1040">
                  <a:moveTo>
                    <a:pt x="103" y="1040"/>
                  </a:moveTo>
                  <a:lnTo>
                    <a:pt x="103" y="1036"/>
                  </a:lnTo>
                  <a:lnTo>
                    <a:pt x="105" y="1034"/>
                  </a:lnTo>
                  <a:lnTo>
                    <a:pt x="105" y="1028"/>
                  </a:lnTo>
                  <a:lnTo>
                    <a:pt x="107" y="1024"/>
                  </a:lnTo>
                  <a:lnTo>
                    <a:pt x="107" y="1019"/>
                  </a:lnTo>
                  <a:lnTo>
                    <a:pt x="108" y="1011"/>
                  </a:lnTo>
                  <a:lnTo>
                    <a:pt x="108" y="1005"/>
                  </a:lnTo>
                  <a:lnTo>
                    <a:pt x="110" y="998"/>
                  </a:lnTo>
                  <a:lnTo>
                    <a:pt x="110" y="988"/>
                  </a:lnTo>
                  <a:lnTo>
                    <a:pt x="112" y="981"/>
                  </a:lnTo>
                  <a:lnTo>
                    <a:pt x="114" y="971"/>
                  </a:lnTo>
                  <a:lnTo>
                    <a:pt x="116" y="962"/>
                  </a:lnTo>
                  <a:lnTo>
                    <a:pt x="118" y="950"/>
                  </a:lnTo>
                  <a:lnTo>
                    <a:pt x="118" y="941"/>
                  </a:lnTo>
                  <a:lnTo>
                    <a:pt x="120" y="929"/>
                  </a:lnTo>
                  <a:lnTo>
                    <a:pt x="122" y="918"/>
                  </a:lnTo>
                  <a:lnTo>
                    <a:pt x="124" y="905"/>
                  </a:lnTo>
                  <a:lnTo>
                    <a:pt x="126" y="893"/>
                  </a:lnTo>
                  <a:lnTo>
                    <a:pt x="127" y="880"/>
                  </a:lnTo>
                  <a:lnTo>
                    <a:pt x="129" y="867"/>
                  </a:lnTo>
                  <a:lnTo>
                    <a:pt x="131" y="853"/>
                  </a:lnTo>
                  <a:lnTo>
                    <a:pt x="133" y="840"/>
                  </a:lnTo>
                  <a:lnTo>
                    <a:pt x="135" y="827"/>
                  </a:lnTo>
                  <a:lnTo>
                    <a:pt x="137" y="813"/>
                  </a:lnTo>
                  <a:lnTo>
                    <a:pt x="139" y="798"/>
                  </a:lnTo>
                  <a:lnTo>
                    <a:pt x="141" y="783"/>
                  </a:lnTo>
                  <a:lnTo>
                    <a:pt x="143" y="770"/>
                  </a:lnTo>
                  <a:lnTo>
                    <a:pt x="147" y="755"/>
                  </a:lnTo>
                  <a:lnTo>
                    <a:pt x="147" y="739"/>
                  </a:lnTo>
                  <a:lnTo>
                    <a:pt x="150" y="726"/>
                  </a:lnTo>
                  <a:lnTo>
                    <a:pt x="152" y="711"/>
                  </a:lnTo>
                  <a:lnTo>
                    <a:pt x="154" y="696"/>
                  </a:lnTo>
                  <a:lnTo>
                    <a:pt x="156" y="680"/>
                  </a:lnTo>
                  <a:lnTo>
                    <a:pt x="158" y="665"/>
                  </a:lnTo>
                  <a:lnTo>
                    <a:pt x="160" y="652"/>
                  </a:lnTo>
                  <a:lnTo>
                    <a:pt x="162" y="637"/>
                  </a:lnTo>
                  <a:lnTo>
                    <a:pt x="164" y="622"/>
                  </a:lnTo>
                  <a:lnTo>
                    <a:pt x="166" y="608"/>
                  </a:lnTo>
                  <a:lnTo>
                    <a:pt x="167" y="593"/>
                  </a:lnTo>
                  <a:lnTo>
                    <a:pt x="169" y="580"/>
                  </a:lnTo>
                  <a:lnTo>
                    <a:pt x="171" y="566"/>
                  </a:lnTo>
                  <a:lnTo>
                    <a:pt x="173" y="553"/>
                  </a:lnTo>
                  <a:lnTo>
                    <a:pt x="175" y="540"/>
                  </a:lnTo>
                  <a:lnTo>
                    <a:pt x="177" y="526"/>
                  </a:lnTo>
                  <a:lnTo>
                    <a:pt x="179" y="513"/>
                  </a:lnTo>
                  <a:lnTo>
                    <a:pt x="181" y="502"/>
                  </a:lnTo>
                  <a:lnTo>
                    <a:pt x="183" y="490"/>
                  </a:lnTo>
                  <a:lnTo>
                    <a:pt x="185" y="479"/>
                  </a:lnTo>
                  <a:lnTo>
                    <a:pt x="186" y="468"/>
                  </a:lnTo>
                  <a:lnTo>
                    <a:pt x="188" y="456"/>
                  </a:lnTo>
                  <a:lnTo>
                    <a:pt x="188" y="447"/>
                  </a:lnTo>
                  <a:lnTo>
                    <a:pt x="190" y="437"/>
                  </a:lnTo>
                  <a:lnTo>
                    <a:pt x="192" y="428"/>
                  </a:lnTo>
                  <a:lnTo>
                    <a:pt x="194" y="418"/>
                  </a:lnTo>
                  <a:lnTo>
                    <a:pt x="194" y="411"/>
                  </a:lnTo>
                  <a:lnTo>
                    <a:pt x="196" y="405"/>
                  </a:lnTo>
                  <a:lnTo>
                    <a:pt x="196" y="397"/>
                  </a:lnTo>
                  <a:lnTo>
                    <a:pt x="198" y="392"/>
                  </a:lnTo>
                  <a:lnTo>
                    <a:pt x="198" y="384"/>
                  </a:lnTo>
                  <a:lnTo>
                    <a:pt x="200" y="380"/>
                  </a:lnTo>
                  <a:lnTo>
                    <a:pt x="200" y="376"/>
                  </a:lnTo>
                  <a:lnTo>
                    <a:pt x="200" y="373"/>
                  </a:lnTo>
                  <a:lnTo>
                    <a:pt x="202" y="371"/>
                  </a:lnTo>
                  <a:lnTo>
                    <a:pt x="202" y="365"/>
                  </a:lnTo>
                  <a:lnTo>
                    <a:pt x="204" y="361"/>
                  </a:lnTo>
                  <a:lnTo>
                    <a:pt x="204" y="357"/>
                  </a:lnTo>
                  <a:lnTo>
                    <a:pt x="204" y="355"/>
                  </a:lnTo>
                  <a:lnTo>
                    <a:pt x="204" y="350"/>
                  </a:lnTo>
                  <a:lnTo>
                    <a:pt x="205" y="348"/>
                  </a:lnTo>
                  <a:lnTo>
                    <a:pt x="205" y="342"/>
                  </a:lnTo>
                  <a:lnTo>
                    <a:pt x="205" y="338"/>
                  </a:lnTo>
                  <a:lnTo>
                    <a:pt x="207" y="333"/>
                  </a:lnTo>
                  <a:lnTo>
                    <a:pt x="207" y="327"/>
                  </a:lnTo>
                  <a:lnTo>
                    <a:pt x="207" y="321"/>
                  </a:lnTo>
                  <a:lnTo>
                    <a:pt x="209" y="316"/>
                  </a:lnTo>
                  <a:lnTo>
                    <a:pt x="209" y="310"/>
                  </a:lnTo>
                  <a:lnTo>
                    <a:pt x="211" y="304"/>
                  </a:lnTo>
                  <a:lnTo>
                    <a:pt x="211" y="298"/>
                  </a:lnTo>
                  <a:lnTo>
                    <a:pt x="211" y="291"/>
                  </a:lnTo>
                  <a:lnTo>
                    <a:pt x="213" y="285"/>
                  </a:lnTo>
                  <a:lnTo>
                    <a:pt x="213" y="278"/>
                  </a:lnTo>
                  <a:lnTo>
                    <a:pt x="213" y="270"/>
                  </a:lnTo>
                  <a:lnTo>
                    <a:pt x="215" y="264"/>
                  </a:lnTo>
                  <a:lnTo>
                    <a:pt x="215" y="257"/>
                  </a:lnTo>
                  <a:lnTo>
                    <a:pt x="217" y="249"/>
                  </a:lnTo>
                  <a:lnTo>
                    <a:pt x="217" y="241"/>
                  </a:lnTo>
                  <a:lnTo>
                    <a:pt x="219" y="234"/>
                  </a:lnTo>
                  <a:lnTo>
                    <a:pt x="219" y="226"/>
                  </a:lnTo>
                  <a:lnTo>
                    <a:pt x="221" y="219"/>
                  </a:lnTo>
                  <a:lnTo>
                    <a:pt x="221" y="211"/>
                  </a:lnTo>
                  <a:lnTo>
                    <a:pt x="223" y="203"/>
                  </a:lnTo>
                  <a:lnTo>
                    <a:pt x="224" y="196"/>
                  </a:lnTo>
                  <a:lnTo>
                    <a:pt x="224" y="188"/>
                  </a:lnTo>
                  <a:lnTo>
                    <a:pt x="226" y="181"/>
                  </a:lnTo>
                  <a:lnTo>
                    <a:pt x="226" y="173"/>
                  </a:lnTo>
                  <a:lnTo>
                    <a:pt x="228" y="165"/>
                  </a:lnTo>
                  <a:lnTo>
                    <a:pt x="228" y="158"/>
                  </a:lnTo>
                  <a:lnTo>
                    <a:pt x="228" y="148"/>
                  </a:lnTo>
                  <a:lnTo>
                    <a:pt x="230" y="141"/>
                  </a:lnTo>
                  <a:lnTo>
                    <a:pt x="232" y="135"/>
                  </a:lnTo>
                  <a:lnTo>
                    <a:pt x="232" y="127"/>
                  </a:lnTo>
                  <a:lnTo>
                    <a:pt x="232" y="120"/>
                  </a:lnTo>
                  <a:lnTo>
                    <a:pt x="234" y="112"/>
                  </a:lnTo>
                  <a:lnTo>
                    <a:pt x="234" y="105"/>
                  </a:lnTo>
                  <a:lnTo>
                    <a:pt x="236" y="99"/>
                  </a:lnTo>
                  <a:lnTo>
                    <a:pt x="236" y="91"/>
                  </a:lnTo>
                  <a:lnTo>
                    <a:pt x="236" y="86"/>
                  </a:lnTo>
                  <a:lnTo>
                    <a:pt x="238" y="80"/>
                  </a:lnTo>
                  <a:lnTo>
                    <a:pt x="240" y="74"/>
                  </a:lnTo>
                  <a:lnTo>
                    <a:pt x="240" y="68"/>
                  </a:lnTo>
                  <a:lnTo>
                    <a:pt x="240" y="63"/>
                  </a:lnTo>
                  <a:lnTo>
                    <a:pt x="240" y="57"/>
                  </a:lnTo>
                  <a:lnTo>
                    <a:pt x="242" y="51"/>
                  </a:lnTo>
                  <a:lnTo>
                    <a:pt x="242" y="48"/>
                  </a:lnTo>
                  <a:lnTo>
                    <a:pt x="242" y="42"/>
                  </a:lnTo>
                  <a:lnTo>
                    <a:pt x="242" y="38"/>
                  </a:lnTo>
                  <a:lnTo>
                    <a:pt x="243" y="34"/>
                  </a:lnTo>
                  <a:lnTo>
                    <a:pt x="243" y="30"/>
                  </a:lnTo>
                  <a:lnTo>
                    <a:pt x="243" y="29"/>
                  </a:lnTo>
                  <a:lnTo>
                    <a:pt x="243" y="25"/>
                  </a:lnTo>
                  <a:lnTo>
                    <a:pt x="243" y="23"/>
                  </a:lnTo>
                  <a:lnTo>
                    <a:pt x="245" y="19"/>
                  </a:lnTo>
                  <a:lnTo>
                    <a:pt x="245" y="17"/>
                  </a:lnTo>
                  <a:lnTo>
                    <a:pt x="243" y="15"/>
                  </a:lnTo>
                  <a:lnTo>
                    <a:pt x="242" y="15"/>
                  </a:lnTo>
                  <a:lnTo>
                    <a:pt x="240" y="13"/>
                  </a:lnTo>
                  <a:lnTo>
                    <a:pt x="234" y="13"/>
                  </a:lnTo>
                  <a:lnTo>
                    <a:pt x="232" y="11"/>
                  </a:lnTo>
                  <a:lnTo>
                    <a:pt x="228" y="11"/>
                  </a:lnTo>
                  <a:lnTo>
                    <a:pt x="226" y="11"/>
                  </a:lnTo>
                  <a:lnTo>
                    <a:pt x="223" y="11"/>
                  </a:lnTo>
                  <a:lnTo>
                    <a:pt x="219" y="10"/>
                  </a:lnTo>
                  <a:lnTo>
                    <a:pt x="215" y="10"/>
                  </a:lnTo>
                  <a:lnTo>
                    <a:pt x="211" y="10"/>
                  </a:lnTo>
                  <a:lnTo>
                    <a:pt x="207" y="10"/>
                  </a:lnTo>
                  <a:lnTo>
                    <a:pt x="202" y="8"/>
                  </a:lnTo>
                  <a:lnTo>
                    <a:pt x="198" y="8"/>
                  </a:lnTo>
                  <a:lnTo>
                    <a:pt x="194" y="8"/>
                  </a:lnTo>
                  <a:lnTo>
                    <a:pt x="188" y="8"/>
                  </a:lnTo>
                  <a:lnTo>
                    <a:pt x="185" y="8"/>
                  </a:lnTo>
                  <a:lnTo>
                    <a:pt x="179" y="6"/>
                  </a:lnTo>
                  <a:lnTo>
                    <a:pt x="173" y="6"/>
                  </a:lnTo>
                  <a:lnTo>
                    <a:pt x="169" y="6"/>
                  </a:lnTo>
                  <a:lnTo>
                    <a:pt x="164" y="6"/>
                  </a:lnTo>
                  <a:lnTo>
                    <a:pt x="158" y="6"/>
                  </a:lnTo>
                  <a:lnTo>
                    <a:pt x="152" y="6"/>
                  </a:lnTo>
                  <a:lnTo>
                    <a:pt x="147" y="6"/>
                  </a:lnTo>
                  <a:lnTo>
                    <a:pt x="141" y="4"/>
                  </a:lnTo>
                  <a:lnTo>
                    <a:pt x="135" y="4"/>
                  </a:lnTo>
                  <a:lnTo>
                    <a:pt x="129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2" y="2"/>
                  </a:lnTo>
                  <a:lnTo>
                    <a:pt x="107" y="2"/>
                  </a:lnTo>
                  <a:lnTo>
                    <a:pt x="101" y="2"/>
                  </a:lnTo>
                  <a:lnTo>
                    <a:pt x="95" y="2"/>
                  </a:lnTo>
                  <a:lnTo>
                    <a:pt x="89" y="2"/>
                  </a:lnTo>
                  <a:lnTo>
                    <a:pt x="84" y="2"/>
                  </a:lnTo>
                  <a:lnTo>
                    <a:pt x="80" y="2"/>
                  </a:lnTo>
                  <a:lnTo>
                    <a:pt x="74" y="2"/>
                  </a:lnTo>
                  <a:lnTo>
                    <a:pt x="69" y="2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19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17" y="19"/>
                  </a:lnTo>
                  <a:lnTo>
                    <a:pt x="23" y="19"/>
                  </a:lnTo>
                  <a:lnTo>
                    <a:pt x="25" y="19"/>
                  </a:lnTo>
                  <a:lnTo>
                    <a:pt x="31" y="19"/>
                  </a:lnTo>
                  <a:lnTo>
                    <a:pt x="34" y="19"/>
                  </a:lnTo>
                  <a:lnTo>
                    <a:pt x="40" y="21"/>
                  </a:lnTo>
                  <a:lnTo>
                    <a:pt x="44" y="21"/>
                  </a:lnTo>
                  <a:lnTo>
                    <a:pt x="50" y="21"/>
                  </a:lnTo>
                  <a:lnTo>
                    <a:pt x="53" y="21"/>
                  </a:lnTo>
                  <a:lnTo>
                    <a:pt x="57" y="21"/>
                  </a:lnTo>
                  <a:lnTo>
                    <a:pt x="63" y="21"/>
                  </a:lnTo>
                  <a:lnTo>
                    <a:pt x="67" y="21"/>
                  </a:lnTo>
                  <a:lnTo>
                    <a:pt x="70" y="21"/>
                  </a:lnTo>
                  <a:lnTo>
                    <a:pt x="76" y="21"/>
                  </a:lnTo>
                  <a:lnTo>
                    <a:pt x="80" y="21"/>
                  </a:lnTo>
                  <a:lnTo>
                    <a:pt x="84" y="21"/>
                  </a:lnTo>
                  <a:lnTo>
                    <a:pt x="88" y="21"/>
                  </a:lnTo>
                  <a:lnTo>
                    <a:pt x="91" y="21"/>
                  </a:lnTo>
                  <a:lnTo>
                    <a:pt x="95" y="21"/>
                  </a:lnTo>
                  <a:lnTo>
                    <a:pt x="99" y="21"/>
                  </a:lnTo>
                  <a:lnTo>
                    <a:pt x="103" y="21"/>
                  </a:lnTo>
                  <a:lnTo>
                    <a:pt x="107" y="21"/>
                  </a:lnTo>
                  <a:lnTo>
                    <a:pt x="108" y="21"/>
                  </a:lnTo>
                  <a:lnTo>
                    <a:pt x="110" y="21"/>
                  </a:lnTo>
                  <a:lnTo>
                    <a:pt x="112" y="21"/>
                  </a:lnTo>
                  <a:lnTo>
                    <a:pt x="114" y="21"/>
                  </a:lnTo>
                  <a:lnTo>
                    <a:pt x="118" y="21"/>
                  </a:lnTo>
                  <a:lnTo>
                    <a:pt x="122" y="21"/>
                  </a:lnTo>
                  <a:lnTo>
                    <a:pt x="126" y="21"/>
                  </a:lnTo>
                  <a:lnTo>
                    <a:pt x="129" y="23"/>
                  </a:lnTo>
                  <a:lnTo>
                    <a:pt x="133" y="23"/>
                  </a:lnTo>
                  <a:lnTo>
                    <a:pt x="139" y="23"/>
                  </a:lnTo>
                  <a:lnTo>
                    <a:pt x="143" y="23"/>
                  </a:lnTo>
                  <a:lnTo>
                    <a:pt x="148" y="25"/>
                  </a:lnTo>
                  <a:lnTo>
                    <a:pt x="152" y="25"/>
                  </a:lnTo>
                  <a:lnTo>
                    <a:pt x="158" y="27"/>
                  </a:lnTo>
                  <a:lnTo>
                    <a:pt x="162" y="27"/>
                  </a:lnTo>
                  <a:lnTo>
                    <a:pt x="167" y="29"/>
                  </a:lnTo>
                  <a:lnTo>
                    <a:pt x="173" y="29"/>
                  </a:lnTo>
                  <a:lnTo>
                    <a:pt x="177" y="29"/>
                  </a:lnTo>
                  <a:lnTo>
                    <a:pt x="183" y="30"/>
                  </a:lnTo>
                  <a:lnTo>
                    <a:pt x="188" y="30"/>
                  </a:lnTo>
                  <a:lnTo>
                    <a:pt x="192" y="30"/>
                  </a:lnTo>
                  <a:lnTo>
                    <a:pt x="196" y="32"/>
                  </a:lnTo>
                  <a:lnTo>
                    <a:pt x="200" y="32"/>
                  </a:lnTo>
                  <a:lnTo>
                    <a:pt x="204" y="34"/>
                  </a:lnTo>
                  <a:lnTo>
                    <a:pt x="207" y="34"/>
                  </a:lnTo>
                  <a:lnTo>
                    <a:pt x="211" y="34"/>
                  </a:lnTo>
                  <a:lnTo>
                    <a:pt x="213" y="34"/>
                  </a:lnTo>
                  <a:lnTo>
                    <a:pt x="217" y="36"/>
                  </a:lnTo>
                  <a:lnTo>
                    <a:pt x="219" y="36"/>
                  </a:lnTo>
                  <a:lnTo>
                    <a:pt x="221" y="36"/>
                  </a:lnTo>
                  <a:lnTo>
                    <a:pt x="221" y="38"/>
                  </a:lnTo>
                  <a:lnTo>
                    <a:pt x="221" y="40"/>
                  </a:lnTo>
                  <a:lnTo>
                    <a:pt x="219" y="42"/>
                  </a:lnTo>
                  <a:lnTo>
                    <a:pt x="219" y="44"/>
                  </a:lnTo>
                  <a:lnTo>
                    <a:pt x="219" y="48"/>
                  </a:lnTo>
                  <a:lnTo>
                    <a:pt x="219" y="49"/>
                  </a:lnTo>
                  <a:lnTo>
                    <a:pt x="219" y="53"/>
                  </a:lnTo>
                  <a:lnTo>
                    <a:pt x="217" y="57"/>
                  </a:lnTo>
                  <a:lnTo>
                    <a:pt x="217" y="61"/>
                  </a:lnTo>
                  <a:lnTo>
                    <a:pt x="217" y="67"/>
                  </a:lnTo>
                  <a:lnTo>
                    <a:pt x="215" y="70"/>
                  </a:lnTo>
                  <a:lnTo>
                    <a:pt x="215" y="76"/>
                  </a:lnTo>
                  <a:lnTo>
                    <a:pt x="215" y="82"/>
                  </a:lnTo>
                  <a:lnTo>
                    <a:pt x="213" y="87"/>
                  </a:lnTo>
                  <a:lnTo>
                    <a:pt x="213" y="93"/>
                  </a:lnTo>
                  <a:lnTo>
                    <a:pt x="211" y="99"/>
                  </a:lnTo>
                  <a:lnTo>
                    <a:pt x="211" y="106"/>
                  </a:lnTo>
                  <a:lnTo>
                    <a:pt x="211" y="112"/>
                  </a:lnTo>
                  <a:lnTo>
                    <a:pt x="209" y="118"/>
                  </a:lnTo>
                  <a:lnTo>
                    <a:pt x="209" y="125"/>
                  </a:lnTo>
                  <a:lnTo>
                    <a:pt x="207" y="133"/>
                  </a:lnTo>
                  <a:lnTo>
                    <a:pt x="207" y="141"/>
                  </a:lnTo>
                  <a:lnTo>
                    <a:pt x="205" y="148"/>
                  </a:lnTo>
                  <a:lnTo>
                    <a:pt x="204" y="156"/>
                  </a:lnTo>
                  <a:lnTo>
                    <a:pt x="204" y="163"/>
                  </a:lnTo>
                  <a:lnTo>
                    <a:pt x="204" y="171"/>
                  </a:lnTo>
                  <a:lnTo>
                    <a:pt x="202" y="179"/>
                  </a:lnTo>
                  <a:lnTo>
                    <a:pt x="200" y="188"/>
                  </a:lnTo>
                  <a:lnTo>
                    <a:pt x="200" y="196"/>
                  </a:lnTo>
                  <a:lnTo>
                    <a:pt x="200" y="203"/>
                  </a:lnTo>
                  <a:lnTo>
                    <a:pt x="198" y="211"/>
                  </a:lnTo>
                  <a:lnTo>
                    <a:pt x="196" y="220"/>
                  </a:lnTo>
                  <a:lnTo>
                    <a:pt x="196" y="228"/>
                  </a:lnTo>
                  <a:lnTo>
                    <a:pt x="194" y="236"/>
                  </a:lnTo>
                  <a:lnTo>
                    <a:pt x="192" y="243"/>
                  </a:lnTo>
                  <a:lnTo>
                    <a:pt x="192" y="251"/>
                  </a:lnTo>
                  <a:lnTo>
                    <a:pt x="190" y="259"/>
                  </a:lnTo>
                  <a:lnTo>
                    <a:pt x="190" y="268"/>
                  </a:lnTo>
                  <a:lnTo>
                    <a:pt x="188" y="276"/>
                  </a:lnTo>
                  <a:lnTo>
                    <a:pt x="188" y="283"/>
                  </a:lnTo>
                  <a:lnTo>
                    <a:pt x="186" y="291"/>
                  </a:lnTo>
                  <a:lnTo>
                    <a:pt x="186" y="298"/>
                  </a:lnTo>
                  <a:lnTo>
                    <a:pt x="185" y="306"/>
                  </a:lnTo>
                  <a:lnTo>
                    <a:pt x="185" y="314"/>
                  </a:lnTo>
                  <a:lnTo>
                    <a:pt x="185" y="319"/>
                  </a:lnTo>
                  <a:lnTo>
                    <a:pt x="183" y="327"/>
                  </a:lnTo>
                  <a:lnTo>
                    <a:pt x="183" y="333"/>
                  </a:lnTo>
                  <a:lnTo>
                    <a:pt x="183" y="340"/>
                  </a:lnTo>
                  <a:lnTo>
                    <a:pt x="181" y="346"/>
                  </a:lnTo>
                  <a:lnTo>
                    <a:pt x="181" y="352"/>
                  </a:lnTo>
                  <a:lnTo>
                    <a:pt x="179" y="357"/>
                  </a:lnTo>
                  <a:lnTo>
                    <a:pt x="179" y="363"/>
                  </a:lnTo>
                  <a:lnTo>
                    <a:pt x="177" y="367"/>
                  </a:lnTo>
                  <a:lnTo>
                    <a:pt x="177" y="373"/>
                  </a:lnTo>
                  <a:lnTo>
                    <a:pt x="177" y="376"/>
                  </a:lnTo>
                  <a:lnTo>
                    <a:pt x="177" y="382"/>
                  </a:lnTo>
                  <a:lnTo>
                    <a:pt x="177" y="384"/>
                  </a:lnTo>
                  <a:lnTo>
                    <a:pt x="177" y="390"/>
                  </a:lnTo>
                  <a:lnTo>
                    <a:pt x="175" y="392"/>
                  </a:lnTo>
                  <a:lnTo>
                    <a:pt x="175" y="395"/>
                  </a:lnTo>
                  <a:lnTo>
                    <a:pt x="175" y="397"/>
                  </a:lnTo>
                  <a:lnTo>
                    <a:pt x="175" y="399"/>
                  </a:lnTo>
                  <a:lnTo>
                    <a:pt x="175" y="401"/>
                  </a:lnTo>
                  <a:lnTo>
                    <a:pt x="175" y="403"/>
                  </a:lnTo>
                  <a:lnTo>
                    <a:pt x="175" y="405"/>
                  </a:lnTo>
                  <a:lnTo>
                    <a:pt x="175" y="409"/>
                  </a:lnTo>
                  <a:lnTo>
                    <a:pt x="173" y="412"/>
                  </a:lnTo>
                  <a:lnTo>
                    <a:pt x="173" y="416"/>
                  </a:lnTo>
                  <a:lnTo>
                    <a:pt x="171" y="420"/>
                  </a:lnTo>
                  <a:lnTo>
                    <a:pt x="171" y="426"/>
                  </a:lnTo>
                  <a:lnTo>
                    <a:pt x="171" y="430"/>
                  </a:lnTo>
                  <a:lnTo>
                    <a:pt x="169" y="435"/>
                  </a:lnTo>
                  <a:lnTo>
                    <a:pt x="169" y="441"/>
                  </a:lnTo>
                  <a:lnTo>
                    <a:pt x="169" y="449"/>
                  </a:lnTo>
                  <a:lnTo>
                    <a:pt x="167" y="454"/>
                  </a:lnTo>
                  <a:lnTo>
                    <a:pt x="167" y="460"/>
                  </a:lnTo>
                  <a:lnTo>
                    <a:pt x="166" y="468"/>
                  </a:lnTo>
                  <a:lnTo>
                    <a:pt x="166" y="475"/>
                  </a:lnTo>
                  <a:lnTo>
                    <a:pt x="164" y="481"/>
                  </a:lnTo>
                  <a:lnTo>
                    <a:pt x="162" y="488"/>
                  </a:lnTo>
                  <a:lnTo>
                    <a:pt x="162" y="496"/>
                  </a:lnTo>
                  <a:lnTo>
                    <a:pt x="160" y="504"/>
                  </a:lnTo>
                  <a:lnTo>
                    <a:pt x="160" y="511"/>
                  </a:lnTo>
                  <a:lnTo>
                    <a:pt x="158" y="521"/>
                  </a:lnTo>
                  <a:lnTo>
                    <a:pt x="158" y="528"/>
                  </a:lnTo>
                  <a:lnTo>
                    <a:pt x="156" y="538"/>
                  </a:lnTo>
                  <a:lnTo>
                    <a:pt x="154" y="545"/>
                  </a:lnTo>
                  <a:lnTo>
                    <a:pt x="152" y="555"/>
                  </a:lnTo>
                  <a:lnTo>
                    <a:pt x="152" y="563"/>
                  </a:lnTo>
                  <a:lnTo>
                    <a:pt x="150" y="572"/>
                  </a:lnTo>
                  <a:lnTo>
                    <a:pt x="150" y="582"/>
                  </a:lnTo>
                  <a:lnTo>
                    <a:pt x="148" y="589"/>
                  </a:lnTo>
                  <a:lnTo>
                    <a:pt x="147" y="599"/>
                  </a:lnTo>
                  <a:lnTo>
                    <a:pt x="147" y="608"/>
                  </a:lnTo>
                  <a:lnTo>
                    <a:pt x="145" y="616"/>
                  </a:lnTo>
                  <a:lnTo>
                    <a:pt x="143" y="625"/>
                  </a:lnTo>
                  <a:lnTo>
                    <a:pt x="141" y="633"/>
                  </a:lnTo>
                  <a:lnTo>
                    <a:pt x="141" y="642"/>
                  </a:lnTo>
                  <a:lnTo>
                    <a:pt x="139" y="652"/>
                  </a:lnTo>
                  <a:lnTo>
                    <a:pt x="139" y="660"/>
                  </a:lnTo>
                  <a:lnTo>
                    <a:pt x="137" y="669"/>
                  </a:lnTo>
                  <a:lnTo>
                    <a:pt x="135" y="677"/>
                  </a:lnTo>
                  <a:lnTo>
                    <a:pt x="133" y="684"/>
                  </a:lnTo>
                  <a:lnTo>
                    <a:pt x="133" y="692"/>
                  </a:lnTo>
                  <a:lnTo>
                    <a:pt x="131" y="699"/>
                  </a:lnTo>
                  <a:lnTo>
                    <a:pt x="131" y="709"/>
                  </a:lnTo>
                  <a:lnTo>
                    <a:pt x="129" y="715"/>
                  </a:lnTo>
                  <a:lnTo>
                    <a:pt x="127" y="722"/>
                  </a:lnTo>
                  <a:lnTo>
                    <a:pt x="127" y="730"/>
                  </a:lnTo>
                  <a:lnTo>
                    <a:pt x="126" y="737"/>
                  </a:lnTo>
                  <a:lnTo>
                    <a:pt x="124" y="743"/>
                  </a:lnTo>
                  <a:lnTo>
                    <a:pt x="124" y="751"/>
                  </a:lnTo>
                  <a:lnTo>
                    <a:pt x="122" y="756"/>
                  </a:lnTo>
                  <a:lnTo>
                    <a:pt x="122" y="762"/>
                  </a:lnTo>
                  <a:lnTo>
                    <a:pt x="120" y="768"/>
                  </a:lnTo>
                  <a:lnTo>
                    <a:pt x="120" y="774"/>
                  </a:lnTo>
                  <a:lnTo>
                    <a:pt x="118" y="777"/>
                  </a:lnTo>
                  <a:lnTo>
                    <a:pt x="118" y="783"/>
                  </a:lnTo>
                  <a:lnTo>
                    <a:pt x="118" y="787"/>
                  </a:lnTo>
                  <a:lnTo>
                    <a:pt x="118" y="791"/>
                  </a:lnTo>
                  <a:lnTo>
                    <a:pt x="116" y="793"/>
                  </a:lnTo>
                  <a:lnTo>
                    <a:pt x="116" y="796"/>
                  </a:lnTo>
                  <a:lnTo>
                    <a:pt x="116" y="800"/>
                  </a:lnTo>
                  <a:lnTo>
                    <a:pt x="116" y="804"/>
                  </a:lnTo>
                  <a:lnTo>
                    <a:pt x="114" y="804"/>
                  </a:lnTo>
                  <a:lnTo>
                    <a:pt x="114" y="808"/>
                  </a:lnTo>
                  <a:lnTo>
                    <a:pt x="114" y="812"/>
                  </a:lnTo>
                  <a:lnTo>
                    <a:pt x="112" y="815"/>
                  </a:lnTo>
                  <a:lnTo>
                    <a:pt x="112" y="819"/>
                  </a:lnTo>
                  <a:lnTo>
                    <a:pt x="110" y="821"/>
                  </a:lnTo>
                  <a:lnTo>
                    <a:pt x="110" y="825"/>
                  </a:lnTo>
                  <a:lnTo>
                    <a:pt x="110" y="827"/>
                  </a:lnTo>
                  <a:lnTo>
                    <a:pt x="110" y="831"/>
                  </a:lnTo>
                  <a:lnTo>
                    <a:pt x="108" y="834"/>
                  </a:lnTo>
                  <a:lnTo>
                    <a:pt x="108" y="838"/>
                  </a:lnTo>
                  <a:lnTo>
                    <a:pt x="108" y="842"/>
                  </a:lnTo>
                  <a:lnTo>
                    <a:pt x="108" y="844"/>
                  </a:lnTo>
                  <a:lnTo>
                    <a:pt x="107" y="848"/>
                  </a:lnTo>
                  <a:lnTo>
                    <a:pt x="107" y="851"/>
                  </a:lnTo>
                  <a:lnTo>
                    <a:pt x="107" y="857"/>
                  </a:lnTo>
                  <a:lnTo>
                    <a:pt x="105" y="861"/>
                  </a:lnTo>
                  <a:lnTo>
                    <a:pt x="105" y="865"/>
                  </a:lnTo>
                  <a:lnTo>
                    <a:pt x="105" y="869"/>
                  </a:lnTo>
                  <a:lnTo>
                    <a:pt x="105" y="874"/>
                  </a:lnTo>
                  <a:lnTo>
                    <a:pt x="103" y="878"/>
                  </a:lnTo>
                  <a:lnTo>
                    <a:pt x="103" y="882"/>
                  </a:lnTo>
                  <a:lnTo>
                    <a:pt x="103" y="888"/>
                  </a:lnTo>
                  <a:lnTo>
                    <a:pt x="101" y="891"/>
                  </a:lnTo>
                  <a:lnTo>
                    <a:pt x="101" y="895"/>
                  </a:lnTo>
                  <a:lnTo>
                    <a:pt x="101" y="901"/>
                  </a:lnTo>
                  <a:lnTo>
                    <a:pt x="99" y="905"/>
                  </a:lnTo>
                  <a:lnTo>
                    <a:pt x="99" y="910"/>
                  </a:lnTo>
                  <a:lnTo>
                    <a:pt x="99" y="914"/>
                  </a:lnTo>
                  <a:lnTo>
                    <a:pt x="99" y="918"/>
                  </a:lnTo>
                  <a:lnTo>
                    <a:pt x="97" y="924"/>
                  </a:lnTo>
                  <a:lnTo>
                    <a:pt x="97" y="927"/>
                  </a:lnTo>
                  <a:lnTo>
                    <a:pt x="95" y="931"/>
                  </a:lnTo>
                  <a:lnTo>
                    <a:pt x="95" y="937"/>
                  </a:lnTo>
                  <a:lnTo>
                    <a:pt x="95" y="941"/>
                  </a:lnTo>
                  <a:lnTo>
                    <a:pt x="95" y="945"/>
                  </a:lnTo>
                  <a:lnTo>
                    <a:pt x="93" y="948"/>
                  </a:lnTo>
                  <a:lnTo>
                    <a:pt x="93" y="952"/>
                  </a:lnTo>
                  <a:lnTo>
                    <a:pt x="93" y="956"/>
                  </a:lnTo>
                  <a:lnTo>
                    <a:pt x="93" y="962"/>
                  </a:lnTo>
                  <a:lnTo>
                    <a:pt x="91" y="964"/>
                  </a:lnTo>
                  <a:lnTo>
                    <a:pt x="91" y="967"/>
                  </a:lnTo>
                  <a:lnTo>
                    <a:pt x="91" y="971"/>
                  </a:lnTo>
                  <a:lnTo>
                    <a:pt x="91" y="975"/>
                  </a:lnTo>
                  <a:lnTo>
                    <a:pt x="91" y="979"/>
                  </a:lnTo>
                  <a:lnTo>
                    <a:pt x="89" y="981"/>
                  </a:lnTo>
                  <a:lnTo>
                    <a:pt x="89" y="985"/>
                  </a:lnTo>
                  <a:lnTo>
                    <a:pt x="89" y="986"/>
                  </a:lnTo>
                  <a:lnTo>
                    <a:pt x="89" y="992"/>
                  </a:lnTo>
                  <a:lnTo>
                    <a:pt x="89" y="996"/>
                  </a:lnTo>
                  <a:lnTo>
                    <a:pt x="88" y="1000"/>
                  </a:lnTo>
                  <a:lnTo>
                    <a:pt x="88" y="1004"/>
                  </a:lnTo>
                  <a:lnTo>
                    <a:pt x="88" y="1005"/>
                  </a:lnTo>
                  <a:lnTo>
                    <a:pt x="103" y="1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0" name="Freeform 51">
              <a:extLst>
                <a:ext uri="{FF2B5EF4-FFF2-40B4-BE49-F238E27FC236}">
                  <a16:creationId xmlns:a16="http://schemas.microsoft.com/office/drawing/2014/main" id="{4B472FE9-0C94-F14B-8560-70ADDB4B2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318"/>
              <a:ext cx="157" cy="238"/>
            </a:xfrm>
            <a:custGeom>
              <a:avLst/>
              <a:gdLst>
                <a:gd name="T0" fmla="*/ 1 w 314"/>
                <a:gd name="T1" fmla="*/ 1 h 475"/>
                <a:gd name="T2" fmla="*/ 1 w 314"/>
                <a:gd name="T3" fmla="*/ 1 h 475"/>
                <a:gd name="T4" fmla="*/ 1 w 314"/>
                <a:gd name="T5" fmla="*/ 1 h 475"/>
                <a:gd name="T6" fmla="*/ 1 w 314"/>
                <a:gd name="T7" fmla="*/ 1 h 475"/>
                <a:gd name="T8" fmla="*/ 1 w 314"/>
                <a:gd name="T9" fmla="*/ 1 h 475"/>
                <a:gd name="T10" fmla="*/ 1 w 314"/>
                <a:gd name="T11" fmla="*/ 1 h 475"/>
                <a:gd name="T12" fmla="*/ 0 w 314"/>
                <a:gd name="T13" fmla="*/ 1 h 475"/>
                <a:gd name="T14" fmla="*/ 0 w 314"/>
                <a:gd name="T15" fmla="*/ 1 h 475"/>
                <a:gd name="T16" fmla="*/ 1 w 314"/>
                <a:gd name="T17" fmla="*/ 1 h 475"/>
                <a:gd name="T18" fmla="*/ 1 w 314"/>
                <a:gd name="T19" fmla="*/ 1 h 475"/>
                <a:gd name="T20" fmla="*/ 1 w 314"/>
                <a:gd name="T21" fmla="*/ 1 h 475"/>
                <a:gd name="T22" fmla="*/ 1 w 314"/>
                <a:gd name="T23" fmla="*/ 1 h 475"/>
                <a:gd name="T24" fmla="*/ 1 w 314"/>
                <a:gd name="T25" fmla="*/ 1 h 475"/>
                <a:gd name="T26" fmla="*/ 1 w 314"/>
                <a:gd name="T27" fmla="*/ 1 h 475"/>
                <a:gd name="T28" fmla="*/ 1 w 314"/>
                <a:gd name="T29" fmla="*/ 1 h 475"/>
                <a:gd name="T30" fmla="*/ 1 w 314"/>
                <a:gd name="T31" fmla="*/ 1 h 475"/>
                <a:gd name="T32" fmla="*/ 1 w 314"/>
                <a:gd name="T33" fmla="*/ 1 h 475"/>
                <a:gd name="T34" fmla="*/ 1 w 314"/>
                <a:gd name="T35" fmla="*/ 1 h 475"/>
                <a:gd name="T36" fmla="*/ 1 w 314"/>
                <a:gd name="T37" fmla="*/ 1 h 475"/>
                <a:gd name="T38" fmla="*/ 1 w 314"/>
                <a:gd name="T39" fmla="*/ 1 h 475"/>
                <a:gd name="T40" fmla="*/ 1 w 314"/>
                <a:gd name="T41" fmla="*/ 1 h 475"/>
                <a:gd name="T42" fmla="*/ 1 w 314"/>
                <a:gd name="T43" fmla="*/ 1 h 475"/>
                <a:gd name="T44" fmla="*/ 1 w 314"/>
                <a:gd name="T45" fmla="*/ 1 h 475"/>
                <a:gd name="T46" fmla="*/ 1 w 314"/>
                <a:gd name="T47" fmla="*/ 1 h 475"/>
                <a:gd name="T48" fmla="*/ 1 w 314"/>
                <a:gd name="T49" fmla="*/ 1 h 475"/>
                <a:gd name="T50" fmla="*/ 1 w 314"/>
                <a:gd name="T51" fmla="*/ 1 h 475"/>
                <a:gd name="T52" fmla="*/ 1 w 314"/>
                <a:gd name="T53" fmla="*/ 1 h 475"/>
                <a:gd name="T54" fmla="*/ 1 w 314"/>
                <a:gd name="T55" fmla="*/ 1 h 475"/>
                <a:gd name="T56" fmla="*/ 1 w 314"/>
                <a:gd name="T57" fmla="*/ 1 h 475"/>
                <a:gd name="T58" fmla="*/ 1 w 314"/>
                <a:gd name="T59" fmla="*/ 1 h 475"/>
                <a:gd name="T60" fmla="*/ 1 w 314"/>
                <a:gd name="T61" fmla="*/ 1 h 475"/>
                <a:gd name="T62" fmla="*/ 1 w 314"/>
                <a:gd name="T63" fmla="*/ 1 h 475"/>
                <a:gd name="T64" fmla="*/ 1 w 314"/>
                <a:gd name="T65" fmla="*/ 1 h 475"/>
                <a:gd name="T66" fmla="*/ 1 w 314"/>
                <a:gd name="T67" fmla="*/ 1 h 475"/>
                <a:gd name="T68" fmla="*/ 1 w 314"/>
                <a:gd name="T69" fmla="*/ 1 h 475"/>
                <a:gd name="T70" fmla="*/ 1 w 314"/>
                <a:gd name="T71" fmla="*/ 1 h 475"/>
                <a:gd name="T72" fmla="*/ 1 w 314"/>
                <a:gd name="T73" fmla="*/ 1 h 475"/>
                <a:gd name="T74" fmla="*/ 1 w 314"/>
                <a:gd name="T75" fmla="*/ 1 h 475"/>
                <a:gd name="T76" fmla="*/ 1 w 314"/>
                <a:gd name="T77" fmla="*/ 1 h 475"/>
                <a:gd name="T78" fmla="*/ 1 w 314"/>
                <a:gd name="T79" fmla="*/ 1 h 475"/>
                <a:gd name="T80" fmla="*/ 1 w 314"/>
                <a:gd name="T81" fmla="*/ 1 h 475"/>
                <a:gd name="T82" fmla="*/ 1 w 314"/>
                <a:gd name="T83" fmla="*/ 1 h 475"/>
                <a:gd name="T84" fmla="*/ 1 w 314"/>
                <a:gd name="T85" fmla="*/ 1 h 475"/>
                <a:gd name="T86" fmla="*/ 1 w 314"/>
                <a:gd name="T87" fmla="*/ 1 h 475"/>
                <a:gd name="T88" fmla="*/ 1 w 314"/>
                <a:gd name="T89" fmla="*/ 1 h 475"/>
                <a:gd name="T90" fmla="*/ 1 w 314"/>
                <a:gd name="T91" fmla="*/ 1 h 475"/>
                <a:gd name="T92" fmla="*/ 1 w 314"/>
                <a:gd name="T93" fmla="*/ 1 h 475"/>
                <a:gd name="T94" fmla="*/ 1 w 314"/>
                <a:gd name="T95" fmla="*/ 1 h 475"/>
                <a:gd name="T96" fmla="*/ 1 w 314"/>
                <a:gd name="T97" fmla="*/ 1 h 475"/>
                <a:gd name="T98" fmla="*/ 1 w 314"/>
                <a:gd name="T99" fmla="*/ 1 h 475"/>
                <a:gd name="T100" fmla="*/ 1 w 314"/>
                <a:gd name="T101" fmla="*/ 1 h 475"/>
                <a:gd name="T102" fmla="*/ 1 w 314"/>
                <a:gd name="T103" fmla="*/ 1 h 475"/>
                <a:gd name="T104" fmla="*/ 1 w 314"/>
                <a:gd name="T105" fmla="*/ 1 h 475"/>
                <a:gd name="T106" fmla="*/ 1 w 314"/>
                <a:gd name="T107" fmla="*/ 1 h 475"/>
                <a:gd name="T108" fmla="*/ 1 w 314"/>
                <a:gd name="T109" fmla="*/ 1 h 475"/>
                <a:gd name="T110" fmla="*/ 1 w 314"/>
                <a:gd name="T111" fmla="*/ 1 h 475"/>
                <a:gd name="T112" fmla="*/ 1 w 314"/>
                <a:gd name="T113" fmla="*/ 1 h 475"/>
                <a:gd name="T114" fmla="*/ 1 w 314"/>
                <a:gd name="T115" fmla="*/ 1 h 475"/>
                <a:gd name="T116" fmla="*/ 1 w 314"/>
                <a:gd name="T117" fmla="*/ 1 h 475"/>
                <a:gd name="T118" fmla="*/ 1 w 314"/>
                <a:gd name="T119" fmla="*/ 0 h 4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14"/>
                <a:gd name="T181" fmla="*/ 0 h 475"/>
                <a:gd name="T182" fmla="*/ 314 w 314"/>
                <a:gd name="T183" fmla="*/ 475 h 47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14" h="475">
                  <a:moveTo>
                    <a:pt x="23" y="0"/>
                  </a:moveTo>
                  <a:lnTo>
                    <a:pt x="21" y="0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21" y="9"/>
                  </a:lnTo>
                  <a:lnTo>
                    <a:pt x="21" y="13"/>
                  </a:lnTo>
                  <a:lnTo>
                    <a:pt x="21" y="19"/>
                  </a:lnTo>
                  <a:lnTo>
                    <a:pt x="21" y="23"/>
                  </a:lnTo>
                  <a:lnTo>
                    <a:pt x="19" y="28"/>
                  </a:lnTo>
                  <a:lnTo>
                    <a:pt x="19" y="34"/>
                  </a:lnTo>
                  <a:lnTo>
                    <a:pt x="19" y="40"/>
                  </a:lnTo>
                  <a:lnTo>
                    <a:pt x="19" y="45"/>
                  </a:lnTo>
                  <a:lnTo>
                    <a:pt x="17" y="53"/>
                  </a:lnTo>
                  <a:lnTo>
                    <a:pt x="17" y="61"/>
                  </a:lnTo>
                  <a:lnTo>
                    <a:pt x="17" y="68"/>
                  </a:lnTo>
                  <a:lnTo>
                    <a:pt x="17" y="76"/>
                  </a:lnTo>
                  <a:lnTo>
                    <a:pt x="15" y="85"/>
                  </a:lnTo>
                  <a:lnTo>
                    <a:pt x="15" y="93"/>
                  </a:lnTo>
                  <a:lnTo>
                    <a:pt x="15" y="102"/>
                  </a:lnTo>
                  <a:lnTo>
                    <a:pt x="13" y="112"/>
                  </a:lnTo>
                  <a:lnTo>
                    <a:pt x="13" y="121"/>
                  </a:lnTo>
                  <a:lnTo>
                    <a:pt x="13" y="131"/>
                  </a:lnTo>
                  <a:lnTo>
                    <a:pt x="13" y="142"/>
                  </a:lnTo>
                  <a:lnTo>
                    <a:pt x="11" y="152"/>
                  </a:lnTo>
                  <a:lnTo>
                    <a:pt x="11" y="161"/>
                  </a:lnTo>
                  <a:lnTo>
                    <a:pt x="11" y="171"/>
                  </a:lnTo>
                  <a:lnTo>
                    <a:pt x="9" y="182"/>
                  </a:lnTo>
                  <a:lnTo>
                    <a:pt x="9" y="194"/>
                  </a:lnTo>
                  <a:lnTo>
                    <a:pt x="9" y="203"/>
                  </a:lnTo>
                  <a:lnTo>
                    <a:pt x="8" y="215"/>
                  </a:lnTo>
                  <a:lnTo>
                    <a:pt x="8" y="226"/>
                  </a:lnTo>
                  <a:lnTo>
                    <a:pt x="8" y="236"/>
                  </a:lnTo>
                  <a:lnTo>
                    <a:pt x="6" y="247"/>
                  </a:lnTo>
                  <a:lnTo>
                    <a:pt x="6" y="256"/>
                  </a:lnTo>
                  <a:lnTo>
                    <a:pt x="6" y="268"/>
                  </a:lnTo>
                  <a:lnTo>
                    <a:pt x="4" y="277"/>
                  </a:lnTo>
                  <a:lnTo>
                    <a:pt x="4" y="289"/>
                  </a:lnTo>
                  <a:lnTo>
                    <a:pt x="4" y="298"/>
                  </a:lnTo>
                  <a:lnTo>
                    <a:pt x="4" y="310"/>
                  </a:lnTo>
                  <a:lnTo>
                    <a:pt x="2" y="319"/>
                  </a:lnTo>
                  <a:lnTo>
                    <a:pt x="2" y="329"/>
                  </a:lnTo>
                  <a:lnTo>
                    <a:pt x="2" y="338"/>
                  </a:lnTo>
                  <a:lnTo>
                    <a:pt x="2" y="348"/>
                  </a:lnTo>
                  <a:lnTo>
                    <a:pt x="2" y="357"/>
                  </a:lnTo>
                  <a:lnTo>
                    <a:pt x="0" y="367"/>
                  </a:lnTo>
                  <a:lnTo>
                    <a:pt x="0" y="374"/>
                  </a:lnTo>
                  <a:lnTo>
                    <a:pt x="0" y="384"/>
                  </a:lnTo>
                  <a:lnTo>
                    <a:pt x="0" y="391"/>
                  </a:lnTo>
                  <a:lnTo>
                    <a:pt x="0" y="399"/>
                  </a:lnTo>
                  <a:lnTo>
                    <a:pt x="0" y="407"/>
                  </a:lnTo>
                  <a:lnTo>
                    <a:pt x="0" y="414"/>
                  </a:lnTo>
                  <a:lnTo>
                    <a:pt x="0" y="420"/>
                  </a:lnTo>
                  <a:lnTo>
                    <a:pt x="0" y="426"/>
                  </a:lnTo>
                  <a:lnTo>
                    <a:pt x="0" y="431"/>
                  </a:lnTo>
                  <a:lnTo>
                    <a:pt x="0" y="437"/>
                  </a:lnTo>
                  <a:lnTo>
                    <a:pt x="0" y="441"/>
                  </a:lnTo>
                  <a:lnTo>
                    <a:pt x="0" y="446"/>
                  </a:lnTo>
                  <a:lnTo>
                    <a:pt x="0" y="450"/>
                  </a:lnTo>
                  <a:lnTo>
                    <a:pt x="2" y="454"/>
                  </a:lnTo>
                  <a:lnTo>
                    <a:pt x="2" y="456"/>
                  </a:lnTo>
                  <a:lnTo>
                    <a:pt x="2" y="458"/>
                  </a:lnTo>
                  <a:lnTo>
                    <a:pt x="2" y="460"/>
                  </a:lnTo>
                  <a:lnTo>
                    <a:pt x="4" y="462"/>
                  </a:lnTo>
                  <a:lnTo>
                    <a:pt x="8" y="464"/>
                  </a:lnTo>
                  <a:lnTo>
                    <a:pt x="9" y="464"/>
                  </a:lnTo>
                  <a:lnTo>
                    <a:pt x="13" y="464"/>
                  </a:lnTo>
                  <a:lnTo>
                    <a:pt x="15" y="464"/>
                  </a:lnTo>
                  <a:lnTo>
                    <a:pt x="19" y="465"/>
                  </a:lnTo>
                  <a:lnTo>
                    <a:pt x="21" y="465"/>
                  </a:lnTo>
                  <a:lnTo>
                    <a:pt x="27" y="465"/>
                  </a:lnTo>
                  <a:lnTo>
                    <a:pt x="30" y="465"/>
                  </a:lnTo>
                  <a:lnTo>
                    <a:pt x="34" y="465"/>
                  </a:lnTo>
                  <a:lnTo>
                    <a:pt x="38" y="467"/>
                  </a:lnTo>
                  <a:lnTo>
                    <a:pt x="44" y="467"/>
                  </a:lnTo>
                  <a:lnTo>
                    <a:pt x="49" y="467"/>
                  </a:lnTo>
                  <a:lnTo>
                    <a:pt x="53" y="467"/>
                  </a:lnTo>
                  <a:lnTo>
                    <a:pt x="59" y="467"/>
                  </a:lnTo>
                  <a:lnTo>
                    <a:pt x="65" y="469"/>
                  </a:lnTo>
                  <a:lnTo>
                    <a:pt x="70" y="469"/>
                  </a:lnTo>
                  <a:lnTo>
                    <a:pt x="76" y="469"/>
                  </a:lnTo>
                  <a:lnTo>
                    <a:pt x="82" y="469"/>
                  </a:lnTo>
                  <a:lnTo>
                    <a:pt x="87" y="469"/>
                  </a:lnTo>
                  <a:lnTo>
                    <a:pt x="95" y="471"/>
                  </a:lnTo>
                  <a:lnTo>
                    <a:pt x="101" y="471"/>
                  </a:lnTo>
                  <a:lnTo>
                    <a:pt x="106" y="471"/>
                  </a:lnTo>
                  <a:lnTo>
                    <a:pt x="114" y="471"/>
                  </a:lnTo>
                  <a:lnTo>
                    <a:pt x="122" y="471"/>
                  </a:lnTo>
                  <a:lnTo>
                    <a:pt x="127" y="471"/>
                  </a:lnTo>
                  <a:lnTo>
                    <a:pt x="135" y="471"/>
                  </a:lnTo>
                  <a:lnTo>
                    <a:pt x="143" y="471"/>
                  </a:lnTo>
                  <a:lnTo>
                    <a:pt x="148" y="473"/>
                  </a:lnTo>
                  <a:lnTo>
                    <a:pt x="156" y="473"/>
                  </a:lnTo>
                  <a:lnTo>
                    <a:pt x="162" y="473"/>
                  </a:lnTo>
                  <a:lnTo>
                    <a:pt x="169" y="473"/>
                  </a:lnTo>
                  <a:lnTo>
                    <a:pt x="175" y="473"/>
                  </a:lnTo>
                  <a:lnTo>
                    <a:pt x="183" y="473"/>
                  </a:lnTo>
                  <a:lnTo>
                    <a:pt x="188" y="473"/>
                  </a:lnTo>
                  <a:lnTo>
                    <a:pt x="196" y="473"/>
                  </a:lnTo>
                  <a:lnTo>
                    <a:pt x="202" y="473"/>
                  </a:lnTo>
                  <a:lnTo>
                    <a:pt x="209" y="473"/>
                  </a:lnTo>
                  <a:lnTo>
                    <a:pt x="215" y="473"/>
                  </a:lnTo>
                  <a:lnTo>
                    <a:pt x="221" y="473"/>
                  </a:lnTo>
                  <a:lnTo>
                    <a:pt x="228" y="473"/>
                  </a:lnTo>
                  <a:lnTo>
                    <a:pt x="234" y="473"/>
                  </a:lnTo>
                  <a:lnTo>
                    <a:pt x="240" y="473"/>
                  </a:lnTo>
                  <a:lnTo>
                    <a:pt x="245" y="473"/>
                  </a:lnTo>
                  <a:lnTo>
                    <a:pt x="251" y="473"/>
                  </a:lnTo>
                  <a:lnTo>
                    <a:pt x="257" y="475"/>
                  </a:lnTo>
                  <a:lnTo>
                    <a:pt x="262" y="473"/>
                  </a:lnTo>
                  <a:lnTo>
                    <a:pt x="266" y="473"/>
                  </a:lnTo>
                  <a:lnTo>
                    <a:pt x="272" y="473"/>
                  </a:lnTo>
                  <a:lnTo>
                    <a:pt x="276" y="473"/>
                  </a:lnTo>
                  <a:lnTo>
                    <a:pt x="280" y="473"/>
                  </a:lnTo>
                  <a:lnTo>
                    <a:pt x="283" y="473"/>
                  </a:lnTo>
                  <a:lnTo>
                    <a:pt x="287" y="473"/>
                  </a:lnTo>
                  <a:lnTo>
                    <a:pt x="291" y="473"/>
                  </a:lnTo>
                  <a:lnTo>
                    <a:pt x="295" y="473"/>
                  </a:lnTo>
                  <a:lnTo>
                    <a:pt x="299" y="473"/>
                  </a:lnTo>
                  <a:lnTo>
                    <a:pt x="300" y="473"/>
                  </a:lnTo>
                  <a:lnTo>
                    <a:pt x="302" y="473"/>
                  </a:lnTo>
                  <a:lnTo>
                    <a:pt x="306" y="473"/>
                  </a:lnTo>
                  <a:lnTo>
                    <a:pt x="308" y="473"/>
                  </a:lnTo>
                  <a:lnTo>
                    <a:pt x="310" y="471"/>
                  </a:lnTo>
                  <a:lnTo>
                    <a:pt x="310" y="469"/>
                  </a:lnTo>
                  <a:lnTo>
                    <a:pt x="310" y="467"/>
                  </a:lnTo>
                  <a:lnTo>
                    <a:pt x="310" y="464"/>
                  </a:lnTo>
                  <a:lnTo>
                    <a:pt x="310" y="460"/>
                  </a:lnTo>
                  <a:lnTo>
                    <a:pt x="312" y="456"/>
                  </a:lnTo>
                  <a:lnTo>
                    <a:pt x="312" y="452"/>
                  </a:lnTo>
                  <a:lnTo>
                    <a:pt x="312" y="446"/>
                  </a:lnTo>
                  <a:lnTo>
                    <a:pt x="312" y="441"/>
                  </a:lnTo>
                  <a:lnTo>
                    <a:pt x="312" y="433"/>
                  </a:lnTo>
                  <a:lnTo>
                    <a:pt x="312" y="427"/>
                  </a:lnTo>
                  <a:lnTo>
                    <a:pt x="312" y="422"/>
                  </a:lnTo>
                  <a:lnTo>
                    <a:pt x="312" y="414"/>
                  </a:lnTo>
                  <a:lnTo>
                    <a:pt x="312" y="407"/>
                  </a:lnTo>
                  <a:lnTo>
                    <a:pt x="314" y="399"/>
                  </a:lnTo>
                  <a:lnTo>
                    <a:pt x="312" y="389"/>
                  </a:lnTo>
                  <a:lnTo>
                    <a:pt x="312" y="380"/>
                  </a:lnTo>
                  <a:lnTo>
                    <a:pt x="312" y="372"/>
                  </a:lnTo>
                  <a:lnTo>
                    <a:pt x="312" y="363"/>
                  </a:lnTo>
                  <a:lnTo>
                    <a:pt x="312" y="351"/>
                  </a:lnTo>
                  <a:lnTo>
                    <a:pt x="312" y="342"/>
                  </a:lnTo>
                  <a:lnTo>
                    <a:pt x="312" y="332"/>
                  </a:lnTo>
                  <a:lnTo>
                    <a:pt x="312" y="323"/>
                  </a:lnTo>
                  <a:lnTo>
                    <a:pt x="312" y="313"/>
                  </a:lnTo>
                  <a:lnTo>
                    <a:pt x="312" y="302"/>
                  </a:lnTo>
                  <a:lnTo>
                    <a:pt x="312" y="291"/>
                  </a:lnTo>
                  <a:lnTo>
                    <a:pt x="312" y="281"/>
                  </a:lnTo>
                  <a:lnTo>
                    <a:pt x="312" y="270"/>
                  </a:lnTo>
                  <a:lnTo>
                    <a:pt x="312" y="258"/>
                  </a:lnTo>
                  <a:lnTo>
                    <a:pt x="312" y="249"/>
                  </a:lnTo>
                  <a:lnTo>
                    <a:pt x="312" y="237"/>
                  </a:lnTo>
                  <a:lnTo>
                    <a:pt x="310" y="226"/>
                  </a:lnTo>
                  <a:lnTo>
                    <a:pt x="310" y="215"/>
                  </a:lnTo>
                  <a:lnTo>
                    <a:pt x="310" y="203"/>
                  </a:lnTo>
                  <a:lnTo>
                    <a:pt x="310" y="194"/>
                  </a:lnTo>
                  <a:lnTo>
                    <a:pt x="310" y="182"/>
                  </a:lnTo>
                  <a:lnTo>
                    <a:pt x="310" y="171"/>
                  </a:lnTo>
                  <a:lnTo>
                    <a:pt x="308" y="161"/>
                  </a:lnTo>
                  <a:lnTo>
                    <a:pt x="308" y="152"/>
                  </a:lnTo>
                  <a:lnTo>
                    <a:pt x="308" y="140"/>
                  </a:lnTo>
                  <a:lnTo>
                    <a:pt x="308" y="131"/>
                  </a:lnTo>
                  <a:lnTo>
                    <a:pt x="308" y="121"/>
                  </a:lnTo>
                  <a:lnTo>
                    <a:pt x="308" y="112"/>
                  </a:lnTo>
                  <a:lnTo>
                    <a:pt x="308" y="102"/>
                  </a:lnTo>
                  <a:lnTo>
                    <a:pt x="308" y="93"/>
                  </a:lnTo>
                  <a:lnTo>
                    <a:pt x="308" y="85"/>
                  </a:lnTo>
                  <a:lnTo>
                    <a:pt x="308" y="78"/>
                  </a:lnTo>
                  <a:lnTo>
                    <a:pt x="306" y="68"/>
                  </a:lnTo>
                  <a:lnTo>
                    <a:pt x="306" y="61"/>
                  </a:lnTo>
                  <a:lnTo>
                    <a:pt x="306" y="53"/>
                  </a:lnTo>
                  <a:lnTo>
                    <a:pt x="306" y="47"/>
                  </a:lnTo>
                  <a:lnTo>
                    <a:pt x="306" y="40"/>
                  </a:lnTo>
                  <a:lnTo>
                    <a:pt x="306" y="34"/>
                  </a:lnTo>
                  <a:lnTo>
                    <a:pt x="306" y="28"/>
                  </a:lnTo>
                  <a:lnTo>
                    <a:pt x="306" y="25"/>
                  </a:lnTo>
                  <a:lnTo>
                    <a:pt x="306" y="19"/>
                  </a:lnTo>
                  <a:lnTo>
                    <a:pt x="306" y="15"/>
                  </a:lnTo>
                  <a:lnTo>
                    <a:pt x="306" y="11"/>
                  </a:lnTo>
                  <a:lnTo>
                    <a:pt x="306" y="9"/>
                  </a:lnTo>
                  <a:lnTo>
                    <a:pt x="306" y="6"/>
                  </a:lnTo>
                  <a:lnTo>
                    <a:pt x="306" y="4"/>
                  </a:lnTo>
                  <a:lnTo>
                    <a:pt x="281" y="7"/>
                  </a:lnTo>
                  <a:lnTo>
                    <a:pt x="281" y="9"/>
                  </a:lnTo>
                  <a:lnTo>
                    <a:pt x="281" y="11"/>
                  </a:lnTo>
                  <a:lnTo>
                    <a:pt x="281" y="13"/>
                  </a:lnTo>
                  <a:lnTo>
                    <a:pt x="281" y="17"/>
                  </a:lnTo>
                  <a:lnTo>
                    <a:pt x="281" y="21"/>
                  </a:lnTo>
                  <a:lnTo>
                    <a:pt x="281" y="25"/>
                  </a:lnTo>
                  <a:lnTo>
                    <a:pt x="281" y="28"/>
                  </a:lnTo>
                  <a:lnTo>
                    <a:pt x="281" y="34"/>
                  </a:lnTo>
                  <a:lnTo>
                    <a:pt x="281" y="40"/>
                  </a:lnTo>
                  <a:lnTo>
                    <a:pt x="281" y="45"/>
                  </a:lnTo>
                  <a:lnTo>
                    <a:pt x="281" y="51"/>
                  </a:lnTo>
                  <a:lnTo>
                    <a:pt x="281" y="59"/>
                  </a:lnTo>
                  <a:lnTo>
                    <a:pt x="281" y="64"/>
                  </a:lnTo>
                  <a:lnTo>
                    <a:pt x="283" y="72"/>
                  </a:lnTo>
                  <a:lnTo>
                    <a:pt x="283" y="80"/>
                  </a:lnTo>
                  <a:lnTo>
                    <a:pt x="283" y="87"/>
                  </a:lnTo>
                  <a:lnTo>
                    <a:pt x="283" y="95"/>
                  </a:lnTo>
                  <a:lnTo>
                    <a:pt x="283" y="104"/>
                  </a:lnTo>
                  <a:lnTo>
                    <a:pt x="283" y="112"/>
                  </a:lnTo>
                  <a:lnTo>
                    <a:pt x="283" y="121"/>
                  </a:lnTo>
                  <a:lnTo>
                    <a:pt x="283" y="131"/>
                  </a:lnTo>
                  <a:lnTo>
                    <a:pt x="285" y="140"/>
                  </a:lnTo>
                  <a:lnTo>
                    <a:pt x="285" y="148"/>
                  </a:lnTo>
                  <a:lnTo>
                    <a:pt x="285" y="158"/>
                  </a:lnTo>
                  <a:lnTo>
                    <a:pt x="285" y="167"/>
                  </a:lnTo>
                  <a:lnTo>
                    <a:pt x="285" y="177"/>
                  </a:lnTo>
                  <a:lnTo>
                    <a:pt x="285" y="186"/>
                  </a:lnTo>
                  <a:lnTo>
                    <a:pt x="285" y="198"/>
                  </a:lnTo>
                  <a:lnTo>
                    <a:pt x="287" y="207"/>
                  </a:lnTo>
                  <a:lnTo>
                    <a:pt x="287" y="217"/>
                  </a:lnTo>
                  <a:lnTo>
                    <a:pt x="287" y="226"/>
                  </a:lnTo>
                  <a:lnTo>
                    <a:pt x="287" y="237"/>
                  </a:lnTo>
                  <a:lnTo>
                    <a:pt x="287" y="247"/>
                  </a:lnTo>
                  <a:lnTo>
                    <a:pt x="287" y="256"/>
                  </a:lnTo>
                  <a:lnTo>
                    <a:pt x="287" y="266"/>
                  </a:lnTo>
                  <a:lnTo>
                    <a:pt x="289" y="275"/>
                  </a:lnTo>
                  <a:lnTo>
                    <a:pt x="289" y="285"/>
                  </a:lnTo>
                  <a:lnTo>
                    <a:pt x="289" y="296"/>
                  </a:lnTo>
                  <a:lnTo>
                    <a:pt x="289" y="304"/>
                  </a:lnTo>
                  <a:lnTo>
                    <a:pt x="289" y="313"/>
                  </a:lnTo>
                  <a:lnTo>
                    <a:pt x="289" y="323"/>
                  </a:lnTo>
                  <a:lnTo>
                    <a:pt x="289" y="332"/>
                  </a:lnTo>
                  <a:lnTo>
                    <a:pt x="289" y="340"/>
                  </a:lnTo>
                  <a:lnTo>
                    <a:pt x="289" y="350"/>
                  </a:lnTo>
                  <a:lnTo>
                    <a:pt x="289" y="357"/>
                  </a:lnTo>
                  <a:lnTo>
                    <a:pt x="289" y="367"/>
                  </a:lnTo>
                  <a:lnTo>
                    <a:pt x="289" y="372"/>
                  </a:lnTo>
                  <a:lnTo>
                    <a:pt x="289" y="380"/>
                  </a:lnTo>
                  <a:lnTo>
                    <a:pt x="289" y="388"/>
                  </a:lnTo>
                  <a:lnTo>
                    <a:pt x="289" y="393"/>
                  </a:lnTo>
                  <a:lnTo>
                    <a:pt x="289" y="401"/>
                  </a:lnTo>
                  <a:lnTo>
                    <a:pt x="289" y="407"/>
                  </a:lnTo>
                  <a:lnTo>
                    <a:pt x="289" y="412"/>
                  </a:lnTo>
                  <a:lnTo>
                    <a:pt x="289" y="418"/>
                  </a:lnTo>
                  <a:lnTo>
                    <a:pt x="289" y="422"/>
                  </a:lnTo>
                  <a:lnTo>
                    <a:pt x="289" y="426"/>
                  </a:lnTo>
                  <a:lnTo>
                    <a:pt x="289" y="429"/>
                  </a:lnTo>
                  <a:lnTo>
                    <a:pt x="289" y="433"/>
                  </a:lnTo>
                  <a:lnTo>
                    <a:pt x="289" y="437"/>
                  </a:lnTo>
                  <a:lnTo>
                    <a:pt x="289" y="439"/>
                  </a:lnTo>
                  <a:lnTo>
                    <a:pt x="287" y="441"/>
                  </a:lnTo>
                  <a:lnTo>
                    <a:pt x="287" y="443"/>
                  </a:lnTo>
                  <a:lnTo>
                    <a:pt x="285" y="443"/>
                  </a:lnTo>
                  <a:lnTo>
                    <a:pt x="283" y="445"/>
                  </a:lnTo>
                  <a:lnTo>
                    <a:pt x="280" y="445"/>
                  </a:lnTo>
                  <a:lnTo>
                    <a:pt x="278" y="446"/>
                  </a:lnTo>
                  <a:lnTo>
                    <a:pt x="276" y="446"/>
                  </a:lnTo>
                  <a:lnTo>
                    <a:pt x="274" y="446"/>
                  </a:lnTo>
                  <a:lnTo>
                    <a:pt x="270" y="446"/>
                  </a:lnTo>
                  <a:lnTo>
                    <a:pt x="266" y="446"/>
                  </a:lnTo>
                  <a:lnTo>
                    <a:pt x="262" y="448"/>
                  </a:lnTo>
                  <a:lnTo>
                    <a:pt x="259" y="448"/>
                  </a:lnTo>
                  <a:lnTo>
                    <a:pt x="255" y="448"/>
                  </a:lnTo>
                  <a:lnTo>
                    <a:pt x="251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6" y="448"/>
                  </a:lnTo>
                  <a:lnTo>
                    <a:pt x="232" y="448"/>
                  </a:lnTo>
                  <a:lnTo>
                    <a:pt x="226" y="448"/>
                  </a:lnTo>
                  <a:lnTo>
                    <a:pt x="221" y="448"/>
                  </a:lnTo>
                  <a:lnTo>
                    <a:pt x="215" y="448"/>
                  </a:lnTo>
                  <a:lnTo>
                    <a:pt x="209" y="448"/>
                  </a:lnTo>
                  <a:lnTo>
                    <a:pt x="203" y="448"/>
                  </a:lnTo>
                  <a:lnTo>
                    <a:pt x="198" y="448"/>
                  </a:lnTo>
                  <a:lnTo>
                    <a:pt x="192" y="446"/>
                  </a:lnTo>
                  <a:lnTo>
                    <a:pt x="186" y="446"/>
                  </a:lnTo>
                  <a:lnTo>
                    <a:pt x="181" y="446"/>
                  </a:lnTo>
                  <a:lnTo>
                    <a:pt x="175" y="446"/>
                  </a:lnTo>
                  <a:lnTo>
                    <a:pt x="169" y="446"/>
                  </a:lnTo>
                  <a:lnTo>
                    <a:pt x="164" y="446"/>
                  </a:lnTo>
                  <a:lnTo>
                    <a:pt x="156" y="446"/>
                  </a:lnTo>
                  <a:lnTo>
                    <a:pt x="152" y="446"/>
                  </a:lnTo>
                  <a:lnTo>
                    <a:pt x="145" y="445"/>
                  </a:lnTo>
                  <a:lnTo>
                    <a:pt x="139" y="445"/>
                  </a:lnTo>
                  <a:lnTo>
                    <a:pt x="133" y="443"/>
                  </a:lnTo>
                  <a:lnTo>
                    <a:pt x="127" y="443"/>
                  </a:lnTo>
                  <a:lnTo>
                    <a:pt x="120" y="443"/>
                  </a:lnTo>
                  <a:lnTo>
                    <a:pt x="114" y="443"/>
                  </a:lnTo>
                  <a:lnTo>
                    <a:pt x="108" y="443"/>
                  </a:lnTo>
                  <a:lnTo>
                    <a:pt x="103" y="443"/>
                  </a:lnTo>
                  <a:lnTo>
                    <a:pt x="97" y="441"/>
                  </a:lnTo>
                  <a:lnTo>
                    <a:pt x="91" y="441"/>
                  </a:lnTo>
                  <a:lnTo>
                    <a:pt x="86" y="441"/>
                  </a:lnTo>
                  <a:lnTo>
                    <a:pt x="82" y="441"/>
                  </a:lnTo>
                  <a:lnTo>
                    <a:pt x="76" y="439"/>
                  </a:lnTo>
                  <a:lnTo>
                    <a:pt x="70" y="439"/>
                  </a:lnTo>
                  <a:lnTo>
                    <a:pt x="67" y="439"/>
                  </a:lnTo>
                  <a:lnTo>
                    <a:pt x="63" y="439"/>
                  </a:lnTo>
                  <a:lnTo>
                    <a:pt x="57" y="439"/>
                  </a:lnTo>
                  <a:lnTo>
                    <a:pt x="53" y="437"/>
                  </a:lnTo>
                  <a:lnTo>
                    <a:pt x="49" y="437"/>
                  </a:lnTo>
                  <a:lnTo>
                    <a:pt x="46" y="437"/>
                  </a:lnTo>
                  <a:lnTo>
                    <a:pt x="42" y="437"/>
                  </a:lnTo>
                  <a:lnTo>
                    <a:pt x="38" y="437"/>
                  </a:lnTo>
                  <a:lnTo>
                    <a:pt x="36" y="437"/>
                  </a:lnTo>
                  <a:lnTo>
                    <a:pt x="32" y="437"/>
                  </a:lnTo>
                  <a:lnTo>
                    <a:pt x="29" y="435"/>
                  </a:lnTo>
                  <a:lnTo>
                    <a:pt x="25" y="435"/>
                  </a:lnTo>
                  <a:lnTo>
                    <a:pt x="23" y="435"/>
                  </a:lnTo>
                  <a:lnTo>
                    <a:pt x="23" y="433"/>
                  </a:lnTo>
                  <a:lnTo>
                    <a:pt x="23" y="429"/>
                  </a:lnTo>
                  <a:lnTo>
                    <a:pt x="23" y="426"/>
                  </a:lnTo>
                  <a:lnTo>
                    <a:pt x="23" y="424"/>
                  </a:lnTo>
                  <a:lnTo>
                    <a:pt x="23" y="422"/>
                  </a:lnTo>
                  <a:lnTo>
                    <a:pt x="23" y="418"/>
                  </a:lnTo>
                  <a:lnTo>
                    <a:pt x="23" y="416"/>
                  </a:lnTo>
                  <a:lnTo>
                    <a:pt x="23" y="414"/>
                  </a:lnTo>
                  <a:lnTo>
                    <a:pt x="23" y="410"/>
                  </a:lnTo>
                  <a:lnTo>
                    <a:pt x="23" y="407"/>
                  </a:lnTo>
                  <a:lnTo>
                    <a:pt x="23" y="405"/>
                  </a:lnTo>
                  <a:lnTo>
                    <a:pt x="23" y="401"/>
                  </a:lnTo>
                  <a:lnTo>
                    <a:pt x="23" y="397"/>
                  </a:lnTo>
                  <a:lnTo>
                    <a:pt x="25" y="391"/>
                  </a:lnTo>
                  <a:lnTo>
                    <a:pt x="25" y="389"/>
                  </a:lnTo>
                  <a:lnTo>
                    <a:pt x="25" y="384"/>
                  </a:lnTo>
                  <a:lnTo>
                    <a:pt x="25" y="380"/>
                  </a:lnTo>
                  <a:lnTo>
                    <a:pt x="25" y="376"/>
                  </a:lnTo>
                  <a:lnTo>
                    <a:pt x="27" y="372"/>
                  </a:lnTo>
                  <a:lnTo>
                    <a:pt x="27" y="367"/>
                  </a:lnTo>
                  <a:lnTo>
                    <a:pt x="27" y="363"/>
                  </a:lnTo>
                  <a:lnTo>
                    <a:pt x="27" y="359"/>
                  </a:lnTo>
                  <a:lnTo>
                    <a:pt x="27" y="353"/>
                  </a:lnTo>
                  <a:lnTo>
                    <a:pt x="27" y="350"/>
                  </a:lnTo>
                  <a:lnTo>
                    <a:pt x="27" y="344"/>
                  </a:lnTo>
                  <a:lnTo>
                    <a:pt x="29" y="340"/>
                  </a:lnTo>
                  <a:lnTo>
                    <a:pt x="29" y="334"/>
                  </a:lnTo>
                  <a:lnTo>
                    <a:pt x="29" y="331"/>
                  </a:lnTo>
                  <a:lnTo>
                    <a:pt x="29" y="325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0"/>
                  </a:lnTo>
                  <a:lnTo>
                    <a:pt x="29" y="306"/>
                  </a:lnTo>
                  <a:lnTo>
                    <a:pt x="30" y="302"/>
                  </a:lnTo>
                  <a:lnTo>
                    <a:pt x="30" y="296"/>
                  </a:lnTo>
                  <a:lnTo>
                    <a:pt x="30" y="293"/>
                  </a:lnTo>
                  <a:lnTo>
                    <a:pt x="30" y="287"/>
                  </a:lnTo>
                  <a:lnTo>
                    <a:pt x="30" y="283"/>
                  </a:lnTo>
                  <a:lnTo>
                    <a:pt x="30" y="279"/>
                  </a:lnTo>
                  <a:lnTo>
                    <a:pt x="30" y="274"/>
                  </a:lnTo>
                  <a:lnTo>
                    <a:pt x="30" y="270"/>
                  </a:lnTo>
                  <a:lnTo>
                    <a:pt x="32" y="266"/>
                  </a:lnTo>
                  <a:lnTo>
                    <a:pt x="32" y="262"/>
                  </a:lnTo>
                  <a:lnTo>
                    <a:pt x="32" y="256"/>
                  </a:lnTo>
                  <a:lnTo>
                    <a:pt x="32" y="255"/>
                  </a:lnTo>
                  <a:lnTo>
                    <a:pt x="32" y="249"/>
                  </a:lnTo>
                  <a:lnTo>
                    <a:pt x="32" y="247"/>
                  </a:lnTo>
                  <a:lnTo>
                    <a:pt x="32" y="243"/>
                  </a:lnTo>
                  <a:lnTo>
                    <a:pt x="32" y="239"/>
                  </a:lnTo>
                  <a:lnTo>
                    <a:pt x="32" y="236"/>
                  </a:lnTo>
                  <a:lnTo>
                    <a:pt x="34" y="234"/>
                  </a:lnTo>
                  <a:lnTo>
                    <a:pt x="34" y="232"/>
                  </a:lnTo>
                  <a:lnTo>
                    <a:pt x="34" y="228"/>
                  </a:lnTo>
                  <a:lnTo>
                    <a:pt x="34" y="226"/>
                  </a:lnTo>
                  <a:lnTo>
                    <a:pt x="34" y="224"/>
                  </a:lnTo>
                  <a:lnTo>
                    <a:pt x="34" y="220"/>
                  </a:lnTo>
                  <a:lnTo>
                    <a:pt x="34" y="218"/>
                  </a:lnTo>
                  <a:lnTo>
                    <a:pt x="34" y="215"/>
                  </a:lnTo>
                  <a:lnTo>
                    <a:pt x="34" y="211"/>
                  </a:lnTo>
                  <a:lnTo>
                    <a:pt x="34" y="207"/>
                  </a:lnTo>
                  <a:lnTo>
                    <a:pt x="34" y="201"/>
                  </a:lnTo>
                  <a:lnTo>
                    <a:pt x="34" y="198"/>
                  </a:lnTo>
                  <a:lnTo>
                    <a:pt x="34" y="194"/>
                  </a:lnTo>
                  <a:lnTo>
                    <a:pt x="34" y="192"/>
                  </a:lnTo>
                  <a:lnTo>
                    <a:pt x="34" y="188"/>
                  </a:lnTo>
                  <a:lnTo>
                    <a:pt x="34" y="184"/>
                  </a:lnTo>
                  <a:lnTo>
                    <a:pt x="34" y="180"/>
                  </a:lnTo>
                  <a:lnTo>
                    <a:pt x="34" y="177"/>
                  </a:lnTo>
                  <a:lnTo>
                    <a:pt x="36" y="175"/>
                  </a:lnTo>
                  <a:lnTo>
                    <a:pt x="36" y="169"/>
                  </a:lnTo>
                  <a:lnTo>
                    <a:pt x="36" y="165"/>
                  </a:lnTo>
                  <a:lnTo>
                    <a:pt x="36" y="161"/>
                  </a:lnTo>
                  <a:lnTo>
                    <a:pt x="36" y="158"/>
                  </a:lnTo>
                  <a:lnTo>
                    <a:pt x="36" y="152"/>
                  </a:lnTo>
                  <a:lnTo>
                    <a:pt x="36" y="148"/>
                  </a:lnTo>
                  <a:lnTo>
                    <a:pt x="36" y="144"/>
                  </a:lnTo>
                  <a:lnTo>
                    <a:pt x="36" y="140"/>
                  </a:lnTo>
                  <a:lnTo>
                    <a:pt x="36" y="135"/>
                  </a:lnTo>
                  <a:lnTo>
                    <a:pt x="36" y="131"/>
                  </a:lnTo>
                  <a:lnTo>
                    <a:pt x="36" y="125"/>
                  </a:lnTo>
                  <a:lnTo>
                    <a:pt x="38" y="121"/>
                  </a:lnTo>
                  <a:lnTo>
                    <a:pt x="38" y="116"/>
                  </a:lnTo>
                  <a:lnTo>
                    <a:pt x="38" y="112"/>
                  </a:lnTo>
                  <a:lnTo>
                    <a:pt x="38" y="108"/>
                  </a:lnTo>
                  <a:lnTo>
                    <a:pt x="38" y="102"/>
                  </a:lnTo>
                  <a:lnTo>
                    <a:pt x="38" y="99"/>
                  </a:lnTo>
                  <a:lnTo>
                    <a:pt x="38" y="93"/>
                  </a:lnTo>
                  <a:lnTo>
                    <a:pt x="38" y="89"/>
                  </a:lnTo>
                  <a:lnTo>
                    <a:pt x="38" y="83"/>
                  </a:lnTo>
                  <a:lnTo>
                    <a:pt x="38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0" y="66"/>
                  </a:lnTo>
                  <a:lnTo>
                    <a:pt x="40" y="63"/>
                  </a:lnTo>
                  <a:lnTo>
                    <a:pt x="40" y="59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40" y="45"/>
                  </a:lnTo>
                  <a:lnTo>
                    <a:pt x="42" y="44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2" y="26"/>
                  </a:lnTo>
                  <a:lnTo>
                    <a:pt x="42" y="25"/>
                  </a:lnTo>
                  <a:lnTo>
                    <a:pt x="42" y="19"/>
                  </a:lnTo>
                  <a:lnTo>
                    <a:pt x="42" y="15"/>
                  </a:lnTo>
                  <a:lnTo>
                    <a:pt x="42" y="11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4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1" name="Freeform 52">
              <a:extLst>
                <a:ext uri="{FF2B5EF4-FFF2-40B4-BE49-F238E27FC236}">
                  <a16:creationId xmlns:a16="http://schemas.microsoft.com/office/drawing/2014/main" id="{1D2551B1-FD5B-AA4F-BDD7-587CB70E9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315"/>
              <a:ext cx="14" cy="240"/>
            </a:xfrm>
            <a:custGeom>
              <a:avLst/>
              <a:gdLst>
                <a:gd name="T0" fmla="*/ 0 w 29"/>
                <a:gd name="T1" fmla="*/ 0 h 481"/>
                <a:gd name="T2" fmla="*/ 0 w 29"/>
                <a:gd name="T3" fmla="*/ 0 h 481"/>
                <a:gd name="T4" fmla="*/ 0 w 29"/>
                <a:gd name="T5" fmla="*/ 0 h 481"/>
                <a:gd name="T6" fmla="*/ 0 w 29"/>
                <a:gd name="T7" fmla="*/ 0 h 481"/>
                <a:gd name="T8" fmla="*/ 0 w 29"/>
                <a:gd name="T9" fmla="*/ 0 h 481"/>
                <a:gd name="T10" fmla="*/ 0 w 29"/>
                <a:gd name="T11" fmla="*/ 0 h 481"/>
                <a:gd name="T12" fmla="*/ 0 w 29"/>
                <a:gd name="T13" fmla="*/ 0 h 481"/>
                <a:gd name="T14" fmla="*/ 0 w 29"/>
                <a:gd name="T15" fmla="*/ 0 h 481"/>
                <a:gd name="T16" fmla="*/ 0 w 29"/>
                <a:gd name="T17" fmla="*/ 0 h 481"/>
                <a:gd name="T18" fmla="*/ 0 w 29"/>
                <a:gd name="T19" fmla="*/ 0 h 481"/>
                <a:gd name="T20" fmla="*/ 0 w 29"/>
                <a:gd name="T21" fmla="*/ 0 h 481"/>
                <a:gd name="T22" fmla="*/ 0 w 29"/>
                <a:gd name="T23" fmla="*/ 0 h 481"/>
                <a:gd name="T24" fmla="*/ 0 w 29"/>
                <a:gd name="T25" fmla="*/ 0 h 481"/>
                <a:gd name="T26" fmla="*/ 0 w 29"/>
                <a:gd name="T27" fmla="*/ 0 h 481"/>
                <a:gd name="T28" fmla="*/ 0 w 29"/>
                <a:gd name="T29" fmla="*/ 0 h 481"/>
                <a:gd name="T30" fmla="*/ 0 w 29"/>
                <a:gd name="T31" fmla="*/ 0 h 481"/>
                <a:gd name="T32" fmla="*/ 0 w 29"/>
                <a:gd name="T33" fmla="*/ 0 h 481"/>
                <a:gd name="T34" fmla="*/ 0 w 29"/>
                <a:gd name="T35" fmla="*/ 0 h 481"/>
                <a:gd name="T36" fmla="*/ 0 w 29"/>
                <a:gd name="T37" fmla="*/ 0 h 481"/>
                <a:gd name="T38" fmla="*/ 0 w 29"/>
                <a:gd name="T39" fmla="*/ 0 h 481"/>
                <a:gd name="T40" fmla="*/ 0 w 29"/>
                <a:gd name="T41" fmla="*/ 0 h 481"/>
                <a:gd name="T42" fmla="*/ 0 w 29"/>
                <a:gd name="T43" fmla="*/ 0 h 481"/>
                <a:gd name="T44" fmla="*/ 0 w 29"/>
                <a:gd name="T45" fmla="*/ 0 h 481"/>
                <a:gd name="T46" fmla="*/ 0 w 29"/>
                <a:gd name="T47" fmla="*/ 0 h 481"/>
                <a:gd name="T48" fmla="*/ 0 w 29"/>
                <a:gd name="T49" fmla="*/ 0 h 481"/>
                <a:gd name="T50" fmla="*/ 0 w 29"/>
                <a:gd name="T51" fmla="*/ 0 h 481"/>
                <a:gd name="T52" fmla="*/ 0 w 29"/>
                <a:gd name="T53" fmla="*/ 0 h 481"/>
                <a:gd name="T54" fmla="*/ 0 w 29"/>
                <a:gd name="T55" fmla="*/ 0 h 481"/>
                <a:gd name="T56" fmla="*/ 0 w 29"/>
                <a:gd name="T57" fmla="*/ 0 h 481"/>
                <a:gd name="T58" fmla="*/ 0 w 29"/>
                <a:gd name="T59" fmla="*/ 0 h 481"/>
                <a:gd name="T60" fmla="*/ 0 w 29"/>
                <a:gd name="T61" fmla="*/ 0 h 481"/>
                <a:gd name="T62" fmla="*/ 0 w 29"/>
                <a:gd name="T63" fmla="*/ 0 h 481"/>
                <a:gd name="T64" fmla="*/ 0 w 29"/>
                <a:gd name="T65" fmla="*/ 0 h 481"/>
                <a:gd name="T66" fmla="*/ 0 w 29"/>
                <a:gd name="T67" fmla="*/ 0 h 481"/>
                <a:gd name="T68" fmla="*/ 0 w 29"/>
                <a:gd name="T69" fmla="*/ 0 h 481"/>
                <a:gd name="T70" fmla="*/ 0 w 29"/>
                <a:gd name="T71" fmla="*/ 0 h 481"/>
                <a:gd name="T72" fmla="*/ 0 w 29"/>
                <a:gd name="T73" fmla="*/ 0 h 481"/>
                <a:gd name="T74" fmla="*/ 0 w 29"/>
                <a:gd name="T75" fmla="*/ 0 h 481"/>
                <a:gd name="T76" fmla="*/ 0 w 29"/>
                <a:gd name="T77" fmla="*/ 0 h 481"/>
                <a:gd name="T78" fmla="*/ 0 w 29"/>
                <a:gd name="T79" fmla="*/ 0 h 481"/>
                <a:gd name="T80" fmla="*/ 0 w 29"/>
                <a:gd name="T81" fmla="*/ 0 h 481"/>
                <a:gd name="T82" fmla="*/ 0 w 29"/>
                <a:gd name="T83" fmla="*/ 0 h 481"/>
                <a:gd name="T84" fmla="*/ 0 w 29"/>
                <a:gd name="T85" fmla="*/ 0 h 481"/>
                <a:gd name="T86" fmla="*/ 0 w 29"/>
                <a:gd name="T87" fmla="*/ 0 h 481"/>
                <a:gd name="T88" fmla="*/ 0 w 29"/>
                <a:gd name="T89" fmla="*/ 0 h 481"/>
                <a:gd name="T90" fmla="*/ 0 w 29"/>
                <a:gd name="T91" fmla="*/ 0 h 481"/>
                <a:gd name="T92" fmla="*/ 0 w 29"/>
                <a:gd name="T93" fmla="*/ 0 h 481"/>
                <a:gd name="T94" fmla="*/ 0 w 29"/>
                <a:gd name="T95" fmla="*/ 0 h 481"/>
                <a:gd name="T96" fmla="*/ 0 w 29"/>
                <a:gd name="T97" fmla="*/ 0 h 481"/>
                <a:gd name="T98" fmla="*/ 0 w 29"/>
                <a:gd name="T99" fmla="*/ 0 h 481"/>
                <a:gd name="T100" fmla="*/ 0 w 29"/>
                <a:gd name="T101" fmla="*/ 0 h 481"/>
                <a:gd name="T102" fmla="*/ 0 w 29"/>
                <a:gd name="T103" fmla="*/ 0 h 481"/>
                <a:gd name="T104" fmla="*/ 0 w 29"/>
                <a:gd name="T105" fmla="*/ 0 h 481"/>
                <a:gd name="T106" fmla="*/ 0 w 29"/>
                <a:gd name="T107" fmla="*/ 0 h 481"/>
                <a:gd name="T108" fmla="*/ 0 w 29"/>
                <a:gd name="T109" fmla="*/ 0 h 481"/>
                <a:gd name="T110" fmla="*/ 0 w 29"/>
                <a:gd name="T111" fmla="*/ 0 h 481"/>
                <a:gd name="T112" fmla="*/ 0 w 29"/>
                <a:gd name="T113" fmla="*/ 0 h 481"/>
                <a:gd name="T114" fmla="*/ 0 w 29"/>
                <a:gd name="T115" fmla="*/ 0 h 481"/>
                <a:gd name="T116" fmla="*/ 0 w 29"/>
                <a:gd name="T117" fmla="*/ 0 h 4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9"/>
                <a:gd name="T178" fmla="*/ 0 h 481"/>
                <a:gd name="T179" fmla="*/ 29 w 29"/>
                <a:gd name="T180" fmla="*/ 481 h 48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9" h="481">
                  <a:moveTo>
                    <a:pt x="6" y="4"/>
                  </a:moveTo>
                  <a:lnTo>
                    <a:pt x="6" y="6"/>
                  </a:lnTo>
                  <a:lnTo>
                    <a:pt x="6" y="8"/>
                  </a:lnTo>
                  <a:lnTo>
                    <a:pt x="6" y="12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6" y="25"/>
                  </a:lnTo>
                  <a:lnTo>
                    <a:pt x="6" y="29"/>
                  </a:lnTo>
                  <a:lnTo>
                    <a:pt x="6" y="33"/>
                  </a:lnTo>
                  <a:lnTo>
                    <a:pt x="6" y="34"/>
                  </a:lnTo>
                  <a:lnTo>
                    <a:pt x="6" y="38"/>
                  </a:lnTo>
                  <a:lnTo>
                    <a:pt x="6" y="42"/>
                  </a:lnTo>
                  <a:lnTo>
                    <a:pt x="6" y="46"/>
                  </a:lnTo>
                  <a:lnTo>
                    <a:pt x="6" y="50"/>
                  </a:lnTo>
                  <a:lnTo>
                    <a:pt x="6" y="53"/>
                  </a:lnTo>
                  <a:lnTo>
                    <a:pt x="6" y="57"/>
                  </a:lnTo>
                  <a:lnTo>
                    <a:pt x="6" y="61"/>
                  </a:lnTo>
                  <a:lnTo>
                    <a:pt x="6" y="65"/>
                  </a:lnTo>
                  <a:lnTo>
                    <a:pt x="6" y="69"/>
                  </a:lnTo>
                  <a:lnTo>
                    <a:pt x="6" y="74"/>
                  </a:lnTo>
                  <a:lnTo>
                    <a:pt x="6" y="78"/>
                  </a:lnTo>
                  <a:lnTo>
                    <a:pt x="6" y="82"/>
                  </a:lnTo>
                  <a:lnTo>
                    <a:pt x="6" y="88"/>
                  </a:lnTo>
                  <a:lnTo>
                    <a:pt x="6" y="91"/>
                  </a:lnTo>
                  <a:lnTo>
                    <a:pt x="6" y="97"/>
                  </a:lnTo>
                  <a:lnTo>
                    <a:pt x="6" y="101"/>
                  </a:lnTo>
                  <a:lnTo>
                    <a:pt x="6" y="107"/>
                  </a:lnTo>
                  <a:lnTo>
                    <a:pt x="6" y="110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6" y="124"/>
                  </a:lnTo>
                  <a:lnTo>
                    <a:pt x="6" y="129"/>
                  </a:lnTo>
                  <a:lnTo>
                    <a:pt x="6" y="133"/>
                  </a:lnTo>
                  <a:lnTo>
                    <a:pt x="6" y="139"/>
                  </a:lnTo>
                  <a:lnTo>
                    <a:pt x="6" y="143"/>
                  </a:lnTo>
                  <a:lnTo>
                    <a:pt x="6" y="147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6" y="160"/>
                  </a:lnTo>
                  <a:lnTo>
                    <a:pt x="6" y="166"/>
                  </a:lnTo>
                  <a:lnTo>
                    <a:pt x="6" y="169"/>
                  </a:lnTo>
                  <a:lnTo>
                    <a:pt x="6" y="173"/>
                  </a:lnTo>
                  <a:lnTo>
                    <a:pt x="6" y="177"/>
                  </a:lnTo>
                  <a:lnTo>
                    <a:pt x="6" y="181"/>
                  </a:lnTo>
                  <a:lnTo>
                    <a:pt x="6" y="185"/>
                  </a:lnTo>
                  <a:lnTo>
                    <a:pt x="6" y="188"/>
                  </a:lnTo>
                  <a:lnTo>
                    <a:pt x="6" y="192"/>
                  </a:lnTo>
                  <a:lnTo>
                    <a:pt x="6" y="194"/>
                  </a:lnTo>
                  <a:lnTo>
                    <a:pt x="6" y="198"/>
                  </a:lnTo>
                  <a:lnTo>
                    <a:pt x="6" y="202"/>
                  </a:lnTo>
                  <a:lnTo>
                    <a:pt x="6" y="204"/>
                  </a:lnTo>
                  <a:lnTo>
                    <a:pt x="6" y="207"/>
                  </a:lnTo>
                  <a:lnTo>
                    <a:pt x="6" y="209"/>
                  </a:lnTo>
                  <a:lnTo>
                    <a:pt x="6" y="215"/>
                  </a:lnTo>
                  <a:lnTo>
                    <a:pt x="6" y="219"/>
                  </a:lnTo>
                  <a:lnTo>
                    <a:pt x="6" y="223"/>
                  </a:lnTo>
                  <a:lnTo>
                    <a:pt x="6" y="228"/>
                  </a:lnTo>
                  <a:lnTo>
                    <a:pt x="6" y="230"/>
                  </a:lnTo>
                  <a:lnTo>
                    <a:pt x="6" y="234"/>
                  </a:lnTo>
                  <a:lnTo>
                    <a:pt x="6" y="236"/>
                  </a:lnTo>
                  <a:lnTo>
                    <a:pt x="6" y="240"/>
                  </a:lnTo>
                  <a:lnTo>
                    <a:pt x="6" y="244"/>
                  </a:lnTo>
                  <a:lnTo>
                    <a:pt x="6" y="247"/>
                  </a:lnTo>
                  <a:lnTo>
                    <a:pt x="6" y="251"/>
                  </a:lnTo>
                  <a:lnTo>
                    <a:pt x="6" y="257"/>
                  </a:lnTo>
                  <a:lnTo>
                    <a:pt x="6" y="261"/>
                  </a:lnTo>
                  <a:lnTo>
                    <a:pt x="6" y="264"/>
                  </a:lnTo>
                  <a:lnTo>
                    <a:pt x="6" y="270"/>
                  </a:lnTo>
                  <a:lnTo>
                    <a:pt x="6" y="274"/>
                  </a:lnTo>
                  <a:lnTo>
                    <a:pt x="4" y="280"/>
                  </a:lnTo>
                  <a:lnTo>
                    <a:pt x="4" y="283"/>
                  </a:lnTo>
                  <a:lnTo>
                    <a:pt x="4" y="289"/>
                  </a:lnTo>
                  <a:lnTo>
                    <a:pt x="4" y="295"/>
                  </a:lnTo>
                  <a:lnTo>
                    <a:pt x="4" y="299"/>
                  </a:lnTo>
                  <a:lnTo>
                    <a:pt x="4" y="304"/>
                  </a:lnTo>
                  <a:lnTo>
                    <a:pt x="4" y="310"/>
                  </a:lnTo>
                  <a:lnTo>
                    <a:pt x="4" y="316"/>
                  </a:lnTo>
                  <a:lnTo>
                    <a:pt x="4" y="321"/>
                  </a:lnTo>
                  <a:lnTo>
                    <a:pt x="4" y="327"/>
                  </a:lnTo>
                  <a:lnTo>
                    <a:pt x="2" y="333"/>
                  </a:lnTo>
                  <a:lnTo>
                    <a:pt x="2" y="339"/>
                  </a:lnTo>
                  <a:lnTo>
                    <a:pt x="2" y="344"/>
                  </a:lnTo>
                  <a:lnTo>
                    <a:pt x="2" y="350"/>
                  </a:lnTo>
                  <a:lnTo>
                    <a:pt x="2" y="356"/>
                  </a:lnTo>
                  <a:lnTo>
                    <a:pt x="2" y="361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2" y="377"/>
                  </a:lnTo>
                  <a:lnTo>
                    <a:pt x="2" y="382"/>
                  </a:lnTo>
                  <a:lnTo>
                    <a:pt x="2" y="388"/>
                  </a:lnTo>
                  <a:lnTo>
                    <a:pt x="2" y="392"/>
                  </a:lnTo>
                  <a:lnTo>
                    <a:pt x="2" y="397"/>
                  </a:lnTo>
                  <a:lnTo>
                    <a:pt x="2" y="403"/>
                  </a:lnTo>
                  <a:lnTo>
                    <a:pt x="0" y="407"/>
                  </a:lnTo>
                  <a:lnTo>
                    <a:pt x="0" y="413"/>
                  </a:lnTo>
                  <a:lnTo>
                    <a:pt x="0" y="416"/>
                  </a:lnTo>
                  <a:lnTo>
                    <a:pt x="0" y="422"/>
                  </a:lnTo>
                  <a:lnTo>
                    <a:pt x="0" y="426"/>
                  </a:lnTo>
                  <a:lnTo>
                    <a:pt x="0" y="432"/>
                  </a:lnTo>
                  <a:lnTo>
                    <a:pt x="0" y="435"/>
                  </a:lnTo>
                  <a:lnTo>
                    <a:pt x="0" y="439"/>
                  </a:lnTo>
                  <a:lnTo>
                    <a:pt x="0" y="443"/>
                  </a:lnTo>
                  <a:lnTo>
                    <a:pt x="0" y="447"/>
                  </a:lnTo>
                  <a:lnTo>
                    <a:pt x="0" y="451"/>
                  </a:lnTo>
                  <a:lnTo>
                    <a:pt x="0" y="454"/>
                  </a:lnTo>
                  <a:lnTo>
                    <a:pt x="0" y="456"/>
                  </a:lnTo>
                  <a:lnTo>
                    <a:pt x="0" y="458"/>
                  </a:lnTo>
                  <a:lnTo>
                    <a:pt x="0" y="462"/>
                  </a:lnTo>
                  <a:lnTo>
                    <a:pt x="0" y="464"/>
                  </a:lnTo>
                  <a:lnTo>
                    <a:pt x="0" y="468"/>
                  </a:lnTo>
                  <a:lnTo>
                    <a:pt x="0" y="472"/>
                  </a:lnTo>
                  <a:lnTo>
                    <a:pt x="0" y="473"/>
                  </a:lnTo>
                  <a:lnTo>
                    <a:pt x="19" y="481"/>
                  </a:lnTo>
                  <a:lnTo>
                    <a:pt x="29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2" name="Freeform 53">
              <a:extLst>
                <a:ext uri="{FF2B5EF4-FFF2-40B4-BE49-F238E27FC236}">
                  <a16:creationId xmlns:a16="http://schemas.microsoft.com/office/drawing/2014/main" id="{E6D20A74-494E-7C44-8A5A-73F0578A7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2069"/>
              <a:ext cx="13" cy="250"/>
            </a:xfrm>
            <a:custGeom>
              <a:avLst/>
              <a:gdLst>
                <a:gd name="T0" fmla="*/ 1 w 26"/>
                <a:gd name="T1" fmla="*/ 0 h 502"/>
                <a:gd name="T2" fmla="*/ 1 w 26"/>
                <a:gd name="T3" fmla="*/ 0 h 502"/>
                <a:gd name="T4" fmla="*/ 0 w 26"/>
                <a:gd name="T5" fmla="*/ 0 h 502"/>
                <a:gd name="T6" fmla="*/ 1 w 26"/>
                <a:gd name="T7" fmla="*/ 0 h 502"/>
                <a:gd name="T8" fmla="*/ 1 w 26"/>
                <a:gd name="T9" fmla="*/ 0 h 502"/>
                <a:gd name="T10" fmla="*/ 1 w 26"/>
                <a:gd name="T11" fmla="*/ 0 h 502"/>
                <a:gd name="T12" fmla="*/ 1 w 26"/>
                <a:gd name="T13" fmla="*/ 0 h 5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502"/>
                <a:gd name="T23" fmla="*/ 26 w 26"/>
                <a:gd name="T24" fmla="*/ 502 h 50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502">
                  <a:moveTo>
                    <a:pt x="7" y="0"/>
                  </a:moveTo>
                  <a:lnTo>
                    <a:pt x="2" y="355"/>
                  </a:lnTo>
                  <a:lnTo>
                    <a:pt x="0" y="502"/>
                  </a:lnTo>
                  <a:lnTo>
                    <a:pt x="24" y="496"/>
                  </a:lnTo>
                  <a:lnTo>
                    <a:pt x="26" y="2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3" name="Freeform 54">
              <a:extLst>
                <a:ext uri="{FF2B5EF4-FFF2-40B4-BE49-F238E27FC236}">
                  <a16:creationId xmlns:a16="http://schemas.microsoft.com/office/drawing/2014/main" id="{B4F50FA4-3160-8B4D-987A-B0955C2F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1" y="2546"/>
              <a:ext cx="107" cy="67"/>
            </a:xfrm>
            <a:custGeom>
              <a:avLst/>
              <a:gdLst>
                <a:gd name="T0" fmla="*/ 1 w 213"/>
                <a:gd name="T1" fmla="*/ 0 h 135"/>
                <a:gd name="T2" fmla="*/ 1 w 213"/>
                <a:gd name="T3" fmla="*/ 0 h 135"/>
                <a:gd name="T4" fmla="*/ 1 w 213"/>
                <a:gd name="T5" fmla="*/ 0 h 135"/>
                <a:gd name="T6" fmla="*/ 1 w 213"/>
                <a:gd name="T7" fmla="*/ 0 h 135"/>
                <a:gd name="T8" fmla="*/ 1 w 213"/>
                <a:gd name="T9" fmla="*/ 0 h 135"/>
                <a:gd name="T10" fmla="*/ 1 w 213"/>
                <a:gd name="T11" fmla="*/ 0 h 135"/>
                <a:gd name="T12" fmla="*/ 1 w 213"/>
                <a:gd name="T13" fmla="*/ 0 h 135"/>
                <a:gd name="T14" fmla="*/ 1 w 213"/>
                <a:gd name="T15" fmla="*/ 0 h 135"/>
                <a:gd name="T16" fmla="*/ 0 w 213"/>
                <a:gd name="T17" fmla="*/ 0 h 135"/>
                <a:gd name="T18" fmla="*/ 1 w 213"/>
                <a:gd name="T19" fmla="*/ 0 h 135"/>
                <a:gd name="T20" fmla="*/ 1 w 213"/>
                <a:gd name="T21" fmla="*/ 0 h 135"/>
                <a:gd name="T22" fmla="*/ 1 w 213"/>
                <a:gd name="T23" fmla="*/ 0 h 135"/>
                <a:gd name="T24" fmla="*/ 1 w 213"/>
                <a:gd name="T25" fmla="*/ 0 h 135"/>
                <a:gd name="T26" fmla="*/ 1 w 213"/>
                <a:gd name="T27" fmla="*/ 0 h 135"/>
                <a:gd name="T28" fmla="*/ 1 w 213"/>
                <a:gd name="T29" fmla="*/ 0 h 135"/>
                <a:gd name="T30" fmla="*/ 1 w 213"/>
                <a:gd name="T31" fmla="*/ 0 h 135"/>
                <a:gd name="T32" fmla="*/ 1 w 213"/>
                <a:gd name="T33" fmla="*/ 0 h 135"/>
                <a:gd name="T34" fmla="*/ 1 w 213"/>
                <a:gd name="T35" fmla="*/ 0 h 135"/>
                <a:gd name="T36" fmla="*/ 1 w 213"/>
                <a:gd name="T37" fmla="*/ 0 h 135"/>
                <a:gd name="T38" fmla="*/ 1 w 213"/>
                <a:gd name="T39" fmla="*/ 0 h 135"/>
                <a:gd name="T40" fmla="*/ 1 w 213"/>
                <a:gd name="T41" fmla="*/ 0 h 135"/>
                <a:gd name="T42" fmla="*/ 1 w 213"/>
                <a:gd name="T43" fmla="*/ 0 h 135"/>
                <a:gd name="T44" fmla="*/ 1 w 213"/>
                <a:gd name="T45" fmla="*/ 0 h 135"/>
                <a:gd name="T46" fmla="*/ 1 w 213"/>
                <a:gd name="T47" fmla="*/ 0 h 135"/>
                <a:gd name="T48" fmla="*/ 1 w 213"/>
                <a:gd name="T49" fmla="*/ 0 h 135"/>
                <a:gd name="T50" fmla="*/ 1 w 213"/>
                <a:gd name="T51" fmla="*/ 0 h 135"/>
                <a:gd name="T52" fmla="*/ 1 w 213"/>
                <a:gd name="T53" fmla="*/ 0 h 135"/>
                <a:gd name="T54" fmla="*/ 1 w 213"/>
                <a:gd name="T55" fmla="*/ 0 h 135"/>
                <a:gd name="T56" fmla="*/ 1 w 213"/>
                <a:gd name="T57" fmla="*/ 0 h 135"/>
                <a:gd name="T58" fmla="*/ 1 w 213"/>
                <a:gd name="T59" fmla="*/ 0 h 135"/>
                <a:gd name="T60" fmla="*/ 1 w 213"/>
                <a:gd name="T61" fmla="*/ 0 h 135"/>
                <a:gd name="T62" fmla="*/ 1 w 213"/>
                <a:gd name="T63" fmla="*/ 0 h 135"/>
                <a:gd name="T64" fmla="*/ 1 w 213"/>
                <a:gd name="T65" fmla="*/ 0 h 135"/>
                <a:gd name="T66" fmla="*/ 1 w 213"/>
                <a:gd name="T67" fmla="*/ 0 h 135"/>
                <a:gd name="T68" fmla="*/ 1 w 213"/>
                <a:gd name="T69" fmla="*/ 0 h 135"/>
                <a:gd name="T70" fmla="*/ 1 w 213"/>
                <a:gd name="T71" fmla="*/ 0 h 135"/>
                <a:gd name="T72" fmla="*/ 1 w 213"/>
                <a:gd name="T73" fmla="*/ 0 h 135"/>
                <a:gd name="T74" fmla="*/ 1 w 213"/>
                <a:gd name="T75" fmla="*/ 0 h 135"/>
                <a:gd name="T76" fmla="*/ 1 w 213"/>
                <a:gd name="T77" fmla="*/ 0 h 135"/>
                <a:gd name="T78" fmla="*/ 1 w 213"/>
                <a:gd name="T79" fmla="*/ 0 h 135"/>
                <a:gd name="T80" fmla="*/ 1 w 213"/>
                <a:gd name="T81" fmla="*/ 0 h 135"/>
                <a:gd name="T82" fmla="*/ 1 w 213"/>
                <a:gd name="T83" fmla="*/ 0 h 135"/>
                <a:gd name="T84" fmla="*/ 1 w 213"/>
                <a:gd name="T85" fmla="*/ 0 h 135"/>
                <a:gd name="T86" fmla="*/ 1 w 213"/>
                <a:gd name="T87" fmla="*/ 0 h 135"/>
                <a:gd name="T88" fmla="*/ 1 w 213"/>
                <a:gd name="T89" fmla="*/ 0 h 135"/>
                <a:gd name="T90" fmla="*/ 1 w 213"/>
                <a:gd name="T91" fmla="*/ 0 h 135"/>
                <a:gd name="T92" fmla="*/ 1 w 213"/>
                <a:gd name="T93" fmla="*/ 0 h 135"/>
                <a:gd name="T94" fmla="*/ 1 w 213"/>
                <a:gd name="T95" fmla="*/ 0 h 135"/>
                <a:gd name="T96" fmla="*/ 1 w 213"/>
                <a:gd name="T97" fmla="*/ 0 h 135"/>
                <a:gd name="T98" fmla="*/ 1 w 213"/>
                <a:gd name="T99" fmla="*/ 0 h 135"/>
                <a:gd name="T100" fmla="*/ 1 w 213"/>
                <a:gd name="T101" fmla="*/ 0 h 135"/>
                <a:gd name="T102" fmla="*/ 1 w 213"/>
                <a:gd name="T103" fmla="*/ 0 h 135"/>
                <a:gd name="T104" fmla="*/ 1 w 213"/>
                <a:gd name="T105" fmla="*/ 0 h 135"/>
                <a:gd name="T106" fmla="*/ 1 w 213"/>
                <a:gd name="T107" fmla="*/ 0 h 135"/>
                <a:gd name="T108" fmla="*/ 1 w 213"/>
                <a:gd name="T109" fmla="*/ 0 h 135"/>
                <a:gd name="T110" fmla="*/ 1 w 213"/>
                <a:gd name="T111" fmla="*/ 0 h 1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3"/>
                <a:gd name="T169" fmla="*/ 0 h 135"/>
                <a:gd name="T170" fmla="*/ 213 w 213"/>
                <a:gd name="T171" fmla="*/ 135 h 1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3" h="135">
                  <a:moveTo>
                    <a:pt x="84" y="0"/>
                  </a:moveTo>
                  <a:lnTo>
                    <a:pt x="84" y="2"/>
                  </a:lnTo>
                  <a:lnTo>
                    <a:pt x="80" y="4"/>
                  </a:lnTo>
                  <a:lnTo>
                    <a:pt x="78" y="6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0" y="17"/>
                  </a:lnTo>
                  <a:lnTo>
                    <a:pt x="66" y="21"/>
                  </a:lnTo>
                  <a:lnTo>
                    <a:pt x="64" y="27"/>
                  </a:lnTo>
                  <a:lnTo>
                    <a:pt x="61" y="30"/>
                  </a:lnTo>
                  <a:lnTo>
                    <a:pt x="57" y="36"/>
                  </a:lnTo>
                  <a:lnTo>
                    <a:pt x="53" y="42"/>
                  </a:lnTo>
                  <a:lnTo>
                    <a:pt x="49" y="48"/>
                  </a:lnTo>
                  <a:lnTo>
                    <a:pt x="47" y="49"/>
                  </a:lnTo>
                  <a:lnTo>
                    <a:pt x="45" y="53"/>
                  </a:lnTo>
                  <a:lnTo>
                    <a:pt x="44" y="55"/>
                  </a:lnTo>
                  <a:lnTo>
                    <a:pt x="42" y="59"/>
                  </a:lnTo>
                  <a:lnTo>
                    <a:pt x="40" y="61"/>
                  </a:lnTo>
                  <a:lnTo>
                    <a:pt x="38" y="65"/>
                  </a:lnTo>
                  <a:lnTo>
                    <a:pt x="36" y="67"/>
                  </a:lnTo>
                  <a:lnTo>
                    <a:pt x="34" y="70"/>
                  </a:lnTo>
                  <a:lnTo>
                    <a:pt x="32" y="72"/>
                  </a:lnTo>
                  <a:lnTo>
                    <a:pt x="30" y="76"/>
                  </a:lnTo>
                  <a:lnTo>
                    <a:pt x="28" y="78"/>
                  </a:lnTo>
                  <a:lnTo>
                    <a:pt x="26" y="82"/>
                  </a:lnTo>
                  <a:lnTo>
                    <a:pt x="23" y="86"/>
                  </a:lnTo>
                  <a:lnTo>
                    <a:pt x="19" y="91"/>
                  </a:lnTo>
                  <a:lnTo>
                    <a:pt x="17" y="97"/>
                  </a:lnTo>
                  <a:lnTo>
                    <a:pt x="13" y="103"/>
                  </a:lnTo>
                  <a:lnTo>
                    <a:pt x="11" y="107"/>
                  </a:lnTo>
                  <a:lnTo>
                    <a:pt x="7" y="112"/>
                  </a:lnTo>
                  <a:lnTo>
                    <a:pt x="6" y="116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6"/>
                  </a:lnTo>
                  <a:lnTo>
                    <a:pt x="0" y="127"/>
                  </a:lnTo>
                  <a:lnTo>
                    <a:pt x="0" y="129"/>
                  </a:lnTo>
                  <a:lnTo>
                    <a:pt x="0" y="131"/>
                  </a:lnTo>
                  <a:lnTo>
                    <a:pt x="0" y="133"/>
                  </a:lnTo>
                  <a:lnTo>
                    <a:pt x="4" y="133"/>
                  </a:lnTo>
                  <a:lnTo>
                    <a:pt x="7" y="135"/>
                  </a:lnTo>
                  <a:lnTo>
                    <a:pt x="11" y="135"/>
                  </a:lnTo>
                  <a:lnTo>
                    <a:pt x="15" y="135"/>
                  </a:lnTo>
                  <a:lnTo>
                    <a:pt x="19" y="135"/>
                  </a:lnTo>
                  <a:lnTo>
                    <a:pt x="21" y="135"/>
                  </a:lnTo>
                  <a:lnTo>
                    <a:pt x="25" y="135"/>
                  </a:lnTo>
                  <a:lnTo>
                    <a:pt x="28" y="135"/>
                  </a:lnTo>
                  <a:lnTo>
                    <a:pt x="32" y="135"/>
                  </a:lnTo>
                  <a:lnTo>
                    <a:pt x="34" y="135"/>
                  </a:lnTo>
                  <a:lnTo>
                    <a:pt x="38" y="135"/>
                  </a:lnTo>
                  <a:lnTo>
                    <a:pt x="42" y="135"/>
                  </a:lnTo>
                  <a:lnTo>
                    <a:pt x="45" y="135"/>
                  </a:lnTo>
                  <a:lnTo>
                    <a:pt x="49" y="135"/>
                  </a:lnTo>
                  <a:lnTo>
                    <a:pt x="55" y="135"/>
                  </a:lnTo>
                  <a:lnTo>
                    <a:pt x="59" y="135"/>
                  </a:lnTo>
                  <a:lnTo>
                    <a:pt x="63" y="133"/>
                  </a:lnTo>
                  <a:lnTo>
                    <a:pt x="68" y="133"/>
                  </a:lnTo>
                  <a:lnTo>
                    <a:pt x="72" y="133"/>
                  </a:lnTo>
                  <a:lnTo>
                    <a:pt x="76" y="133"/>
                  </a:lnTo>
                  <a:lnTo>
                    <a:pt x="82" y="133"/>
                  </a:lnTo>
                  <a:lnTo>
                    <a:pt x="85" y="133"/>
                  </a:lnTo>
                  <a:lnTo>
                    <a:pt x="91" y="131"/>
                  </a:lnTo>
                  <a:lnTo>
                    <a:pt x="95" y="131"/>
                  </a:lnTo>
                  <a:lnTo>
                    <a:pt x="101" y="131"/>
                  </a:lnTo>
                  <a:lnTo>
                    <a:pt x="104" y="129"/>
                  </a:lnTo>
                  <a:lnTo>
                    <a:pt x="108" y="129"/>
                  </a:lnTo>
                  <a:lnTo>
                    <a:pt x="114" y="129"/>
                  </a:lnTo>
                  <a:lnTo>
                    <a:pt x="118" y="127"/>
                  </a:lnTo>
                  <a:lnTo>
                    <a:pt x="123" y="127"/>
                  </a:lnTo>
                  <a:lnTo>
                    <a:pt x="127" y="127"/>
                  </a:lnTo>
                  <a:lnTo>
                    <a:pt x="131" y="127"/>
                  </a:lnTo>
                  <a:lnTo>
                    <a:pt x="135" y="126"/>
                  </a:lnTo>
                  <a:lnTo>
                    <a:pt x="141" y="126"/>
                  </a:lnTo>
                  <a:lnTo>
                    <a:pt x="144" y="126"/>
                  </a:lnTo>
                  <a:lnTo>
                    <a:pt x="148" y="126"/>
                  </a:lnTo>
                  <a:lnTo>
                    <a:pt x="152" y="124"/>
                  </a:lnTo>
                  <a:lnTo>
                    <a:pt x="158" y="124"/>
                  </a:lnTo>
                  <a:lnTo>
                    <a:pt x="161" y="124"/>
                  </a:lnTo>
                  <a:lnTo>
                    <a:pt x="165" y="124"/>
                  </a:lnTo>
                  <a:lnTo>
                    <a:pt x="167" y="122"/>
                  </a:lnTo>
                  <a:lnTo>
                    <a:pt x="171" y="122"/>
                  </a:lnTo>
                  <a:lnTo>
                    <a:pt x="175" y="122"/>
                  </a:lnTo>
                  <a:lnTo>
                    <a:pt x="179" y="120"/>
                  </a:lnTo>
                  <a:lnTo>
                    <a:pt x="180" y="120"/>
                  </a:lnTo>
                  <a:lnTo>
                    <a:pt x="184" y="120"/>
                  </a:lnTo>
                  <a:lnTo>
                    <a:pt x="186" y="120"/>
                  </a:lnTo>
                  <a:lnTo>
                    <a:pt x="190" y="120"/>
                  </a:lnTo>
                  <a:lnTo>
                    <a:pt x="194" y="118"/>
                  </a:lnTo>
                  <a:lnTo>
                    <a:pt x="198" y="118"/>
                  </a:lnTo>
                  <a:lnTo>
                    <a:pt x="200" y="116"/>
                  </a:lnTo>
                  <a:lnTo>
                    <a:pt x="201" y="116"/>
                  </a:lnTo>
                  <a:lnTo>
                    <a:pt x="203" y="114"/>
                  </a:lnTo>
                  <a:lnTo>
                    <a:pt x="205" y="110"/>
                  </a:lnTo>
                  <a:lnTo>
                    <a:pt x="207" y="107"/>
                  </a:lnTo>
                  <a:lnTo>
                    <a:pt x="207" y="103"/>
                  </a:lnTo>
                  <a:lnTo>
                    <a:pt x="207" y="101"/>
                  </a:lnTo>
                  <a:lnTo>
                    <a:pt x="209" y="97"/>
                  </a:lnTo>
                  <a:lnTo>
                    <a:pt x="209" y="93"/>
                  </a:lnTo>
                  <a:lnTo>
                    <a:pt x="209" y="88"/>
                  </a:lnTo>
                  <a:lnTo>
                    <a:pt x="209" y="84"/>
                  </a:lnTo>
                  <a:lnTo>
                    <a:pt x="211" y="80"/>
                  </a:lnTo>
                  <a:lnTo>
                    <a:pt x="211" y="74"/>
                  </a:lnTo>
                  <a:lnTo>
                    <a:pt x="211" y="70"/>
                  </a:lnTo>
                  <a:lnTo>
                    <a:pt x="211" y="65"/>
                  </a:lnTo>
                  <a:lnTo>
                    <a:pt x="211" y="61"/>
                  </a:lnTo>
                  <a:lnTo>
                    <a:pt x="211" y="55"/>
                  </a:lnTo>
                  <a:lnTo>
                    <a:pt x="211" y="51"/>
                  </a:lnTo>
                  <a:lnTo>
                    <a:pt x="211" y="46"/>
                  </a:lnTo>
                  <a:lnTo>
                    <a:pt x="211" y="42"/>
                  </a:lnTo>
                  <a:lnTo>
                    <a:pt x="211" y="38"/>
                  </a:lnTo>
                  <a:lnTo>
                    <a:pt x="211" y="32"/>
                  </a:lnTo>
                  <a:lnTo>
                    <a:pt x="211" y="29"/>
                  </a:lnTo>
                  <a:lnTo>
                    <a:pt x="213" y="27"/>
                  </a:lnTo>
                  <a:lnTo>
                    <a:pt x="213" y="23"/>
                  </a:lnTo>
                  <a:lnTo>
                    <a:pt x="213" y="19"/>
                  </a:lnTo>
                  <a:lnTo>
                    <a:pt x="213" y="17"/>
                  </a:lnTo>
                  <a:lnTo>
                    <a:pt x="213" y="15"/>
                  </a:lnTo>
                  <a:lnTo>
                    <a:pt x="213" y="11"/>
                  </a:lnTo>
                  <a:lnTo>
                    <a:pt x="190" y="11"/>
                  </a:lnTo>
                  <a:lnTo>
                    <a:pt x="190" y="13"/>
                  </a:lnTo>
                  <a:lnTo>
                    <a:pt x="190" y="15"/>
                  </a:lnTo>
                  <a:lnTo>
                    <a:pt x="190" y="17"/>
                  </a:lnTo>
                  <a:lnTo>
                    <a:pt x="190" y="19"/>
                  </a:lnTo>
                  <a:lnTo>
                    <a:pt x="190" y="23"/>
                  </a:lnTo>
                  <a:lnTo>
                    <a:pt x="190" y="25"/>
                  </a:lnTo>
                  <a:lnTo>
                    <a:pt x="190" y="29"/>
                  </a:lnTo>
                  <a:lnTo>
                    <a:pt x="190" y="30"/>
                  </a:lnTo>
                  <a:lnTo>
                    <a:pt x="190" y="34"/>
                  </a:lnTo>
                  <a:lnTo>
                    <a:pt x="188" y="38"/>
                  </a:lnTo>
                  <a:lnTo>
                    <a:pt x="188" y="42"/>
                  </a:lnTo>
                  <a:lnTo>
                    <a:pt x="188" y="46"/>
                  </a:lnTo>
                  <a:lnTo>
                    <a:pt x="188" y="51"/>
                  </a:lnTo>
                  <a:lnTo>
                    <a:pt x="188" y="53"/>
                  </a:lnTo>
                  <a:lnTo>
                    <a:pt x="188" y="57"/>
                  </a:lnTo>
                  <a:lnTo>
                    <a:pt x="186" y="61"/>
                  </a:lnTo>
                  <a:lnTo>
                    <a:pt x="186" y="65"/>
                  </a:lnTo>
                  <a:lnTo>
                    <a:pt x="186" y="68"/>
                  </a:lnTo>
                  <a:lnTo>
                    <a:pt x="186" y="72"/>
                  </a:lnTo>
                  <a:lnTo>
                    <a:pt x="184" y="76"/>
                  </a:lnTo>
                  <a:lnTo>
                    <a:pt x="184" y="80"/>
                  </a:lnTo>
                  <a:lnTo>
                    <a:pt x="184" y="82"/>
                  </a:lnTo>
                  <a:lnTo>
                    <a:pt x="184" y="86"/>
                  </a:lnTo>
                  <a:lnTo>
                    <a:pt x="182" y="88"/>
                  </a:lnTo>
                  <a:lnTo>
                    <a:pt x="182" y="91"/>
                  </a:lnTo>
                  <a:lnTo>
                    <a:pt x="180" y="95"/>
                  </a:lnTo>
                  <a:lnTo>
                    <a:pt x="179" y="97"/>
                  </a:lnTo>
                  <a:lnTo>
                    <a:pt x="177" y="97"/>
                  </a:lnTo>
                  <a:lnTo>
                    <a:pt x="177" y="99"/>
                  </a:lnTo>
                  <a:lnTo>
                    <a:pt x="173" y="99"/>
                  </a:lnTo>
                  <a:lnTo>
                    <a:pt x="169" y="101"/>
                  </a:lnTo>
                  <a:lnTo>
                    <a:pt x="165" y="101"/>
                  </a:lnTo>
                  <a:lnTo>
                    <a:pt x="161" y="103"/>
                  </a:lnTo>
                  <a:lnTo>
                    <a:pt x="158" y="103"/>
                  </a:lnTo>
                  <a:lnTo>
                    <a:pt x="152" y="105"/>
                  </a:lnTo>
                  <a:lnTo>
                    <a:pt x="150" y="105"/>
                  </a:lnTo>
                  <a:lnTo>
                    <a:pt x="146" y="105"/>
                  </a:lnTo>
                  <a:lnTo>
                    <a:pt x="142" y="105"/>
                  </a:lnTo>
                  <a:lnTo>
                    <a:pt x="141" y="105"/>
                  </a:lnTo>
                  <a:lnTo>
                    <a:pt x="137" y="105"/>
                  </a:lnTo>
                  <a:lnTo>
                    <a:pt x="135" y="107"/>
                  </a:lnTo>
                  <a:lnTo>
                    <a:pt x="131" y="107"/>
                  </a:lnTo>
                  <a:lnTo>
                    <a:pt x="127" y="108"/>
                  </a:lnTo>
                  <a:lnTo>
                    <a:pt x="125" y="108"/>
                  </a:lnTo>
                  <a:lnTo>
                    <a:pt x="122" y="108"/>
                  </a:lnTo>
                  <a:lnTo>
                    <a:pt x="118" y="108"/>
                  </a:lnTo>
                  <a:lnTo>
                    <a:pt x="114" y="108"/>
                  </a:lnTo>
                  <a:lnTo>
                    <a:pt x="110" y="108"/>
                  </a:lnTo>
                  <a:lnTo>
                    <a:pt x="108" y="110"/>
                  </a:lnTo>
                  <a:lnTo>
                    <a:pt x="104" y="110"/>
                  </a:lnTo>
                  <a:lnTo>
                    <a:pt x="101" y="110"/>
                  </a:lnTo>
                  <a:lnTo>
                    <a:pt x="99" y="110"/>
                  </a:lnTo>
                  <a:lnTo>
                    <a:pt x="95" y="112"/>
                  </a:lnTo>
                  <a:lnTo>
                    <a:pt x="91" y="112"/>
                  </a:lnTo>
                  <a:lnTo>
                    <a:pt x="87" y="112"/>
                  </a:lnTo>
                  <a:lnTo>
                    <a:pt x="84" y="112"/>
                  </a:lnTo>
                  <a:lnTo>
                    <a:pt x="82" y="112"/>
                  </a:lnTo>
                  <a:lnTo>
                    <a:pt x="78" y="112"/>
                  </a:lnTo>
                  <a:lnTo>
                    <a:pt x="74" y="114"/>
                  </a:lnTo>
                  <a:lnTo>
                    <a:pt x="72" y="114"/>
                  </a:lnTo>
                  <a:lnTo>
                    <a:pt x="68" y="114"/>
                  </a:lnTo>
                  <a:lnTo>
                    <a:pt x="64" y="114"/>
                  </a:lnTo>
                  <a:lnTo>
                    <a:pt x="63" y="114"/>
                  </a:lnTo>
                  <a:lnTo>
                    <a:pt x="59" y="114"/>
                  </a:lnTo>
                  <a:lnTo>
                    <a:pt x="57" y="114"/>
                  </a:lnTo>
                  <a:lnTo>
                    <a:pt x="53" y="114"/>
                  </a:lnTo>
                  <a:lnTo>
                    <a:pt x="51" y="116"/>
                  </a:lnTo>
                  <a:lnTo>
                    <a:pt x="47" y="116"/>
                  </a:lnTo>
                  <a:lnTo>
                    <a:pt x="44" y="116"/>
                  </a:lnTo>
                  <a:lnTo>
                    <a:pt x="40" y="116"/>
                  </a:lnTo>
                  <a:lnTo>
                    <a:pt x="36" y="116"/>
                  </a:lnTo>
                  <a:lnTo>
                    <a:pt x="32" y="114"/>
                  </a:lnTo>
                  <a:lnTo>
                    <a:pt x="30" y="114"/>
                  </a:lnTo>
                  <a:lnTo>
                    <a:pt x="30" y="112"/>
                  </a:lnTo>
                  <a:lnTo>
                    <a:pt x="34" y="108"/>
                  </a:lnTo>
                  <a:lnTo>
                    <a:pt x="34" y="105"/>
                  </a:lnTo>
                  <a:lnTo>
                    <a:pt x="36" y="101"/>
                  </a:lnTo>
                  <a:lnTo>
                    <a:pt x="38" y="97"/>
                  </a:lnTo>
                  <a:lnTo>
                    <a:pt x="42" y="95"/>
                  </a:lnTo>
                  <a:lnTo>
                    <a:pt x="44" y="89"/>
                  </a:lnTo>
                  <a:lnTo>
                    <a:pt x="47" y="86"/>
                  </a:lnTo>
                  <a:lnTo>
                    <a:pt x="49" y="82"/>
                  </a:lnTo>
                  <a:lnTo>
                    <a:pt x="53" y="78"/>
                  </a:lnTo>
                  <a:lnTo>
                    <a:pt x="57" y="72"/>
                  </a:lnTo>
                  <a:lnTo>
                    <a:pt x="59" y="68"/>
                  </a:lnTo>
                  <a:lnTo>
                    <a:pt x="63" y="63"/>
                  </a:lnTo>
                  <a:lnTo>
                    <a:pt x="66" y="59"/>
                  </a:lnTo>
                  <a:lnTo>
                    <a:pt x="70" y="53"/>
                  </a:lnTo>
                  <a:lnTo>
                    <a:pt x="74" y="49"/>
                  </a:lnTo>
                  <a:lnTo>
                    <a:pt x="76" y="44"/>
                  </a:lnTo>
                  <a:lnTo>
                    <a:pt x="80" y="40"/>
                  </a:lnTo>
                  <a:lnTo>
                    <a:pt x="84" y="36"/>
                  </a:lnTo>
                  <a:lnTo>
                    <a:pt x="85" y="30"/>
                  </a:lnTo>
                  <a:lnTo>
                    <a:pt x="89" y="27"/>
                  </a:lnTo>
                  <a:lnTo>
                    <a:pt x="91" y="23"/>
                  </a:lnTo>
                  <a:lnTo>
                    <a:pt x="93" y="21"/>
                  </a:lnTo>
                  <a:lnTo>
                    <a:pt x="97" y="17"/>
                  </a:lnTo>
                  <a:lnTo>
                    <a:pt x="99" y="13"/>
                  </a:lnTo>
                  <a:lnTo>
                    <a:pt x="101" y="13"/>
                  </a:lnTo>
                  <a:lnTo>
                    <a:pt x="103" y="10"/>
                  </a:lnTo>
                  <a:lnTo>
                    <a:pt x="104" y="1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4" name="Freeform 55">
              <a:extLst>
                <a:ext uri="{FF2B5EF4-FFF2-40B4-BE49-F238E27FC236}">
                  <a16:creationId xmlns:a16="http://schemas.microsoft.com/office/drawing/2014/main" id="{C50CBB44-0DC7-4748-BFE9-0D3DCDB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2544"/>
              <a:ext cx="114" cy="75"/>
            </a:xfrm>
            <a:custGeom>
              <a:avLst/>
              <a:gdLst>
                <a:gd name="T0" fmla="*/ 1 w 226"/>
                <a:gd name="T1" fmla="*/ 1 h 150"/>
                <a:gd name="T2" fmla="*/ 1 w 226"/>
                <a:gd name="T3" fmla="*/ 1 h 150"/>
                <a:gd name="T4" fmla="*/ 1 w 226"/>
                <a:gd name="T5" fmla="*/ 1 h 150"/>
                <a:gd name="T6" fmla="*/ 1 w 226"/>
                <a:gd name="T7" fmla="*/ 1 h 150"/>
                <a:gd name="T8" fmla="*/ 1 w 226"/>
                <a:gd name="T9" fmla="*/ 1 h 150"/>
                <a:gd name="T10" fmla="*/ 1 w 226"/>
                <a:gd name="T11" fmla="*/ 1 h 150"/>
                <a:gd name="T12" fmla="*/ 1 w 226"/>
                <a:gd name="T13" fmla="*/ 1 h 150"/>
                <a:gd name="T14" fmla="*/ 1 w 226"/>
                <a:gd name="T15" fmla="*/ 1 h 150"/>
                <a:gd name="T16" fmla="*/ 1 w 226"/>
                <a:gd name="T17" fmla="*/ 1 h 150"/>
                <a:gd name="T18" fmla="*/ 1 w 226"/>
                <a:gd name="T19" fmla="*/ 1 h 150"/>
                <a:gd name="T20" fmla="*/ 1 w 226"/>
                <a:gd name="T21" fmla="*/ 1 h 150"/>
                <a:gd name="T22" fmla="*/ 1 w 226"/>
                <a:gd name="T23" fmla="*/ 1 h 150"/>
                <a:gd name="T24" fmla="*/ 1 w 226"/>
                <a:gd name="T25" fmla="*/ 1 h 150"/>
                <a:gd name="T26" fmla="*/ 1 w 226"/>
                <a:gd name="T27" fmla="*/ 1 h 150"/>
                <a:gd name="T28" fmla="*/ 1 w 226"/>
                <a:gd name="T29" fmla="*/ 1 h 150"/>
                <a:gd name="T30" fmla="*/ 1 w 226"/>
                <a:gd name="T31" fmla="*/ 1 h 150"/>
                <a:gd name="T32" fmla="*/ 1 w 226"/>
                <a:gd name="T33" fmla="*/ 1 h 150"/>
                <a:gd name="T34" fmla="*/ 1 w 226"/>
                <a:gd name="T35" fmla="*/ 1 h 150"/>
                <a:gd name="T36" fmla="*/ 1 w 226"/>
                <a:gd name="T37" fmla="*/ 1 h 150"/>
                <a:gd name="T38" fmla="*/ 1 w 226"/>
                <a:gd name="T39" fmla="*/ 1 h 150"/>
                <a:gd name="T40" fmla="*/ 1 w 226"/>
                <a:gd name="T41" fmla="*/ 1 h 150"/>
                <a:gd name="T42" fmla="*/ 1 w 226"/>
                <a:gd name="T43" fmla="*/ 1 h 150"/>
                <a:gd name="T44" fmla="*/ 1 w 226"/>
                <a:gd name="T45" fmla="*/ 1 h 150"/>
                <a:gd name="T46" fmla="*/ 1 w 226"/>
                <a:gd name="T47" fmla="*/ 1 h 150"/>
                <a:gd name="T48" fmla="*/ 1 w 226"/>
                <a:gd name="T49" fmla="*/ 1 h 150"/>
                <a:gd name="T50" fmla="*/ 1 w 226"/>
                <a:gd name="T51" fmla="*/ 1 h 150"/>
                <a:gd name="T52" fmla="*/ 1 w 226"/>
                <a:gd name="T53" fmla="*/ 1 h 150"/>
                <a:gd name="T54" fmla="*/ 1 w 226"/>
                <a:gd name="T55" fmla="*/ 1 h 150"/>
                <a:gd name="T56" fmla="*/ 1 w 226"/>
                <a:gd name="T57" fmla="*/ 1 h 150"/>
                <a:gd name="T58" fmla="*/ 1 w 226"/>
                <a:gd name="T59" fmla="*/ 1 h 150"/>
                <a:gd name="T60" fmla="*/ 1 w 226"/>
                <a:gd name="T61" fmla="*/ 1 h 150"/>
                <a:gd name="T62" fmla="*/ 1 w 226"/>
                <a:gd name="T63" fmla="*/ 1 h 150"/>
                <a:gd name="T64" fmla="*/ 1 w 226"/>
                <a:gd name="T65" fmla="*/ 1 h 150"/>
                <a:gd name="T66" fmla="*/ 1 w 226"/>
                <a:gd name="T67" fmla="*/ 1 h 150"/>
                <a:gd name="T68" fmla="*/ 1 w 226"/>
                <a:gd name="T69" fmla="*/ 1 h 150"/>
                <a:gd name="T70" fmla="*/ 1 w 226"/>
                <a:gd name="T71" fmla="*/ 1 h 150"/>
                <a:gd name="T72" fmla="*/ 1 w 226"/>
                <a:gd name="T73" fmla="*/ 1 h 150"/>
                <a:gd name="T74" fmla="*/ 1 w 226"/>
                <a:gd name="T75" fmla="*/ 1 h 150"/>
                <a:gd name="T76" fmla="*/ 1 w 226"/>
                <a:gd name="T77" fmla="*/ 1 h 150"/>
                <a:gd name="T78" fmla="*/ 1 w 226"/>
                <a:gd name="T79" fmla="*/ 1 h 150"/>
                <a:gd name="T80" fmla="*/ 1 w 226"/>
                <a:gd name="T81" fmla="*/ 1 h 150"/>
                <a:gd name="T82" fmla="*/ 1 w 226"/>
                <a:gd name="T83" fmla="*/ 1 h 150"/>
                <a:gd name="T84" fmla="*/ 1 w 226"/>
                <a:gd name="T85" fmla="*/ 1 h 150"/>
                <a:gd name="T86" fmla="*/ 1 w 226"/>
                <a:gd name="T87" fmla="*/ 1 h 150"/>
                <a:gd name="T88" fmla="*/ 1 w 226"/>
                <a:gd name="T89" fmla="*/ 1 h 150"/>
                <a:gd name="T90" fmla="*/ 1 w 226"/>
                <a:gd name="T91" fmla="*/ 1 h 150"/>
                <a:gd name="T92" fmla="*/ 1 w 226"/>
                <a:gd name="T93" fmla="*/ 1 h 150"/>
                <a:gd name="T94" fmla="*/ 1 w 226"/>
                <a:gd name="T95" fmla="*/ 1 h 150"/>
                <a:gd name="T96" fmla="*/ 1 w 226"/>
                <a:gd name="T97" fmla="*/ 1 h 150"/>
                <a:gd name="T98" fmla="*/ 1 w 226"/>
                <a:gd name="T99" fmla="*/ 1 h 150"/>
                <a:gd name="T100" fmla="*/ 1 w 226"/>
                <a:gd name="T101" fmla="*/ 1 h 150"/>
                <a:gd name="T102" fmla="*/ 1 w 226"/>
                <a:gd name="T103" fmla="*/ 1 h 150"/>
                <a:gd name="T104" fmla="*/ 1 w 226"/>
                <a:gd name="T105" fmla="*/ 1 h 150"/>
                <a:gd name="T106" fmla="*/ 1 w 226"/>
                <a:gd name="T107" fmla="*/ 1 h 150"/>
                <a:gd name="T108" fmla="*/ 1 w 226"/>
                <a:gd name="T109" fmla="*/ 1 h 150"/>
                <a:gd name="T110" fmla="*/ 1 w 226"/>
                <a:gd name="T111" fmla="*/ 1 h 150"/>
                <a:gd name="T112" fmla="*/ 1 w 226"/>
                <a:gd name="T113" fmla="*/ 1 h 150"/>
                <a:gd name="T114" fmla="*/ 1 w 226"/>
                <a:gd name="T115" fmla="*/ 1 h 150"/>
                <a:gd name="T116" fmla="*/ 1 w 226"/>
                <a:gd name="T117" fmla="*/ 1 h 150"/>
                <a:gd name="T118" fmla="*/ 1 w 226"/>
                <a:gd name="T119" fmla="*/ 1 h 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26"/>
                <a:gd name="T181" fmla="*/ 0 h 150"/>
                <a:gd name="T182" fmla="*/ 226 w 226"/>
                <a:gd name="T183" fmla="*/ 150 h 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26" h="150">
                  <a:moveTo>
                    <a:pt x="0" y="114"/>
                  </a:moveTo>
                  <a:lnTo>
                    <a:pt x="2" y="114"/>
                  </a:lnTo>
                  <a:lnTo>
                    <a:pt x="4" y="116"/>
                  </a:lnTo>
                  <a:lnTo>
                    <a:pt x="10" y="116"/>
                  </a:lnTo>
                  <a:lnTo>
                    <a:pt x="11" y="116"/>
                  </a:lnTo>
                  <a:lnTo>
                    <a:pt x="13" y="116"/>
                  </a:lnTo>
                  <a:lnTo>
                    <a:pt x="17" y="118"/>
                  </a:lnTo>
                  <a:lnTo>
                    <a:pt x="19" y="118"/>
                  </a:lnTo>
                  <a:lnTo>
                    <a:pt x="23" y="120"/>
                  </a:lnTo>
                  <a:lnTo>
                    <a:pt x="27" y="120"/>
                  </a:lnTo>
                  <a:lnTo>
                    <a:pt x="29" y="120"/>
                  </a:lnTo>
                  <a:lnTo>
                    <a:pt x="32" y="122"/>
                  </a:lnTo>
                  <a:lnTo>
                    <a:pt x="36" y="122"/>
                  </a:lnTo>
                  <a:lnTo>
                    <a:pt x="40" y="124"/>
                  </a:lnTo>
                  <a:lnTo>
                    <a:pt x="46" y="124"/>
                  </a:lnTo>
                  <a:lnTo>
                    <a:pt x="49" y="124"/>
                  </a:lnTo>
                  <a:lnTo>
                    <a:pt x="53" y="126"/>
                  </a:lnTo>
                  <a:lnTo>
                    <a:pt x="57" y="126"/>
                  </a:lnTo>
                  <a:lnTo>
                    <a:pt x="63" y="126"/>
                  </a:lnTo>
                  <a:lnTo>
                    <a:pt x="67" y="128"/>
                  </a:lnTo>
                  <a:lnTo>
                    <a:pt x="72" y="130"/>
                  </a:lnTo>
                  <a:lnTo>
                    <a:pt x="78" y="130"/>
                  </a:lnTo>
                  <a:lnTo>
                    <a:pt x="82" y="131"/>
                  </a:lnTo>
                  <a:lnTo>
                    <a:pt x="87" y="131"/>
                  </a:lnTo>
                  <a:lnTo>
                    <a:pt x="93" y="133"/>
                  </a:lnTo>
                  <a:lnTo>
                    <a:pt x="97" y="133"/>
                  </a:lnTo>
                  <a:lnTo>
                    <a:pt x="103" y="135"/>
                  </a:lnTo>
                  <a:lnTo>
                    <a:pt x="108" y="137"/>
                  </a:lnTo>
                  <a:lnTo>
                    <a:pt x="112" y="137"/>
                  </a:lnTo>
                  <a:lnTo>
                    <a:pt x="118" y="137"/>
                  </a:lnTo>
                  <a:lnTo>
                    <a:pt x="124" y="139"/>
                  </a:lnTo>
                  <a:lnTo>
                    <a:pt x="129" y="139"/>
                  </a:lnTo>
                  <a:lnTo>
                    <a:pt x="133" y="139"/>
                  </a:lnTo>
                  <a:lnTo>
                    <a:pt x="139" y="141"/>
                  </a:lnTo>
                  <a:lnTo>
                    <a:pt x="143" y="141"/>
                  </a:lnTo>
                  <a:lnTo>
                    <a:pt x="148" y="143"/>
                  </a:lnTo>
                  <a:lnTo>
                    <a:pt x="154" y="143"/>
                  </a:lnTo>
                  <a:lnTo>
                    <a:pt x="158" y="145"/>
                  </a:lnTo>
                  <a:lnTo>
                    <a:pt x="162" y="145"/>
                  </a:lnTo>
                  <a:lnTo>
                    <a:pt x="167" y="147"/>
                  </a:lnTo>
                  <a:lnTo>
                    <a:pt x="171" y="147"/>
                  </a:lnTo>
                  <a:lnTo>
                    <a:pt x="175" y="147"/>
                  </a:lnTo>
                  <a:lnTo>
                    <a:pt x="181" y="147"/>
                  </a:lnTo>
                  <a:lnTo>
                    <a:pt x="184" y="149"/>
                  </a:lnTo>
                  <a:lnTo>
                    <a:pt x="188" y="149"/>
                  </a:lnTo>
                  <a:lnTo>
                    <a:pt x="192" y="149"/>
                  </a:lnTo>
                  <a:lnTo>
                    <a:pt x="196" y="149"/>
                  </a:lnTo>
                  <a:lnTo>
                    <a:pt x="200" y="150"/>
                  </a:lnTo>
                  <a:lnTo>
                    <a:pt x="203" y="150"/>
                  </a:lnTo>
                  <a:lnTo>
                    <a:pt x="205" y="150"/>
                  </a:lnTo>
                  <a:lnTo>
                    <a:pt x="209" y="150"/>
                  </a:lnTo>
                  <a:lnTo>
                    <a:pt x="213" y="150"/>
                  </a:lnTo>
                  <a:lnTo>
                    <a:pt x="217" y="150"/>
                  </a:lnTo>
                  <a:lnTo>
                    <a:pt x="221" y="150"/>
                  </a:lnTo>
                  <a:lnTo>
                    <a:pt x="224" y="150"/>
                  </a:lnTo>
                  <a:lnTo>
                    <a:pt x="226" y="150"/>
                  </a:lnTo>
                  <a:lnTo>
                    <a:pt x="226" y="149"/>
                  </a:lnTo>
                  <a:lnTo>
                    <a:pt x="226" y="147"/>
                  </a:lnTo>
                  <a:lnTo>
                    <a:pt x="226" y="143"/>
                  </a:lnTo>
                  <a:lnTo>
                    <a:pt x="226" y="141"/>
                  </a:lnTo>
                  <a:lnTo>
                    <a:pt x="224" y="137"/>
                  </a:lnTo>
                  <a:lnTo>
                    <a:pt x="222" y="131"/>
                  </a:lnTo>
                  <a:lnTo>
                    <a:pt x="222" y="126"/>
                  </a:lnTo>
                  <a:lnTo>
                    <a:pt x="221" y="122"/>
                  </a:lnTo>
                  <a:lnTo>
                    <a:pt x="219" y="120"/>
                  </a:lnTo>
                  <a:lnTo>
                    <a:pt x="217" y="116"/>
                  </a:lnTo>
                  <a:lnTo>
                    <a:pt x="217" y="112"/>
                  </a:lnTo>
                  <a:lnTo>
                    <a:pt x="215" y="111"/>
                  </a:lnTo>
                  <a:lnTo>
                    <a:pt x="213" y="107"/>
                  </a:lnTo>
                  <a:lnTo>
                    <a:pt x="213" y="105"/>
                  </a:lnTo>
                  <a:lnTo>
                    <a:pt x="211" y="101"/>
                  </a:lnTo>
                  <a:lnTo>
                    <a:pt x="209" y="97"/>
                  </a:lnTo>
                  <a:lnTo>
                    <a:pt x="207" y="93"/>
                  </a:lnTo>
                  <a:lnTo>
                    <a:pt x="205" y="92"/>
                  </a:lnTo>
                  <a:lnTo>
                    <a:pt x="205" y="88"/>
                  </a:lnTo>
                  <a:lnTo>
                    <a:pt x="203" y="84"/>
                  </a:lnTo>
                  <a:lnTo>
                    <a:pt x="202" y="80"/>
                  </a:lnTo>
                  <a:lnTo>
                    <a:pt x="200" y="78"/>
                  </a:lnTo>
                  <a:lnTo>
                    <a:pt x="198" y="74"/>
                  </a:lnTo>
                  <a:lnTo>
                    <a:pt x="198" y="71"/>
                  </a:lnTo>
                  <a:lnTo>
                    <a:pt x="196" y="67"/>
                  </a:lnTo>
                  <a:lnTo>
                    <a:pt x="192" y="65"/>
                  </a:lnTo>
                  <a:lnTo>
                    <a:pt x="192" y="61"/>
                  </a:lnTo>
                  <a:lnTo>
                    <a:pt x="190" y="57"/>
                  </a:lnTo>
                  <a:lnTo>
                    <a:pt x="188" y="53"/>
                  </a:lnTo>
                  <a:lnTo>
                    <a:pt x="186" y="50"/>
                  </a:lnTo>
                  <a:lnTo>
                    <a:pt x="184" y="48"/>
                  </a:lnTo>
                  <a:lnTo>
                    <a:pt x="183" y="44"/>
                  </a:lnTo>
                  <a:lnTo>
                    <a:pt x="181" y="42"/>
                  </a:lnTo>
                  <a:lnTo>
                    <a:pt x="181" y="38"/>
                  </a:lnTo>
                  <a:lnTo>
                    <a:pt x="179" y="34"/>
                  </a:lnTo>
                  <a:lnTo>
                    <a:pt x="177" y="33"/>
                  </a:lnTo>
                  <a:lnTo>
                    <a:pt x="173" y="27"/>
                  </a:lnTo>
                  <a:lnTo>
                    <a:pt x="171" y="23"/>
                  </a:lnTo>
                  <a:lnTo>
                    <a:pt x="167" y="17"/>
                  </a:lnTo>
                  <a:lnTo>
                    <a:pt x="165" y="14"/>
                  </a:lnTo>
                  <a:lnTo>
                    <a:pt x="164" y="10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60" y="0"/>
                  </a:lnTo>
                  <a:lnTo>
                    <a:pt x="137" y="12"/>
                  </a:lnTo>
                  <a:lnTo>
                    <a:pt x="139" y="15"/>
                  </a:lnTo>
                  <a:lnTo>
                    <a:pt x="141" y="17"/>
                  </a:lnTo>
                  <a:lnTo>
                    <a:pt x="143" y="21"/>
                  </a:lnTo>
                  <a:lnTo>
                    <a:pt x="145" y="23"/>
                  </a:lnTo>
                  <a:lnTo>
                    <a:pt x="146" y="27"/>
                  </a:lnTo>
                  <a:lnTo>
                    <a:pt x="148" y="31"/>
                  </a:lnTo>
                  <a:lnTo>
                    <a:pt x="150" y="36"/>
                  </a:lnTo>
                  <a:lnTo>
                    <a:pt x="154" y="40"/>
                  </a:lnTo>
                  <a:lnTo>
                    <a:pt x="156" y="46"/>
                  </a:lnTo>
                  <a:lnTo>
                    <a:pt x="160" y="50"/>
                  </a:lnTo>
                  <a:lnTo>
                    <a:pt x="162" y="55"/>
                  </a:lnTo>
                  <a:lnTo>
                    <a:pt x="165" y="61"/>
                  </a:lnTo>
                  <a:lnTo>
                    <a:pt x="167" y="67"/>
                  </a:lnTo>
                  <a:lnTo>
                    <a:pt x="171" y="71"/>
                  </a:lnTo>
                  <a:lnTo>
                    <a:pt x="173" y="76"/>
                  </a:lnTo>
                  <a:lnTo>
                    <a:pt x="175" y="80"/>
                  </a:lnTo>
                  <a:lnTo>
                    <a:pt x="179" y="86"/>
                  </a:lnTo>
                  <a:lnTo>
                    <a:pt x="181" y="92"/>
                  </a:lnTo>
                  <a:lnTo>
                    <a:pt x="183" y="95"/>
                  </a:lnTo>
                  <a:lnTo>
                    <a:pt x="186" y="99"/>
                  </a:lnTo>
                  <a:lnTo>
                    <a:pt x="188" y="105"/>
                  </a:lnTo>
                  <a:lnTo>
                    <a:pt x="190" y="109"/>
                  </a:lnTo>
                  <a:lnTo>
                    <a:pt x="190" y="112"/>
                  </a:lnTo>
                  <a:lnTo>
                    <a:pt x="192" y="114"/>
                  </a:lnTo>
                  <a:lnTo>
                    <a:pt x="194" y="118"/>
                  </a:lnTo>
                  <a:lnTo>
                    <a:pt x="194" y="122"/>
                  </a:lnTo>
                  <a:lnTo>
                    <a:pt x="194" y="124"/>
                  </a:lnTo>
                  <a:lnTo>
                    <a:pt x="192" y="124"/>
                  </a:lnTo>
                  <a:lnTo>
                    <a:pt x="190" y="124"/>
                  </a:lnTo>
                  <a:lnTo>
                    <a:pt x="186" y="124"/>
                  </a:lnTo>
                  <a:lnTo>
                    <a:pt x="183" y="124"/>
                  </a:lnTo>
                  <a:lnTo>
                    <a:pt x="179" y="122"/>
                  </a:lnTo>
                  <a:lnTo>
                    <a:pt x="173" y="122"/>
                  </a:lnTo>
                  <a:lnTo>
                    <a:pt x="171" y="122"/>
                  </a:lnTo>
                  <a:lnTo>
                    <a:pt x="167" y="122"/>
                  </a:lnTo>
                  <a:lnTo>
                    <a:pt x="165" y="120"/>
                  </a:lnTo>
                  <a:lnTo>
                    <a:pt x="162" y="120"/>
                  </a:lnTo>
                  <a:lnTo>
                    <a:pt x="158" y="120"/>
                  </a:lnTo>
                  <a:lnTo>
                    <a:pt x="154" y="120"/>
                  </a:lnTo>
                  <a:lnTo>
                    <a:pt x="150" y="118"/>
                  </a:lnTo>
                  <a:lnTo>
                    <a:pt x="148" y="118"/>
                  </a:lnTo>
                  <a:lnTo>
                    <a:pt x="143" y="116"/>
                  </a:lnTo>
                  <a:lnTo>
                    <a:pt x="141" y="116"/>
                  </a:lnTo>
                  <a:lnTo>
                    <a:pt x="135" y="116"/>
                  </a:lnTo>
                  <a:lnTo>
                    <a:pt x="133" y="114"/>
                  </a:lnTo>
                  <a:lnTo>
                    <a:pt x="127" y="114"/>
                  </a:lnTo>
                  <a:lnTo>
                    <a:pt x="124" y="114"/>
                  </a:lnTo>
                  <a:lnTo>
                    <a:pt x="120" y="112"/>
                  </a:lnTo>
                  <a:lnTo>
                    <a:pt x="116" y="112"/>
                  </a:lnTo>
                  <a:lnTo>
                    <a:pt x="112" y="111"/>
                  </a:lnTo>
                  <a:lnTo>
                    <a:pt x="108" y="111"/>
                  </a:lnTo>
                  <a:lnTo>
                    <a:pt x="105" y="109"/>
                  </a:lnTo>
                  <a:lnTo>
                    <a:pt x="99" y="109"/>
                  </a:lnTo>
                  <a:lnTo>
                    <a:pt x="95" y="107"/>
                  </a:lnTo>
                  <a:lnTo>
                    <a:pt x="91" y="107"/>
                  </a:lnTo>
                  <a:lnTo>
                    <a:pt x="87" y="107"/>
                  </a:lnTo>
                  <a:lnTo>
                    <a:pt x="84" y="105"/>
                  </a:lnTo>
                  <a:lnTo>
                    <a:pt x="78" y="105"/>
                  </a:lnTo>
                  <a:lnTo>
                    <a:pt x="74" y="103"/>
                  </a:lnTo>
                  <a:lnTo>
                    <a:pt x="70" y="103"/>
                  </a:lnTo>
                  <a:lnTo>
                    <a:pt x="67" y="101"/>
                  </a:lnTo>
                  <a:lnTo>
                    <a:pt x="63" y="101"/>
                  </a:lnTo>
                  <a:lnTo>
                    <a:pt x="59" y="101"/>
                  </a:lnTo>
                  <a:lnTo>
                    <a:pt x="55" y="99"/>
                  </a:lnTo>
                  <a:lnTo>
                    <a:pt x="53" y="99"/>
                  </a:lnTo>
                  <a:lnTo>
                    <a:pt x="48" y="97"/>
                  </a:lnTo>
                  <a:lnTo>
                    <a:pt x="46" y="97"/>
                  </a:lnTo>
                  <a:lnTo>
                    <a:pt x="42" y="97"/>
                  </a:lnTo>
                  <a:lnTo>
                    <a:pt x="40" y="97"/>
                  </a:lnTo>
                  <a:lnTo>
                    <a:pt x="36" y="95"/>
                  </a:lnTo>
                  <a:lnTo>
                    <a:pt x="32" y="95"/>
                  </a:lnTo>
                  <a:lnTo>
                    <a:pt x="30" y="93"/>
                  </a:lnTo>
                  <a:lnTo>
                    <a:pt x="29" y="93"/>
                  </a:lnTo>
                  <a:lnTo>
                    <a:pt x="23" y="92"/>
                  </a:lnTo>
                  <a:lnTo>
                    <a:pt x="19" y="92"/>
                  </a:lnTo>
                  <a:lnTo>
                    <a:pt x="15" y="92"/>
                  </a:lnTo>
                  <a:lnTo>
                    <a:pt x="13" y="92"/>
                  </a:lnTo>
                  <a:lnTo>
                    <a:pt x="11" y="92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5" name="Freeform 56">
              <a:extLst>
                <a:ext uri="{FF2B5EF4-FFF2-40B4-BE49-F238E27FC236}">
                  <a16:creationId xmlns:a16="http://schemas.microsoft.com/office/drawing/2014/main" id="{66D3C7F5-1104-1C4D-A255-1EB540B0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" y="1890"/>
              <a:ext cx="69" cy="687"/>
            </a:xfrm>
            <a:custGeom>
              <a:avLst/>
              <a:gdLst>
                <a:gd name="T0" fmla="*/ 1 w 137"/>
                <a:gd name="T1" fmla="*/ 0 h 1374"/>
                <a:gd name="T2" fmla="*/ 1 w 137"/>
                <a:gd name="T3" fmla="*/ 1 h 1374"/>
                <a:gd name="T4" fmla="*/ 1 w 137"/>
                <a:gd name="T5" fmla="*/ 1 h 1374"/>
                <a:gd name="T6" fmla="*/ 1 w 137"/>
                <a:gd name="T7" fmla="*/ 1 h 1374"/>
                <a:gd name="T8" fmla="*/ 1 w 137"/>
                <a:gd name="T9" fmla="*/ 1 h 1374"/>
                <a:gd name="T10" fmla="*/ 1 w 137"/>
                <a:gd name="T11" fmla="*/ 1 h 1374"/>
                <a:gd name="T12" fmla="*/ 1 w 137"/>
                <a:gd name="T13" fmla="*/ 1 h 1374"/>
                <a:gd name="T14" fmla="*/ 1 w 137"/>
                <a:gd name="T15" fmla="*/ 1 h 1374"/>
                <a:gd name="T16" fmla="*/ 0 w 137"/>
                <a:gd name="T17" fmla="*/ 1 h 1374"/>
                <a:gd name="T18" fmla="*/ 1 w 137"/>
                <a:gd name="T19" fmla="*/ 1 h 1374"/>
                <a:gd name="T20" fmla="*/ 1 w 137"/>
                <a:gd name="T21" fmla="*/ 1 h 1374"/>
                <a:gd name="T22" fmla="*/ 1 w 137"/>
                <a:gd name="T23" fmla="*/ 1 h 1374"/>
                <a:gd name="T24" fmla="*/ 1 w 137"/>
                <a:gd name="T25" fmla="*/ 1 h 1374"/>
                <a:gd name="T26" fmla="*/ 1 w 137"/>
                <a:gd name="T27" fmla="*/ 1 h 1374"/>
                <a:gd name="T28" fmla="*/ 1 w 137"/>
                <a:gd name="T29" fmla="*/ 1 h 1374"/>
                <a:gd name="T30" fmla="*/ 1 w 137"/>
                <a:gd name="T31" fmla="*/ 0 h 1374"/>
                <a:gd name="T32" fmla="*/ 1 w 137"/>
                <a:gd name="T33" fmla="*/ 0 h 137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7"/>
                <a:gd name="T52" fmla="*/ 0 h 1374"/>
                <a:gd name="T53" fmla="*/ 137 w 137"/>
                <a:gd name="T54" fmla="*/ 1374 h 137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7" h="1374">
                  <a:moveTo>
                    <a:pt x="121" y="0"/>
                  </a:moveTo>
                  <a:lnTo>
                    <a:pt x="99" y="237"/>
                  </a:lnTo>
                  <a:lnTo>
                    <a:pt x="74" y="367"/>
                  </a:lnTo>
                  <a:lnTo>
                    <a:pt x="72" y="551"/>
                  </a:lnTo>
                  <a:lnTo>
                    <a:pt x="62" y="830"/>
                  </a:lnTo>
                  <a:lnTo>
                    <a:pt x="51" y="891"/>
                  </a:lnTo>
                  <a:lnTo>
                    <a:pt x="5" y="906"/>
                  </a:lnTo>
                  <a:lnTo>
                    <a:pt x="11" y="1096"/>
                  </a:lnTo>
                  <a:lnTo>
                    <a:pt x="0" y="1286"/>
                  </a:lnTo>
                  <a:lnTo>
                    <a:pt x="26" y="1374"/>
                  </a:lnTo>
                  <a:lnTo>
                    <a:pt x="47" y="1146"/>
                  </a:lnTo>
                  <a:lnTo>
                    <a:pt x="64" y="923"/>
                  </a:lnTo>
                  <a:lnTo>
                    <a:pt x="108" y="509"/>
                  </a:lnTo>
                  <a:lnTo>
                    <a:pt x="121" y="304"/>
                  </a:lnTo>
                  <a:lnTo>
                    <a:pt x="137" y="11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C4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6" name="Freeform 57">
              <a:extLst>
                <a:ext uri="{FF2B5EF4-FFF2-40B4-BE49-F238E27FC236}">
                  <a16:creationId xmlns:a16="http://schemas.microsoft.com/office/drawing/2014/main" id="{BC6346F1-221C-394E-8AE5-C2F7C3A59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1535"/>
              <a:ext cx="43" cy="28"/>
            </a:xfrm>
            <a:custGeom>
              <a:avLst/>
              <a:gdLst>
                <a:gd name="T0" fmla="*/ 1 w 85"/>
                <a:gd name="T1" fmla="*/ 0 h 55"/>
                <a:gd name="T2" fmla="*/ 0 w 85"/>
                <a:gd name="T3" fmla="*/ 1 h 55"/>
                <a:gd name="T4" fmla="*/ 1 w 85"/>
                <a:gd name="T5" fmla="*/ 1 h 55"/>
                <a:gd name="T6" fmla="*/ 1 w 85"/>
                <a:gd name="T7" fmla="*/ 0 h 55"/>
                <a:gd name="T8" fmla="*/ 1 w 8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55"/>
                <a:gd name="T17" fmla="*/ 85 w 8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55">
                  <a:moveTo>
                    <a:pt x="7" y="0"/>
                  </a:moveTo>
                  <a:lnTo>
                    <a:pt x="0" y="44"/>
                  </a:lnTo>
                  <a:lnTo>
                    <a:pt x="85" y="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4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7" name="Freeform 58">
              <a:extLst>
                <a:ext uri="{FF2B5EF4-FFF2-40B4-BE49-F238E27FC236}">
                  <a16:creationId xmlns:a16="http://schemas.microsoft.com/office/drawing/2014/main" id="{EC57CB37-E0CF-4240-8807-334D09A8B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" y="1524"/>
              <a:ext cx="48" cy="41"/>
            </a:xfrm>
            <a:custGeom>
              <a:avLst/>
              <a:gdLst>
                <a:gd name="T0" fmla="*/ 0 w 97"/>
                <a:gd name="T1" fmla="*/ 0 h 82"/>
                <a:gd name="T2" fmla="*/ 0 w 97"/>
                <a:gd name="T3" fmla="*/ 1 h 82"/>
                <a:gd name="T4" fmla="*/ 0 w 97"/>
                <a:gd name="T5" fmla="*/ 1 h 82"/>
                <a:gd name="T6" fmla="*/ 0 w 97"/>
                <a:gd name="T7" fmla="*/ 1 h 82"/>
                <a:gd name="T8" fmla="*/ 0 w 97"/>
                <a:gd name="T9" fmla="*/ 0 h 82"/>
                <a:gd name="T10" fmla="*/ 0 w 97"/>
                <a:gd name="T11" fmla="*/ 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7"/>
                <a:gd name="T19" fmla="*/ 0 h 82"/>
                <a:gd name="T20" fmla="*/ 97 w 97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7" h="82">
                  <a:moveTo>
                    <a:pt x="0" y="0"/>
                  </a:moveTo>
                  <a:lnTo>
                    <a:pt x="19" y="74"/>
                  </a:lnTo>
                  <a:lnTo>
                    <a:pt x="97" y="82"/>
                  </a:lnTo>
                  <a:lnTo>
                    <a:pt x="89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08" name="Freeform 59">
              <a:extLst>
                <a:ext uri="{FF2B5EF4-FFF2-40B4-BE49-F238E27FC236}">
                  <a16:creationId xmlns:a16="http://schemas.microsoft.com/office/drawing/2014/main" id="{4A5249E7-546F-324E-B0E1-FDF72BF0A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" y="1603"/>
              <a:ext cx="26" cy="46"/>
            </a:xfrm>
            <a:custGeom>
              <a:avLst/>
              <a:gdLst>
                <a:gd name="T0" fmla="*/ 0 w 51"/>
                <a:gd name="T1" fmla="*/ 0 h 91"/>
                <a:gd name="T2" fmla="*/ 1 w 51"/>
                <a:gd name="T3" fmla="*/ 1 h 91"/>
                <a:gd name="T4" fmla="*/ 1 w 51"/>
                <a:gd name="T5" fmla="*/ 1 h 91"/>
                <a:gd name="T6" fmla="*/ 0 w 51"/>
                <a:gd name="T7" fmla="*/ 0 h 91"/>
                <a:gd name="T8" fmla="*/ 0 w 51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1"/>
                <a:gd name="T17" fmla="*/ 51 w 5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1">
                  <a:moveTo>
                    <a:pt x="0" y="0"/>
                  </a:moveTo>
                  <a:lnTo>
                    <a:pt x="40" y="91"/>
                  </a:lnTo>
                  <a:lnTo>
                    <a:pt x="51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955" name="Freeform 60">
            <a:extLst>
              <a:ext uri="{FF2B5EF4-FFF2-40B4-BE49-F238E27FC236}">
                <a16:creationId xmlns:a16="http://schemas.microsoft.com/office/drawing/2014/main" id="{9788D1C2-AA38-9545-93B9-0F9E95ACA550}"/>
              </a:ext>
            </a:extLst>
          </p:cNvPr>
          <p:cNvSpPr>
            <a:spLocks/>
          </p:cNvSpPr>
          <p:nvPr/>
        </p:nvSpPr>
        <p:spPr bwMode="auto">
          <a:xfrm>
            <a:off x="4268788" y="4414839"/>
            <a:ext cx="3014662" cy="534987"/>
          </a:xfrm>
          <a:custGeom>
            <a:avLst/>
            <a:gdLst>
              <a:gd name="T0" fmla="*/ 0 w 1899"/>
              <a:gd name="T1" fmla="*/ 0 h 337"/>
              <a:gd name="T2" fmla="*/ 2147483647 w 1899"/>
              <a:gd name="T3" fmla="*/ 2147483647 h 337"/>
              <a:gd name="T4" fmla="*/ 2147483647 w 1899"/>
              <a:gd name="T5" fmla="*/ 2147483647 h 337"/>
              <a:gd name="T6" fmla="*/ 2147483647 w 1899"/>
              <a:gd name="T7" fmla="*/ 2147483647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1899"/>
              <a:gd name="T13" fmla="*/ 0 h 337"/>
              <a:gd name="T14" fmla="*/ 1899 w 1899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99" h="337">
                <a:moveTo>
                  <a:pt x="0" y="0"/>
                </a:moveTo>
                <a:cubicBezTo>
                  <a:pt x="111" y="48"/>
                  <a:pt x="445" y="235"/>
                  <a:pt x="665" y="286"/>
                </a:cubicBezTo>
                <a:cubicBezTo>
                  <a:pt x="885" y="337"/>
                  <a:pt x="1117" y="337"/>
                  <a:pt x="1323" y="308"/>
                </a:cubicBezTo>
                <a:cubicBezTo>
                  <a:pt x="1529" y="279"/>
                  <a:pt x="1779" y="154"/>
                  <a:pt x="1899" y="114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6" name="Text Box 61">
            <a:extLst>
              <a:ext uri="{FF2B5EF4-FFF2-40B4-BE49-F238E27FC236}">
                <a16:creationId xmlns:a16="http://schemas.microsoft.com/office/drawing/2014/main" id="{97036AC0-28C8-1C46-932F-BE3A5BC6D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392614"/>
            <a:ext cx="21178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f(secret,challenge)</a:t>
            </a:r>
          </a:p>
        </p:txBody>
      </p:sp>
      <p:sp>
        <p:nvSpPr>
          <p:cNvPr id="82957" name="Rectangle 62">
            <a:extLst>
              <a:ext uri="{FF2B5EF4-FFF2-40B4-BE49-F238E27FC236}">
                <a16:creationId xmlns:a16="http://schemas.microsoft.com/office/drawing/2014/main" id="{76A9DE48-6CBF-414E-962A-C3556BD6F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9000" y="5745972"/>
            <a:ext cx="8026400" cy="6858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lvl="1"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Why is this better than the password over a network?</a:t>
            </a:r>
          </a:p>
        </p:txBody>
      </p:sp>
      <p:sp>
        <p:nvSpPr>
          <p:cNvPr id="82958" name="AutoShape 63">
            <a:extLst>
              <a:ext uri="{FF2B5EF4-FFF2-40B4-BE49-F238E27FC236}">
                <a16:creationId xmlns:a16="http://schemas.microsoft.com/office/drawing/2014/main" id="{88D4888A-BCBC-B446-933C-3354506E1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1" y="1752600"/>
            <a:ext cx="2246313" cy="762000"/>
          </a:xfrm>
          <a:prstGeom prst="cloudCallout">
            <a:avLst>
              <a:gd name="adj1" fmla="val -42819"/>
              <a:gd name="adj2" fmla="val 133125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secret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0BA3C-0BB9-AF4A-A5FD-E7640332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Challenge-Response</a:t>
            </a:r>
          </a:p>
        </p:txBody>
      </p:sp>
    </p:spTree>
    <p:extLst>
      <p:ext uri="{BB962C8B-B14F-4D97-AF65-F5344CB8AC3E}">
        <p14:creationId xmlns:p14="http://schemas.microsoft.com/office/powerpoint/2010/main" val="841175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9EECF2E-1902-A54E-B2FD-230B242E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/>
              <a:t>Challenge-Response Authentication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2" name="Rectangle 3">
            <a:extLst>
              <a:ext uri="{FF2B5EF4-FFF2-40B4-BE49-F238E27FC236}">
                <a16:creationId xmlns:a16="http://schemas.microsoft.com/office/drawing/2014/main" id="{3B7D9E59-6B76-7F45-A7BD-1775C67F9C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1" y="891241"/>
            <a:ext cx="6656481" cy="5075519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2000" dirty="0"/>
              <a:t>User and system share a secret (key or password)</a:t>
            </a:r>
          </a:p>
          <a:p>
            <a:r>
              <a:rPr lang="en-US" altLang="en-US" sz="2000" b="1" dirty="0"/>
              <a:t>Challenge</a:t>
            </a:r>
            <a:r>
              <a:rPr lang="en-US" altLang="en-US" sz="2000" dirty="0"/>
              <a:t>: system presents user with some string</a:t>
            </a:r>
          </a:p>
          <a:p>
            <a:r>
              <a:rPr lang="en-US" altLang="en-US" sz="2000" b="1" dirty="0"/>
              <a:t>Response: </a:t>
            </a:r>
            <a:r>
              <a:rPr lang="en-US" altLang="en-US" sz="2000" dirty="0"/>
              <a:t>user computes the response based on the secret and the challenge</a:t>
            </a:r>
          </a:p>
          <a:p>
            <a:pPr lvl="1"/>
            <a:r>
              <a:rPr lang="en-US" altLang="en-US" sz="1800" dirty="0">
                <a:solidFill>
                  <a:srgbClr val="C00000"/>
                </a:solidFill>
              </a:rPr>
              <a:t>Secrecy:</a:t>
            </a:r>
            <a:r>
              <a:rPr lang="en-US" altLang="en-US" sz="1800" dirty="0"/>
              <a:t> difficult to recover secret from response</a:t>
            </a:r>
          </a:p>
          <a:p>
            <a:pPr lvl="2"/>
            <a:r>
              <a:rPr lang="en-US" altLang="en-US" sz="1600" dirty="0"/>
              <a:t>Cryptographic hashing or symmetric encryption work well</a:t>
            </a:r>
          </a:p>
          <a:p>
            <a:pPr lvl="1"/>
            <a:r>
              <a:rPr lang="en-US" altLang="en-US" sz="1800" dirty="0">
                <a:solidFill>
                  <a:srgbClr val="C00000"/>
                </a:solidFill>
              </a:rPr>
              <a:t>Freshness:</a:t>
            </a:r>
            <a:r>
              <a:rPr lang="en-US" altLang="en-US" sz="1800" dirty="0"/>
              <a:t> if the challenge is fresh, attacker on the network cannot replay an old response</a:t>
            </a:r>
          </a:p>
          <a:p>
            <a:pPr lvl="2"/>
            <a:r>
              <a:rPr lang="en-US" altLang="en-US" sz="1600" dirty="0"/>
              <a:t>Fresh random number, counter, timestamp….</a:t>
            </a:r>
          </a:p>
          <a:p>
            <a:r>
              <a:rPr lang="en-US" altLang="en-US" sz="2000" dirty="0"/>
              <a:t>Good for systems with pre-installed secret keys</a:t>
            </a:r>
          </a:p>
          <a:p>
            <a:pPr lvl="1"/>
            <a:r>
              <a:rPr lang="en-US" altLang="en-US" sz="1800" dirty="0"/>
              <a:t>Car keys; military friend-or-foe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538427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6491A9-B626-0F4D-8DBA-ED206A72D4F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113338" y="3113088"/>
            <a:ext cx="2125662" cy="123031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804" name="Line 3">
            <a:extLst>
              <a:ext uri="{FF2B5EF4-FFF2-40B4-BE49-F238E27FC236}">
                <a16:creationId xmlns:a16="http://schemas.microsoft.com/office/drawing/2014/main" id="{4CA16441-88AD-0942-ACB2-25DBA4261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6363" y="3098800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094" name="Picture 5" descr="PE03749_">
            <a:extLst>
              <a:ext uri="{FF2B5EF4-FFF2-40B4-BE49-F238E27FC236}">
                <a16:creationId xmlns:a16="http://schemas.microsoft.com/office/drawing/2014/main" id="{A733FEE9-A138-AA43-B75C-42B27839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71145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6" descr="PE03749_">
            <a:extLst>
              <a:ext uri="{FF2B5EF4-FFF2-40B4-BE49-F238E27FC236}">
                <a16:creationId xmlns:a16="http://schemas.microsoft.com/office/drawing/2014/main" id="{22FD08A5-8203-BF40-BFA7-6068AA53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67601" y="2709863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6" name="Text Box 7">
            <a:extLst>
              <a:ext uri="{FF2B5EF4-FFF2-40B4-BE49-F238E27FC236}">
                <a16:creationId xmlns:a16="http://schemas.microsoft.com/office/drawing/2014/main" id="{C387A2D9-100F-4E49-9925-30DED0713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657600"/>
            <a:ext cx="80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Alice</a:t>
            </a:r>
          </a:p>
        </p:txBody>
      </p:sp>
      <p:sp>
        <p:nvSpPr>
          <p:cNvPr id="89097" name="Text Box 8">
            <a:extLst>
              <a:ext uri="{FF2B5EF4-FFF2-40B4-BE49-F238E27FC236}">
                <a16:creationId xmlns:a16="http://schemas.microsoft.com/office/drawing/2014/main" id="{92AA9B30-AF31-B548-A5D0-C74689B3C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1" y="3657601"/>
            <a:ext cx="703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Bob</a:t>
            </a:r>
          </a:p>
        </p:txBody>
      </p:sp>
      <p:sp>
        <p:nvSpPr>
          <p:cNvPr id="76810" name="AutoShape 9">
            <a:extLst>
              <a:ext uri="{FF2B5EF4-FFF2-40B4-BE49-F238E27FC236}">
                <a16:creationId xmlns:a16="http://schemas.microsoft.com/office/drawing/2014/main" id="{3CE2543B-AE06-F247-AE02-60CD9F790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988" y="1905000"/>
            <a:ext cx="3071812" cy="609600"/>
          </a:xfrm>
          <a:prstGeom prst="cloudCallout">
            <a:avLst>
              <a:gd name="adj1" fmla="val -18213"/>
              <a:gd name="adj2" fmla="val 128907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KEY</a:t>
            </a:r>
          </a:p>
        </p:txBody>
      </p:sp>
      <p:sp>
        <p:nvSpPr>
          <p:cNvPr id="76811" name="Text Box 10">
            <a:extLst>
              <a:ext uri="{FF2B5EF4-FFF2-40B4-BE49-F238E27FC236}">
                <a16:creationId xmlns:a16="http://schemas.microsoft.com/office/drawing/2014/main" id="{D2881577-1C35-CF4C-AFE6-6C10FAE80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4" y="2743200"/>
            <a:ext cx="13356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v= F(KEY, 0)</a:t>
            </a:r>
          </a:p>
        </p:txBody>
      </p:sp>
      <p:sp>
        <p:nvSpPr>
          <p:cNvPr id="76812" name="AutoShape 11">
            <a:extLst>
              <a:ext uri="{FF2B5EF4-FFF2-40B4-BE49-F238E27FC236}">
                <a16:creationId xmlns:a16="http://schemas.microsoft.com/office/drawing/2014/main" id="{33878E2F-775A-DF48-ADD3-DCA2E016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905000"/>
            <a:ext cx="1676400" cy="609600"/>
          </a:xfrm>
          <a:prstGeom prst="cloudCallout">
            <a:avLst>
              <a:gd name="adj1" fmla="val 39694"/>
              <a:gd name="adj2" fmla="val 94532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KEY</a:t>
            </a:r>
          </a:p>
        </p:txBody>
      </p:sp>
      <p:sp>
        <p:nvSpPr>
          <p:cNvPr id="76817" name="Text Box 16">
            <a:extLst>
              <a:ext uri="{FF2B5EF4-FFF2-40B4-BE49-F238E27FC236}">
                <a16:creationId xmlns:a16="http://schemas.microsoft.com/office/drawing/2014/main" id="{515C4F83-77E2-CE40-A88B-E3CD71E28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063" y="3124200"/>
            <a:ext cx="197361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Verifies v=F(KEY,0)</a:t>
            </a:r>
          </a:p>
        </p:txBody>
      </p:sp>
      <p:sp>
        <p:nvSpPr>
          <p:cNvPr id="76818" name="Text Box 17">
            <a:extLst>
              <a:ext uri="{FF2B5EF4-FFF2-40B4-BE49-F238E27FC236}">
                <a16:creationId xmlns:a16="http://schemas.microsoft.com/office/drawing/2014/main" id="{392A5FD1-3BC1-D04B-B99D-9753E092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0200" y="29860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76819" name="Rectangle 18">
            <a:extLst>
              <a:ext uri="{FF2B5EF4-FFF2-40B4-BE49-F238E27FC236}">
                <a16:creationId xmlns:a16="http://schemas.microsoft.com/office/drawing/2014/main" id="{DEFAE9F2-5C3F-1348-A3C4-24983E2D1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36638" y="4343400"/>
            <a:ext cx="5821361" cy="1865533"/>
          </a:xfrm>
          <a:noFill/>
        </p:spPr>
        <p:txBody>
          <a:bodyPr/>
          <a:lstStyle/>
          <a:p>
            <a:r>
              <a:rPr lang="en-US" altLang="en-US" sz="2400" dirty="0"/>
              <a:t>Advancing the counter</a:t>
            </a:r>
          </a:p>
          <a:p>
            <a:pPr lvl="1"/>
            <a:r>
              <a:rPr lang="en-US" altLang="en-US" sz="2000" dirty="0"/>
              <a:t>Time-based (60 seconds) or every button press</a:t>
            </a:r>
          </a:p>
          <a:p>
            <a:r>
              <a:rPr lang="en-US" altLang="en-US" sz="2400" dirty="0"/>
              <a:t>Allow for skew in the counter value</a:t>
            </a:r>
          </a:p>
          <a:p>
            <a:pPr lvl="1"/>
            <a:r>
              <a:rPr lang="en-US" altLang="en-US" sz="2000" dirty="0"/>
              <a:t>5-minute clock skew by default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5BEAB-31B9-9042-B27E-FD69CFD6D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497" y="2124046"/>
            <a:ext cx="3239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Setup: generate random key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3AE8D0-F59A-C848-BF76-D15FC19EC4A3}"/>
              </a:ext>
            </a:extLst>
          </p:cNvPr>
          <p:cNvCxnSpPr>
            <a:cxnSpLocks noChangeShapeType="1"/>
            <a:stCxn id="23" idx="1"/>
          </p:cNvCxnSpPr>
          <p:nvPr/>
        </p:nvCxnSpPr>
        <p:spPr bwMode="auto">
          <a:xfrm flipH="1" flipV="1">
            <a:off x="2819401" y="2190751"/>
            <a:ext cx="860096" cy="1333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889AD9-7A3F-B447-8958-134745EDAA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816436" y="2190750"/>
            <a:ext cx="1032164" cy="1936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17218-7D81-E447-9028-AC6BA0A0F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571750"/>
            <a:ext cx="9268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Counter: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10B41-3AFF-3E48-9EE9-0F9F63591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0276" y="2557464"/>
            <a:ext cx="9268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Counter:</a:t>
            </a:r>
          </a:p>
        </p:txBody>
      </p:sp>
      <p:sp>
        <p:nvSpPr>
          <p:cNvPr id="32" name="Line 3">
            <a:extLst>
              <a:ext uri="{FF2B5EF4-FFF2-40B4-BE49-F238E27FC236}">
                <a16:creationId xmlns:a16="http://schemas.microsoft.com/office/drawing/2014/main" id="{6910A2F3-60C0-2147-B478-4E176347E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3657600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9099E89A-85C0-BB4D-AA94-9F1ABECFD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4" y="3200400"/>
            <a:ext cx="12987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v= F(KEY, 1)</a:t>
            </a:r>
          </a:p>
        </p:txBody>
      </p:sp>
      <p:sp>
        <p:nvSpPr>
          <p:cNvPr id="34" name="Text Box 16">
            <a:extLst>
              <a:ext uri="{FF2B5EF4-FFF2-40B4-BE49-F238E27FC236}">
                <a16:creationId xmlns:a16="http://schemas.microsoft.com/office/drawing/2014/main" id="{310CCD4B-DB3D-A941-AF5E-E6E4DD93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3592514"/>
            <a:ext cx="193674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Verifies v=F(KEY,1)</a:t>
            </a:r>
          </a:p>
        </p:txBody>
      </p:sp>
      <p:sp>
        <p:nvSpPr>
          <p:cNvPr id="35" name="Text Box 17">
            <a:extLst>
              <a:ext uri="{FF2B5EF4-FFF2-40B4-BE49-F238E27FC236}">
                <a16:creationId xmlns:a16="http://schemas.microsoft.com/office/drawing/2014/main" id="{09C46332-F8EE-2E46-BC58-07BA96A15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2738" y="3454401"/>
            <a:ext cx="29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36" name="Text Box 10">
            <a:extLst>
              <a:ext uri="{FF2B5EF4-FFF2-40B4-BE49-F238E27FC236}">
                <a16:creationId xmlns:a16="http://schemas.microsoft.com/office/drawing/2014/main" id="{EAF4C73A-A5CF-044E-A822-D74C9E04A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8" y="3744914"/>
            <a:ext cx="338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…</a:t>
            </a:r>
          </a:p>
        </p:txBody>
      </p:sp>
      <p:pic>
        <p:nvPicPr>
          <p:cNvPr id="89114" name="Picture 4" descr="http://www.tokenguard.com/images/tokens/SID700.gif">
            <a:extLst>
              <a:ext uri="{FF2B5EF4-FFF2-40B4-BE49-F238E27FC236}">
                <a16:creationId xmlns:a16="http://schemas.microsoft.com/office/drawing/2014/main" id="{60C30FD6-E980-C647-A096-BE67D1D8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1" y="410997"/>
            <a:ext cx="2333707" cy="128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9C05A24-B537-8543-9852-B87A91B88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862264"/>
            <a:ext cx="296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821E03-668F-BD4C-BD6B-EA43BB580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862264"/>
            <a:ext cx="2584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95FD00-CBBC-EB4C-9C2B-FC074EAE2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9" y="2862264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9706D0-2790-064F-856A-492B5D308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1" y="2557464"/>
            <a:ext cx="296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18EDFE-1F72-DE40-A1E2-17F282ABD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1" y="2557464"/>
            <a:ext cx="2584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83A1FE-D219-D54A-9B91-D9DCB9421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39" y="2557464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442E08-0910-4A41-A40C-773DC16AB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343401"/>
            <a:ext cx="3611886" cy="101566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RSA uses a custom function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Input: 64-bit key, 24-bit counter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Output: 6-digit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DBE3A-E949-2D40-B80E-1D5678F7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SecurID</a:t>
            </a:r>
          </a:p>
        </p:txBody>
      </p:sp>
    </p:spTree>
    <p:extLst>
      <p:ext uri="{BB962C8B-B14F-4D97-AF65-F5344CB8AC3E}">
        <p14:creationId xmlns:p14="http://schemas.microsoft.com/office/powerpoint/2010/main" val="142870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0" grpId="0" animBg="1"/>
      <p:bldP spid="76811" grpId="0"/>
      <p:bldP spid="76812" grpId="0" animBg="1"/>
      <p:bldP spid="76817" grpId="0"/>
      <p:bldP spid="76818" grpId="0"/>
      <p:bldP spid="76819" grpId="0" build="p"/>
      <p:bldP spid="23" grpId="0"/>
      <p:bldP spid="30" grpId="0"/>
      <p:bldP spid="31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8D120FD-6F7B-4744-9A7A-5179DC27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5" y="1279524"/>
            <a:ext cx="5022668" cy="3154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5DBB66-29B4-4547-B569-BEDBBF5CF9DF}"/>
              </a:ext>
            </a:extLst>
          </p:cNvPr>
          <p:cNvSpPr/>
          <p:nvPr/>
        </p:nvSpPr>
        <p:spPr>
          <a:xfrm>
            <a:off x="5594255" y="1166980"/>
            <a:ext cx="56635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Hackers gained entry into the networks of Colonial Pipeline Co. on April 29 through a virtual private network account, which allowed employees to remotely access the company’s computer network</a:t>
            </a:r>
          </a:p>
          <a:p>
            <a:r>
              <a:rPr lang="en-US" dirty="0">
                <a:solidFill>
                  <a:srgbClr val="000000"/>
                </a:solidFill>
              </a:rPr>
              <a:t>…</a:t>
            </a:r>
          </a:p>
          <a:p>
            <a:r>
              <a:rPr lang="en-US" dirty="0">
                <a:solidFill>
                  <a:srgbClr val="000000"/>
                </a:solidFill>
              </a:rPr>
              <a:t>The account’s password has since been discovered inside a batch of leaked passwords on the dark web. That means a Colonial employee may have used the same password on another account that was previously hacked</a:t>
            </a:r>
          </a:p>
          <a:p>
            <a:r>
              <a:rPr lang="en-US" dirty="0">
                <a:solidFill>
                  <a:srgbClr val="000000"/>
                </a:solidFill>
              </a:rPr>
              <a:t>…</a:t>
            </a:r>
          </a:p>
          <a:p>
            <a:r>
              <a:rPr lang="en-US" dirty="0">
                <a:solidFill>
                  <a:srgbClr val="000000"/>
                </a:solidFill>
              </a:rPr>
              <a:t>The VPN account, which has since been deactivated, didn’t use multifactor authentication, a basic cybersecurity tool, allowing the hackers to breach Colonial’s network using just a compromised username and password.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AA65E-986A-7541-A0EB-B481F36A2D30}"/>
              </a:ext>
            </a:extLst>
          </p:cNvPr>
          <p:cNvSpPr/>
          <p:nvPr/>
        </p:nvSpPr>
        <p:spPr>
          <a:xfrm>
            <a:off x="1584960" y="6106656"/>
            <a:ext cx="10607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www.aljazeera.com</a:t>
            </a:r>
            <a:r>
              <a:rPr lang="en-US" sz="1600" i="1" dirty="0"/>
              <a:t>/economy/2021/6/4/hackers-breached-colonial-pipeline-with-one-compromised-password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15C2E1-75E3-F040-ABB4-17FCB3369FDB}"/>
              </a:ext>
            </a:extLst>
          </p:cNvPr>
          <p:cNvGrpSpPr/>
          <p:nvPr/>
        </p:nvGrpSpPr>
        <p:grpSpPr>
          <a:xfrm>
            <a:off x="4211541" y="2297910"/>
            <a:ext cx="509040" cy="617040"/>
            <a:chOff x="2976508" y="1882274"/>
            <a:chExt cx="50904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744581-1691-9E4D-A862-B79BD8090BEB}"/>
                    </a:ext>
                  </a:extLst>
                </p14:cNvPr>
                <p14:cNvContentPartPr/>
                <p14:nvPr/>
              </p14:nvContentPartPr>
              <p14:xfrm>
                <a:off x="3085948" y="1883354"/>
                <a:ext cx="399600" cy="615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744581-1691-9E4D-A862-B79BD8090B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9948" y="1847714"/>
                  <a:ext cx="47124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B67B91-34D4-B849-8A24-739236E5338F}"/>
                    </a:ext>
                  </a:extLst>
                </p14:cNvPr>
                <p14:cNvContentPartPr/>
                <p14:nvPr/>
              </p14:nvContentPartPr>
              <p14:xfrm>
                <a:off x="2976508" y="1917914"/>
                <a:ext cx="77040" cy="14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B67B91-34D4-B849-8A24-739236E533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40868" y="1882274"/>
                  <a:ext cx="148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815EEF-6FBC-8341-B45C-ECB66D8F3A62}"/>
                    </a:ext>
                  </a:extLst>
                </p14:cNvPr>
                <p14:cNvContentPartPr/>
                <p14:nvPr/>
              </p14:nvContentPartPr>
              <p14:xfrm>
                <a:off x="3083068" y="1885514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815EEF-6FBC-8341-B45C-ECB66D8F3A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7068" y="1849514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129514-4C23-2441-AEC6-230360471D6F}"/>
                    </a:ext>
                  </a:extLst>
                </p14:cNvPr>
                <p14:cNvContentPartPr/>
                <p14:nvPr/>
              </p14:nvContentPartPr>
              <p14:xfrm>
                <a:off x="3083068" y="1882274"/>
                <a:ext cx="303480" cy="67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129514-4C23-2441-AEC6-230360471D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7068" y="1846274"/>
                  <a:ext cx="375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073DB-3FDB-884D-B0FA-D985405BD415}"/>
              </a:ext>
            </a:extLst>
          </p:cNvPr>
          <p:cNvGrpSpPr/>
          <p:nvPr/>
        </p:nvGrpSpPr>
        <p:grpSpPr>
          <a:xfrm>
            <a:off x="7393086" y="3393051"/>
            <a:ext cx="3485520" cy="72000"/>
            <a:chOff x="7393086" y="2977415"/>
            <a:chExt cx="348552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45B834-8DAC-4241-B46C-BDAC3A323769}"/>
                    </a:ext>
                  </a:extLst>
                </p14:cNvPr>
                <p14:cNvContentPartPr/>
                <p14:nvPr/>
              </p14:nvContentPartPr>
              <p14:xfrm>
                <a:off x="7393086" y="300657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45B834-8DAC-4241-B46C-BDAC3A3237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75446" y="29889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380316-55C6-764A-AC31-6B52F2BA2D6F}"/>
                    </a:ext>
                  </a:extLst>
                </p14:cNvPr>
                <p14:cNvContentPartPr/>
                <p14:nvPr/>
              </p14:nvContentPartPr>
              <p14:xfrm>
                <a:off x="7393086" y="3006575"/>
                <a:ext cx="57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380316-55C6-764A-AC31-6B52F2BA2D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75446" y="2988935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82A89E-7E32-6648-91B4-8D6D6B1142EB}"/>
                    </a:ext>
                  </a:extLst>
                </p14:cNvPr>
                <p14:cNvContentPartPr/>
                <p14:nvPr/>
              </p14:nvContentPartPr>
              <p14:xfrm>
                <a:off x="7438446" y="2977415"/>
                <a:ext cx="3440160" cy="7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82A89E-7E32-6648-91B4-8D6D6B1142E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20806" y="2959775"/>
                  <a:ext cx="347580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C16E6F-5670-1F43-8B54-E9F5B047D0E3}"/>
                  </a:ext>
                </a:extLst>
              </p14:cNvPr>
              <p14:cNvContentPartPr/>
              <p14:nvPr/>
            </p14:nvContentPartPr>
            <p14:xfrm>
              <a:off x="5721246" y="3721731"/>
              <a:ext cx="5416200" cy="57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C16E6F-5670-1F43-8B54-E9F5B047D0E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03606" y="3703731"/>
                <a:ext cx="5451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0024C7-9669-7646-BD35-59F037DD1C1D}"/>
                  </a:ext>
                </a:extLst>
              </p14:cNvPr>
              <p14:cNvContentPartPr/>
              <p14:nvPr/>
            </p14:nvContentPartPr>
            <p14:xfrm>
              <a:off x="5704686" y="4473051"/>
              <a:ext cx="3439080" cy="9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0024C7-9669-7646-BD35-59F037DD1C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86686" y="4455051"/>
                <a:ext cx="3474720" cy="1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68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A25984B-3BD6-5543-93A5-63CC5DBA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5" y="1404488"/>
            <a:ext cx="4930965" cy="1791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D37E3E-82EC-B546-8EDB-192EAAC70C5D}"/>
              </a:ext>
            </a:extLst>
          </p:cNvPr>
          <p:cNvSpPr/>
          <p:nvPr/>
        </p:nvSpPr>
        <p:spPr>
          <a:xfrm>
            <a:off x="4836515" y="5967289"/>
            <a:ext cx="6901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www.nytimes.com</a:t>
            </a:r>
            <a:r>
              <a:rPr lang="en-US" sz="1600" i="1" dirty="0"/>
              <a:t>/2021/06/18/</a:t>
            </a:r>
            <a:r>
              <a:rPr lang="en-US" sz="1600" i="1" dirty="0" err="1"/>
              <a:t>nyregion</a:t>
            </a:r>
            <a:r>
              <a:rPr lang="en-US" sz="1600" i="1" dirty="0"/>
              <a:t>/</a:t>
            </a:r>
            <a:r>
              <a:rPr lang="en-US" sz="1600" i="1" dirty="0" err="1"/>
              <a:t>nyc</a:t>
            </a:r>
            <a:r>
              <a:rPr lang="en-US" sz="1600" i="1" dirty="0"/>
              <a:t>-law-department-</a:t>
            </a:r>
            <a:r>
              <a:rPr lang="en-US" sz="1600" i="1" dirty="0" err="1"/>
              <a:t>hack.html</a:t>
            </a:r>
            <a:endParaRPr lang="en-US" sz="16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1FA8DC-B2B8-4B48-9CA3-4F2BC57BFC3C}"/>
              </a:ext>
            </a:extLst>
          </p:cNvPr>
          <p:cNvSpPr/>
          <p:nvPr/>
        </p:nvSpPr>
        <p:spPr>
          <a:xfrm>
            <a:off x="5594255" y="140448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/>
              <a:t>New York City’s Law Department holds some of the city’s most closely guarded secrets: evidence of police misconduct, the identities of young children charged with serious crimes, plaintiffs’ medical records and personal data for thousands of city employees.</a:t>
            </a:r>
          </a:p>
          <a:p>
            <a:pPr fontAlgn="base"/>
            <a:r>
              <a:rPr lang="en-US" dirty="0"/>
              <a:t>…</a:t>
            </a:r>
          </a:p>
          <a:p>
            <a:pPr fontAlgn="base"/>
            <a:r>
              <a:rPr lang="en-US" dirty="0"/>
              <a:t>the hack was enabled by the Law Department’s failure to implement a basic safeguard, known as multifactor authentication, more than two years after the city began requiring 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6123A5-E425-7B41-8AF9-1BD0931FAD70}"/>
              </a:ext>
            </a:extLst>
          </p:cNvPr>
          <p:cNvGrpSpPr/>
          <p:nvPr/>
        </p:nvGrpSpPr>
        <p:grpSpPr>
          <a:xfrm>
            <a:off x="10249686" y="3352984"/>
            <a:ext cx="888480" cy="16200"/>
            <a:chOff x="10249686" y="2716775"/>
            <a:chExt cx="88848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F93234-0022-6547-97AD-9F2A88659B23}"/>
                    </a:ext>
                  </a:extLst>
                </p14:cNvPr>
                <p14:cNvContentPartPr/>
                <p14:nvPr/>
              </p14:nvContentPartPr>
              <p14:xfrm>
                <a:off x="10249686" y="2729375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F93234-0022-6547-97AD-9F2A88659B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31686" y="27113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26AC19-6EEE-8348-A6D4-6EC83B9921FD}"/>
                    </a:ext>
                  </a:extLst>
                </p14:cNvPr>
                <p14:cNvContentPartPr/>
                <p14:nvPr/>
              </p14:nvContentPartPr>
              <p14:xfrm>
                <a:off x="10249686" y="2716775"/>
                <a:ext cx="888480" cy="1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26AC19-6EEE-8348-A6D4-6EC83B9921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31686" y="2698775"/>
                  <a:ext cx="92412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E3D65E-76BA-3C4C-8B5E-8EC31C250372}"/>
                  </a:ext>
                </a:extLst>
              </p14:cNvPr>
              <p14:cNvContentPartPr/>
              <p14:nvPr/>
            </p14:nvContentPartPr>
            <p14:xfrm>
              <a:off x="5711166" y="366258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E3D65E-76BA-3C4C-8B5E-8EC31C2503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3166" y="364458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910D7F-6F1B-8342-9AF7-459C8BAD0BF9}"/>
                  </a:ext>
                </a:extLst>
              </p14:cNvPr>
              <p14:cNvContentPartPr/>
              <p14:nvPr/>
            </p14:nvContentPartPr>
            <p14:xfrm>
              <a:off x="5711166" y="3584104"/>
              <a:ext cx="4801680" cy="9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910D7F-6F1B-8342-9AF7-459C8BAD0B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3166" y="3566175"/>
                <a:ext cx="4837320" cy="126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1952AF-4DA2-3849-A083-4EAE50A83D80}"/>
                  </a:ext>
                </a:extLst>
              </p14:cNvPr>
              <p14:cNvContentPartPr/>
              <p14:nvPr/>
            </p14:nvContentPartPr>
            <p14:xfrm>
              <a:off x="5684886" y="3910264"/>
              <a:ext cx="1373400" cy="38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1952AF-4DA2-3849-A083-4EAE50A83D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6886" y="3892264"/>
                <a:ext cx="1409040" cy="741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New York City Law Department - Home | Facebook">
            <a:extLst>
              <a:ext uri="{FF2B5EF4-FFF2-40B4-BE49-F238E27FC236}">
                <a16:creationId xmlns:a16="http://schemas.microsoft.com/office/drawing/2014/main" id="{4D6F4424-2F84-EB45-ABD1-A214C155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61" y="2976486"/>
            <a:ext cx="2225605" cy="197846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4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4157</Words>
  <Application>Microsoft Macintosh PowerPoint</Application>
  <PresentationFormat>Widescreen</PresentationFormat>
  <Paragraphs>526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Brush Script MT Italic</vt:lpstr>
      <vt:lpstr>Arial</vt:lpstr>
      <vt:lpstr>Calibri</vt:lpstr>
      <vt:lpstr>Courier</vt:lpstr>
      <vt:lpstr>Garamond</vt:lpstr>
      <vt:lpstr>Gill Sans MT</vt:lpstr>
      <vt:lpstr>Monotype Sorts</vt:lpstr>
      <vt:lpstr>Segoe Print</vt:lpstr>
      <vt:lpstr>Selawik Light</vt:lpstr>
      <vt:lpstr>Speak Pro</vt:lpstr>
      <vt:lpstr>Tahoma</vt:lpstr>
      <vt:lpstr>SavonVTI</vt:lpstr>
      <vt:lpstr>Authentication  Vitaly Shmatikov</vt:lpstr>
      <vt:lpstr>PowerPoint Presentation</vt:lpstr>
      <vt:lpstr>The Core Problem of Authentication</vt:lpstr>
      <vt:lpstr>Authentication vs. Authorization &amp; Access Control</vt:lpstr>
      <vt:lpstr>Password-Based Authentication</vt:lpstr>
      <vt:lpstr>Attacks on Passwords</vt:lpstr>
      <vt:lpstr>Passwords Are The Bane of  Computer Security</vt:lpstr>
      <vt:lpstr>PowerPoint Presentation</vt:lpstr>
      <vt:lpstr>PowerPoint Presentation</vt:lpstr>
      <vt:lpstr>From Here to Eternity</vt:lpstr>
      <vt:lpstr>Default Passwords</vt:lpstr>
      <vt:lpstr>From Mirai’s Source Code</vt:lpstr>
      <vt:lpstr>PowerPoint Presentation</vt:lpstr>
      <vt:lpstr>Old Password Surveys</vt:lpstr>
      <vt:lpstr>                  Hack (2009)</vt:lpstr>
      <vt:lpstr>Passwords in the RockYou Database </vt:lpstr>
      <vt:lpstr>Password Length Distribution </vt:lpstr>
      <vt:lpstr>Gawker Passwords (2010)</vt:lpstr>
      <vt:lpstr>PowerPoint Presentation</vt:lpstr>
      <vt:lpstr>Adobe Passwords (2013)</vt:lpstr>
      <vt:lpstr>“Collection #1” (2018-2019)</vt:lpstr>
      <vt:lpstr>How About PINs?</vt:lpstr>
      <vt:lpstr>Memorability vs. Security</vt:lpstr>
      <vt:lpstr>Cracking Techniques</vt:lpstr>
      <vt:lpstr>Password Mangling and Generation</vt:lpstr>
      <vt:lpstr>Social Engineering</vt:lpstr>
      <vt:lpstr>PowerPoint Presentation</vt:lpstr>
      <vt:lpstr>July 2020 Twitter Hack</vt:lpstr>
      <vt:lpstr>How People Use Passwords</vt:lpstr>
      <vt:lpstr>Sara Palin’s Email Hack</vt:lpstr>
      <vt:lpstr>Problems with Security Questions</vt:lpstr>
      <vt:lpstr>Answers Are Easy to Find Out…</vt:lpstr>
      <vt:lpstr>HealthCare.gov</vt:lpstr>
      <vt:lpstr>Password Management</vt:lpstr>
      <vt:lpstr>Storing Passwords</vt:lpstr>
      <vt:lpstr>Password Hashing</vt:lpstr>
      <vt:lpstr>Cryptographic Hash Functions</vt:lpstr>
      <vt:lpstr>Dictionary Attacks</vt:lpstr>
      <vt:lpstr>Brute-Force Password Cracking</vt:lpstr>
      <vt:lpstr>Making Cracking Harder</vt:lpstr>
      <vt:lpstr>Salt</vt:lpstr>
      <vt:lpstr>Advantages of Salting</vt:lpstr>
      <vt:lpstr>Modern Hash Cracking</vt:lpstr>
      <vt:lpstr>Measuring Password Strength</vt:lpstr>
      <vt:lpstr>Shannon Entropy</vt:lpstr>
      <vt:lpstr>Poor Measure of Guessability</vt:lpstr>
      <vt:lpstr>RockYou Empirical Probability</vt:lpstr>
      <vt:lpstr>Password Policies</vt:lpstr>
      <vt:lpstr>Password Policies</vt:lpstr>
      <vt:lpstr>Credential Stuffing (Password Spraying)</vt:lpstr>
      <vt:lpstr>Have I Been Pwned</vt:lpstr>
      <vt:lpstr>STRONTIUM Attacks</vt:lpstr>
      <vt:lpstr>Credential Tweaking Attacks</vt:lpstr>
      <vt:lpstr>Password Management</vt:lpstr>
      <vt:lpstr>Multi-Factor Authentication</vt:lpstr>
      <vt:lpstr>Factors for 2FA</vt:lpstr>
      <vt:lpstr>SMS Authentication</vt:lpstr>
      <vt:lpstr>Circumventing SMS-Based 2FA</vt:lpstr>
      <vt:lpstr>SMS Rerouting</vt:lpstr>
      <vt:lpstr>Duo 2FA Authentication</vt:lpstr>
      <vt:lpstr>PowerPoint Presentation</vt:lpstr>
      <vt:lpstr>PowerPoint Presentation</vt:lpstr>
      <vt:lpstr>Other Authentication Signals</vt:lpstr>
      <vt:lpstr>User Authentication Is a Huge Pain</vt:lpstr>
      <vt:lpstr>Single Sign-On (SSO)</vt:lpstr>
      <vt:lpstr>Single Sign-On (SSO)</vt:lpstr>
      <vt:lpstr>Strengthening Passwords</vt:lpstr>
      <vt:lpstr>PixelPin</vt:lpstr>
      <vt:lpstr>Images + Story</vt:lpstr>
      <vt:lpstr>PowerPoint Presentation</vt:lpstr>
      <vt:lpstr>User Experiences</vt:lpstr>
      <vt:lpstr>Alternatives to Passwords</vt:lpstr>
      <vt:lpstr>Alternatives from Motorola</vt:lpstr>
      <vt:lpstr>One-Time Passwords</vt:lpstr>
      <vt:lpstr>Challenge-Response</vt:lpstr>
      <vt:lpstr>Challenge-Response Authentication</vt:lpstr>
      <vt:lpstr>SecurID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Authentication</dc:title>
  <dc:subject/>
  <dc:creator>Vitaly Shmatikov</dc:creator>
  <cp:keywords/>
  <dc:description/>
  <cp:lastModifiedBy>Vitaly Shmatikov</cp:lastModifiedBy>
  <cp:revision>215</cp:revision>
  <dcterms:created xsi:type="dcterms:W3CDTF">2020-11-13T21:02:23Z</dcterms:created>
  <dcterms:modified xsi:type="dcterms:W3CDTF">2021-09-08T21:13:29Z</dcterms:modified>
  <cp:category/>
</cp:coreProperties>
</file>